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9" r:id="rId4"/>
    <p:sldMasterId id="2147483711" r:id="rId5"/>
    <p:sldMasterId id="2147483753" r:id="rId6"/>
    <p:sldMasterId id="2147483755" r:id="rId7"/>
  </p:sldMasterIdLst>
  <p:notesMasterIdLst>
    <p:notesMasterId r:id="rId79"/>
  </p:notesMasterIdLst>
  <p:sldIdLst>
    <p:sldId id="378" r:id="rId8"/>
    <p:sldId id="379" r:id="rId9"/>
    <p:sldId id="380" r:id="rId10"/>
    <p:sldId id="381" r:id="rId11"/>
    <p:sldId id="382" r:id="rId12"/>
    <p:sldId id="410" r:id="rId13"/>
    <p:sldId id="383" r:id="rId14"/>
    <p:sldId id="384" r:id="rId15"/>
    <p:sldId id="385" r:id="rId16"/>
    <p:sldId id="401" r:id="rId17"/>
    <p:sldId id="265" r:id="rId18"/>
    <p:sldId id="411" r:id="rId19"/>
    <p:sldId id="408" r:id="rId20"/>
    <p:sldId id="409" r:id="rId21"/>
    <p:sldId id="403" r:id="rId22"/>
    <p:sldId id="407" r:id="rId23"/>
    <p:sldId id="387" r:id="rId24"/>
    <p:sldId id="417" r:id="rId25"/>
    <p:sldId id="389" r:id="rId26"/>
    <p:sldId id="390" r:id="rId27"/>
    <p:sldId id="391" r:id="rId28"/>
    <p:sldId id="392" r:id="rId29"/>
    <p:sldId id="397" r:id="rId30"/>
    <p:sldId id="258" r:id="rId31"/>
    <p:sldId id="259" r:id="rId32"/>
    <p:sldId id="260" r:id="rId33"/>
    <p:sldId id="261" r:id="rId34"/>
    <p:sldId id="262" r:id="rId35"/>
    <p:sldId id="263" r:id="rId36"/>
    <p:sldId id="264" r:id="rId37"/>
    <p:sldId id="365" r:id="rId38"/>
    <p:sldId id="266" r:id="rId39"/>
    <p:sldId id="267" r:id="rId40"/>
    <p:sldId id="268" r:id="rId41"/>
    <p:sldId id="280" r:id="rId42"/>
    <p:sldId id="281" r:id="rId43"/>
    <p:sldId id="419" r:id="rId44"/>
    <p:sldId id="429" r:id="rId45"/>
    <p:sldId id="421" r:id="rId46"/>
    <p:sldId id="425" r:id="rId47"/>
    <p:sldId id="427" r:id="rId48"/>
    <p:sldId id="423" r:id="rId49"/>
    <p:sldId id="428" r:id="rId50"/>
    <p:sldId id="424" r:id="rId51"/>
    <p:sldId id="271" r:id="rId52"/>
    <p:sldId id="398" r:id="rId53"/>
    <p:sldId id="431" r:id="rId54"/>
    <p:sldId id="270" r:id="rId55"/>
    <p:sldId id="273" r:id="rId56"/>
    <p:sldId id="274" r:id="rId57"/>
    <p:sldId id="275" r:id="rId58"/>
    <p:sldId id="276" r:id="rId59"/>
    <p:sldId id="277" r:id="rId60"/>
    <p:sldId id="279" r:id="rId61"/>
    <p:sldId id="282" r:id="rId62"/>
    <p:sldId id="283" r:id="rId63"/>
    <p:sldId id="284" r:id="rId64"/>
    <p:sldId id="285" r:id="rId65"/>
    <p:sldId id="430" r:id="rId66"/>
    <p:sldId id="287" r:id="rId67"/>
    <p:sldId id="288" r:id="rId68"/>
    <p:sldId id="289" r:id="rId69"/>
    <p:sldId id="290" r:id="rId70"/>
    <p:sldId id="291" r:id="rId71"/>
    <p:sldId id="415" r:id="rId72"/>
    <p:sldId id="416" r:id="rId73"/>
    <p:sldId id="413" r:id="rId74"/>
    <p:sldId id="412" r:id="rId75"/>
    <p:sldId id="414" r:id="rId76"/>
    <p:sldId id="367" r:id="rId77"/>
    <p:sldId id="36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LP" id="{3698456D-E6F9-E941-A7FE-5930B74BD6A8}">
          <p14:sldIdLst>
            <p14:sldId id="378"/>
            <p14:sldId id="379"/>
            <p14:sldId id="380"/>
            <p14:sldId id="381"/>
            <p14:sldId id="382"/>
            <p14:sldId id="410"/>
            <p14:sldId id="383"/>
            <p14:sldId id="384"/>
            <p14:sldId id="385"/>
            <p14:sldId id="401"/>
            <p14:sldId id="265"/>
            <p14:sldId id="411"/>
            <p14:sldId id="408"/>
            <p14:sldId id="409"/>
            <p14:sldId id="403"/>
            <p14:sldId id="407"/>
            <p14:sldId id="387"/>
            <p14:sldId id="417"/>
            <p14:sldId id="389"/>
            <p14:sldId id="390"/>
            <p14:sldId id="391"/>
            <p14:sldId id="392"/>
            <p14:sldId id="397"/>
            <p14:sldId id="258"/>
            <p14:sldId id="259"/>
            <p14:sldId id="260"/>
            <p14:sldId id="261"/>
            <p14:sldId id="262"/>
            <p14:sldId id="263"/>
            <p14:sldId id="264"/>
            <p14:sldId id="365"/>
            <p14:sldId id="266"/>
            <p14:sldId id="267"/>
            <p14:sldId id="268"/>
            <p14:sldId id="280"/>
            <p14:sldId id="281"/>
            <p14:sldId id="419"/>
            <p14:sldId id="429"/>
            <p14:sldId id="421"/>
            <p14:sldId id="425"/>
            <p14:sldId id="427"/>
            <p14:sldId id="423"/>
            <p14:sldId id="428"/>
            <p14:sldId id="424"/>
            <p14:sldId id="271"/>
            <p14:sldId id="398"/>
            <p14:sldId id="431"/>
            <p14:sldId id="270"/>
            <p14:sldId id="273"/>
            <p14:sldId id="274"/>
            <p14:sldId id="275"/>
            <p14:sldId id="276"/>
            <p14:sldId id="277"/>
            <p14:sldId id="279"/>
            <p14:sldId id="282"/>
            <p14:sldId id="283"/>
            <p14:sldId id="284"/>
            <p14:sldId id="285"/>
            <p14:sldId id="430"/>
            <p14:sldId id="287"/>
            <p14:sldId id="288"/>
            <p14:sldId id="289"/>
            <p14:sldId id="290"/>
            <p14:sldId id="291"/>
            <p14:sldId id="415"/>
            <p14:sldId id="416"/>
            <p14:sldId id="413"/>
            <p14:sldId id="412"/>
            <p14:sldId id="414"/>
            <p14:sldId id="367"/>
            <p14:sldId id="366"/>
          </p14:sldIdLst>
        </p14:section>
        <p14:section name="SA CLIENT PROGRAM" id="{A1921892-95B8-5F4D-B43E-C90AD34954F1}">
          <p14:sldIdLst/>
        </p14:section>
        <p14:section name="CASH BACK VS DOUBLE IBV" id="{77AC0AFD-27C0-F349-857F-470564E33ED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3424" autoAdjust="0"/>
  </p:normalViewPr>
  <p:slideViewPr>
    <p:cSldViewPr snapToGrid="0" snapToObjects="1" showGuides="1">
      <p:cViewPr varScale="1">
        <p:scale>
          <a:sx n="87" d="100"/>
          <a:sy n="87" d="100"/>
        </p:scale>
        <p:origin x="528" y="67"/>
      </p:cViewPr>
      <p:guideLst>
        <p:guide orient="horz" pos="2160"/>
        <p:guide pos="3840"/>
      </p:guideLst>
    </p:cSldViewPr>
  </p:slideViewPr>
  <p:notesTextViewPr>
    <p:cViewPr>
      <p:scale>
        <a:sx n="1" d="1"/>
        <a:sy n="1" d="1"/>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8B33B-4540-2C4B-A7EC-2C521B0DE7F0}" type="datetimeFigureOut">
              <a:rPr lang="en-US" smtClean="0"/>
              <a:t>11/12/2018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D52B1-DDF2-1A48-80CD-62141C29C2C5}" type="slidenum">
              <a:rPr lang="en-US" smtClean="0"/>
              <a:t>‹#›</a:t>
            </a:fld>
            <a:endParaRPr lang="en-US" dirty="0"/>
          </a:p>
        </p:txBody>
      </p:sp>
    </p:spTree>
    <p:extLst>
      <p:ext uri="{BB962C8B-B14F-4D97-AF65-F5344CB8AC3E}">
        <p14:creationId xmlns:p14="http://schemas.microsoft.com/office/powerpoint/2010/main" val="7846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31D52B1-DDF2-1A48-80CD-62141C29C2C5}" type="slidenum">
              <a:rPr lang="en-US" smtClean="0"/>
              <a:t>1</a:t>
            </a:fld>
            <a:endParaRPr lang="en-US" dirty="0"/>
          </a:p>
        </p:txBody>
      </p:sp>
    </p:spTree>
    <p:extLst>
      <p:ext uri="{BB962C8B-B14F-4D97-AF65-F5344CB8AC3E}">
        <p14:creationId xmlns:p14="http://schemas.microsoft.com/office/powerpoint/2010/main" val="403620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1D52B1-DDF2-1A48-80CD-62141C29C2C5}" type="slidenum">
              <a:rPr lang="en-US" smtClean="0"/>
              <a:t>15</a:t>
            </a:fld>
            <a:endParaRPr lang="en-US" dirty="0"/>
          </a:p>
        </p:txBody>
      </p:sp>
    </p:spTree>
    <p:extLst>
      <p:ext uri="{BB962C8B-B14F-4D97-AF65-F5344CB8AC3E}">
        <p14:creationId xmlns:p14="http://schemas.microsoft.com/office/powerpoint/2010/main" val="36483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48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52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71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2890570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23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0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789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126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9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15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D52B1-DDF2-1A48-80CD-62141C29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5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848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0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19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37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8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376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49EF9-A641-F64C-B28A-F945663EB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1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14454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160411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345311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5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6057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5014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843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1180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6055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5695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650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30334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09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4780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829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0576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1285416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42952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2627338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3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995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8253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3535082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4589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7111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777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152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7691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954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6210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9952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9285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9289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886310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300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7717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1961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3313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7438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198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0260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77383-FA53-E049-AE01-034D5A84C35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ACA7B4-7E5A-924C-B1BE-D897C91E43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6824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0" y="0"/>
            <a:ext cx="12191999" cy="6862074"/>
          </a:xfrm>
          <a:prstGeom prst="rect">
            <a:avLst/>
          </a:prstGeom>
        </p:spPr>
        <p:txBody>
          <a:bodyPr/>
          <a:lstStyle/>
          <a:p>
            <a:endParaRPr lang="ru-RU" dirty="0"/>
          </a:p>
        </p:txBody>
      </p:sp>
    </p:spTree>
    <p:extLst>
      <p:ext uri="{BB962C8B-B14F-4D97-AF65-F5344CB8AC3E}">
        <p14:creationId xmlns:p14="http://schemas.microsoft.com/office/powerpoint/2010/main" val="3444455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0" y="0"/>
            <a:ext cx="12191999" cy="6862074"/>
          </a:xfrm>
          <a:prstGeom prst="rect">
            <a:avLst/>
          </a:prstGeom>
        </p:spPr>
        <p:txBody>
          <a:bodyPr/>
          <a:lstStyle/>
          <a:p>
            <a:endParaRPr lang="ru-RU" dirty="0"/>
          </a:p>
        </p:txBody>
      </p:sp>
    </p:spTree>
    <p:extLst>
      <p:ext uri="{BB962C8B-B14F-4D97-AF65-F5344CB8AC3E}">
        <p14:creationId xmlns:p14="http://schemas.microsoft.com/office/powerpoint/2010/main" val="286376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3074214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6" name="TextBox 5"/>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7" name="TextBox 6"/>
          <p:cNvSpPr txBox="1"/>
          <p:nvPr userDrawn="1"/>
        </p:nvSpPr>
        <p:spPr>
          <a:xfrm>
            <a:off x="531011" y="6320641"/>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8" name="Рисунок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6320641"/>
            <a:ext cx="159022" cy="160799"/>
          </a:xfrm>
          <a:prstGeom prst="rect">
            <a:avLst/>
          </a:prstGeom>
        </p:spPr>
      </p:pic>
      <p:sp>
        <p:nvSpPr>
          <p:cNvPr id="10" name="Рисунок 9"/>
          <p:cNvSpPr>
            <a:spLocks noGrp="1"/>
          </p:cNvSpPr>
          <p:nvPr>
            <p:ph type="pic" sz="quarter" idx="10"/>
          </p:nvPr>
        </p:nvSpPr>
        <p:spPr>
          <a:xfrm>
            <a:off x="0" y="0"/>
            <a:ext cx="12192000" cy="5949950"/>
          </a:xfrm>
        </p:spPr>
        <p:txBody>
          <a:bodyPr/>
          <a:lstStyle/>
          <a:p>
            <a:endParaRPr lang="ru-RU" dirty="0"/>
          </a:p>
        </p:txBody>
      </p:sp>
    </p:spTree>
    <p:extLst>
      <p:ext uri="{BB962C8B-B14F-4D97-AF65-F5344CB8AC3E}">
        <p14:creationId xmlns:p14="http://schemas.microsoft.com/office/powerpoint/2010/main" val="2759228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849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0_Пользовательский макет">
    <p:spTree>
      <p:nvGrpSpPr>
        <p:cNvPr id="1" name=""/>
        <p:cNvGrpSpPr/>
        <p:nvPr/>
      </p:nvGrpSpPr>
      <p:grpSpPr>
        <a:xfrm>
          <a:off x="0" y="0"/>
          <a:ext cx="0" cy="0"/>
          <a:chOff x="0" y="0"/>
          <a:chExt cx="0" cy="0"/>
        </a:xfrm>
      </p:grpSpPr>
      <p:sp>
        <p:nvSpPr>
          <p:cNvPr id="7" name="TextBox 6"/>
          <p:cNvSpPr txBox="1"/>
          <p:nvPr userDrawn="1"/>
        </p:nvSpPr>
        <p:spPr>
          <a:xfrm>
            <a:off x="10336501" y="6320641"/>
            <a:ext cx="1298752" cy="230832"/>
          </a:xfrm>
          <a:prstGeom prst="rect">
            <a:avLst/>
          </a:prstGeom>
          <a:noFill/>
        </p:spPr>
        <p:txBody>
          <a:bodyPr wrap="none" rtlCol="0">
            <a:spAutoFit/>
          </a:bodyPr>
          <a:lstStyle/>
          <a:p>
            <a:pPr algn="ctr"/>
            <a:r>
              <a:rPr lang="zh" sz="900" b="0" i="0" dirty="0">
                <a:solidFill>
                  <a:srgbClr val="A6A6A6"/>
                </a:solidFill>
                <a:ea typeface="Microsoft YaHei" panose="020B0503020204020204" pitchFamily="34" charset="-122"/>
              </a:rPr>
              <a:t>www.floraladdress.com</a:t>
            </a:r>
          </a:p>
        </p:txBody>
      </p:sp>
      <p:sp>
        <p:nvSpPr>
          <p:cNvPr id="8" name="Прямоугольник 7"/>
          <p:cNvSpPr/>
          <p:nvPr userDrawn="1"/>
        </p:nvSpPr>
        <p:spPr>
          <a:xfrm>
            <a:off x="11323951"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1" name="Рисунок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2" name="TextBox 11"/>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8" name="Рисунок 17"/>
          <p:cNvSpPr>
            <a:spLocks noGrp="1"/>
          </p:cNvSpPr>
          <p:nvPr>
            <p:ph type="pic" sz="quarter" idx="10"/>
          </p:nvPr>
        </p:nvSpPr>
        <p:spPr>
          <a:xfrm>
            <a:off x="961956" y="922338"/>
            <a:ext cx="4067311" cy="5148262"/>
          </a:xfrm>
        </p:spPr>
        <p:txBody>
          <a:bodyPr/>
          <a:lstStyle/>
          <a:p>
            <a:endParaRPr lang="ru-RU" dirty="0"/>
          </a:p>
        </p:txBody>
      </p:sp>
      <p:sp>
        <p:nvSpPr>
          <p:cNvPr id="19" name="Рисунок 17"/>
          <p:cNvSpPr>
            <a:spLocks noGrp="1"/>
          </p:cNvSpPr>
          <p:nvPr>
            <p:ph type="pic" sz="quarter" idx="11"/>
          </p:nvPr>
        </p:nvSpPr>
        <p:spPr>
          <a:xfrm>
            <a:off x="5163843" y="922338"/>
            <a:ext cx="5769836" cy="2491422"/>
          </a:xfrm>
        </p:spPr>
        <p:txBody>
          <a:bodyPr/>
          <a:lstStyle/>
          <a:p>
            <a:endParaRPr lang="ru-RU" dirty="0"/>
          </a:p>
        </p:txBody>
      </p:sp>
      <p:sp>
        <p:nvSpPr>
          <p:cNvPr id="20" name="Рисунок 17"/>
          <p:cNvSpPr>
            <a:spLocks noGrp="1"/>
          </p:cNvSpPr>
          <p:nvPr>
            <p:ph type="pic" sz="quarter" idx="12"/>
          </p:nvPr>
        </p:nvSpPr>
        <p:spPr>
          <a:xfrm>
            <a:off x="5163843" y="3544389"/>
            <a:ext cx="5769836" cy="2526211"/>
          </a:xfrm>
        </p:spPr>
        <p:txBody>
          <a:bodyPr/>
          <a:lstStyle/>
          <a:p>
            <a:endParaRPr lang="ru-RU" dirty="0"/>
          </a:p>
        </p:txBody>
      </p:sp>
    </p:spTree>
    <p:extLst>
      <p:ext uri="{BB962C8B-B14F-4D97-AF65-F5344CB8AC3E}">
        <p14:creationId xmlns:p14="http://schemas.microsoft.com/office/powerpoint/2010/main" val="1887356475"/>
      </p:ext>
    </p:extLst>
  </p:cSld>
  <p:clrMapOvr>
    <a:masterClrMapping/>
  </p:clrMapOvr>
  <p:extLst mod="1">
    <p:ext uri="{DCECCB84-F9BA-43D5-87BE-67443E8EF086}">
      <p15:sldGuideLst xmlns:p15="http://schemas.microsoft.com/office/powerpoint/2012/main">
        <p15:guide id="1" orient="horz" pos="2160">
          <p15:clr>
            <a:srgbClr val="FBAE40"/>
          </p15:clr>
        </p15:guide>
        <p15:guide id="2" pos="204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9_Пользовательский макет">
    <p:spTree>
      <p:nvGrpSpPr>
        <p:cNvPr id="1" name=""/>
        <p:cNvGrpSpPr/>
        <p:nvPr/>
      </p:nvGrpSpPr>
      <p:grpSpPr>
        <a:xfrm>
          <a:off x="0" y="0"/>
          <a:ext cx="0" cy="0"/>
          <a:chOff x="0" y="0"/>
          <a:chExt cx="0" cy="0"/>
        </a:xfrm>
      </p:grpSpPr>
      <p:sp>
        <p:nvSpPr>
          <p:cNvPr id="7" name="TextBox 6"/>
          <p:cNvSpPr txBox="1"/>
          <p:nvPr userDrawn="1"/>
        </p:nvSpPr>
        <p:spPr>
          <a:xfrm>
            <a:off x="5542160" y="6320641"/>
            <a:ext cx="1298752" cy="230832"/>
          </a:xfrm>
          <a:prstGeom prst="rect">
            <a:avLst/>
          </a:prstGeom>
          <a:noFill/>
        </p:spPr>
        <p:txBody>
          <a:bodyPr wrap="none" rtlCol="0">
            <a:spAutoFit/>
          </a:bodyPr>
          <a:lstStyle/>
          <a:p>
            <a:pPr algn="ctr"/>
            <a:r>
              <a:rPr lang="zh" sz="900" b="0" i="0" dirty="0">
                <a:solidFill>
                  <a:srgbClr val="A6A6A6"/>
                </a:solidFill>
                <a:ea typeface="Microsoft YaHei" panose="020B0503020204020204" pitchFamily="34" charset="-122"/>
              </a:rPr>
              <a:t>www.floraladdress.com</a:t>
            </a:r>
          </a:p>
        </p:txBody>
      </p:sp>
      <p:sp>
        <p:nvSpPr>
          <p:cNvPr id="8" name="Прямоугольник 7"/>
          <p:cNvSpPr/>
          <p:nvPr userDrawn="1"/>
        </p:nvSpPr>
        <p:spPr>
          <a:xfrm>
            <a:off x="11323951"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1" name="Рисунок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2" name="TextBox 11"/>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4" name="Рисунок 13"/>
          <p:cNvSpPr>
            <a:spLocks noGrp="1"/>
          </p:cNvSpPr>
          <p:nvPr>
            <p:ph type="pic" sz="quarter" idx="10"/>
          </p:nvPr>
        </p:nvSpPr>
        <p:spPr>
          <a:xfrm>
            <a:off x="5905500" y="2310064"/>
            <a:ext cx="4895850" cy="3107754"/>
          </a:xfrm>
        </p:spPr>
        <p:txBody>
          <a:bodyPr/>
          <a:lstStyle/>
          <a:p>
            <a:endParaRPr lang="ru-RU" dirty="0"/>
          </a:p>
        </p:txBody>
      </p:sp>
    </p:spTree>
    <p:extLst>
      <p:ext uri="{BB962C8B-B14F-4D97-AF65-F5344CB8AC3E}">
        <p14:creationId xmlns:p14="http://schemas.microsoft.com/office/powerpoint/2010/main" val="952307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8_Пользовательский макет">
    <p:spTree>
      <p:nvGrpSpPr>
        <p:cNvPr id="1" name=""/>
        <p:cNvGrpSpPr/>
        <p:nvPr/>
      </p:nvGrpSpPr>
      <p:grpSpPr>
        <a:xfrm>
          <a:off x="0" y="0"/>
          <a:ext cx="0" cy="0"/>
          <a:chOff x="0" y="0"/>
          <a:chExt cx="0" cy="0"/>
        </a:xfrm>
      </p:grpSpPr>
      <p:sp>
        <p:nvSpPr>
          <p:cNvPr id="7" name="TextBox 6"/>
          <p:cNvSpPr txBox="1"/>
          <p:nvPr userDrawn="1"/>
        </p:nvSpPr>
        <p:spPr>
          <a:xfrm>
            <a:off x="5542160" y="6320641"/>
            <a:ext cx="1298752" cy="230832"/>
          </a:xfrm>
          <a:prstGeom prst="rect">
            <a:avLst/>
          </a:prstGeom>
          <a:noFill/>
        </p:spPr>
        <p:txBody>
          <a:bodyPr wrap="none" rtlCol="0">
            <a:spAutoFit/>
          </a:bodyPr>
          <a:lstStyle/>
          <a:p>
            <a:pPr algn="ctr"/>
            <a:r>
              <a:rPr lang="zh" sz="900" b="0" i="0" dirty="0">
                <a:solidFill>
                  <a:srgbClr val="A6A6A6"/>
                </a:solidFill>
                <a:ea typeface="Microsoft YaHei" panose="020B0503020204020204" pitchFamily="34" charset="-122"/>
              </a:rPr>
              <a:t>www.floraladdress.com</a:t>
            </a:r>
          </a:p>
        </p:txBody>
      </p:sp>
      <p:sp>
        <p:nvSpPr>
          <p:cNvPr id="8" name="Прямоугольник 7"/>
          <p:cNvSpPr/>
          <p:nvPr userDrawn="1"/>
        </p:nvSpPr>
        <p:spPr>
          <a:xfrm>
            <a:off x="11323951"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1" name="Рисунок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2" name="TextBox 11"/>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4" name="Рисунок 13"/>
          <p:cNvSpPr>
            <a:spLocks noGrp="1"/>
          </p:cNvSpPr>
          <p:nvPr>
            <p:ph type="pic" sz="quarter" idx="10"/>
          </p:nvPr>
        </p:nvSpPr>
        <p:spPr>
          <a:xfrm>
            <a:off x="1518698" y="2544417"/>
            <a:ext cx="4126727" cy="2615980"/>
          </a:xfrm>
        </p:spPr>
        <p:txBody>
          <a:bodyPr/>
          <a:lstStyle/>
          <a:p>
            <a:endParaRPr lang="ru-RU" dirty="0"/>
          </a:p>
        </p:txBody>
      </p:sp>
    </p:spTree>
    <p:extLst>
      <p:ext uri="{BB962C8B-B14F-4D97-AF65-F5344CB8AC3E}">
        <p14:creationId xmlns:p14="http://schemas.microsoft.com/office/powerpoint/2010/main" val="3812596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5_Пользовательский макет">
    <p:spTree>
      <p:nvGrpSpPr>
        <p:cNvPr id="1" name=""/>
        <p:cNvGrpSpPr/>
        <p:nvPr/>
      </p:nvGrpSpPr>
      <p:grpSpPr>
        <a:xfrm>
          <a:off x="0" y="0"/>
          <a:ext cx="0" cy="0"/>
          <a:chOff x="0" y="0"/>
          <a:chExt cx="0" cy="0"/>
        </a:xfrm>
      </p:grpSpPr>
      <p:sp>
        <p:nvSpPr>
          <p:cNvPr id="6" name="Рисунок 19"/>
          <p:cNvSpPr>
            <a:spLocks noGrp="1"/>
          </p:cNvSpPr>
          <p:nvPr>
            <p:ph type="pic" sz="quarter" idx="10"/>
          </p:nvPr>
        </p:nvSpPr>
        <p:spPr>
          <a:xfrm>
            <a:off x="6096000" y="0"/>
            <a:ext cx="3076072" cy="2286000"/>
          </a:xfrm>
        </p:spPr>
        <p:txBody>
          <a:bodyPr/>
          <a:lstStyle/>
          <a:p>
            <a:endParaRPr lang="ru-RU" dirty="0"/>
          </a:p>
        </p:txBody>
      </p:sp>
      <p:sp>
        <p:nvSpPr>
          <p:cNvPr id="7" name="Рисунок 19"/>
          <p:cNvSpPr>
            <a:spLocks noGrp="1"/>
          </p:cNvSpPr>
          <p:nvPr>
            <p:ph type="pic" sz="quarter" idx="11"/>
          </p:nvPr>
        </p:nvSpPr>
        <p:spPr>
          <a:xfrm>
            <a:off x="9172072" y="2286000"/>
            <a:ext cx="3011904" cy="2286000"/>
          </a:xfrm>
          <a:ln>
            <a:noFill/>
          </a:ln>
        </p:spPr>
        <p:txBody>
          <a:bodyPr/>
          <a:lstStyle/>
          <a:p>
            <a:endParaRPr lang="ru-RU" dirty="0"/>
          </a:p>
        </p:txBody>
      </p:sp>
      <p:sp>
        <p:nvSpPr>
          <p:cNvPr id="8" name="Рисунок 19"/>
          <p:cNvSpPr>
            <a:spLocks noGrp="1"/>
          </p:cNvSpPr>
          <p:nvPr>
            <p:ph type="pic" sz="quarter" idx="12"/>
          </p:nvPr>
        </p:nvSpPr>
        <p:spPr>
          <a:xfrm>
            <a:off x="6108028" y="4572000"/>
            <a:ext cx="3064043" cy="2286000"/>
          </a:xfrm>
        </p:spPr>
        <p:txBody>
          <a:bodyPr/>
          <a:lstStyle/>
          <a:p>
            <a:endParaRPr lang="ru-RU" dirty="0"/>
          </a:p>
        </p:txBody>
      </p:sp>
      <p:sp>
        <p:nvSpPr>
          <p:cNvPr id="9" name="TextBox 8"/>
          <p:cNvSpPr txBox="1"/>
          <p:nvPr userDrawn="1"/>
        </p:nvSpPr>
        <p:spPr>
          <a:xfrm>
            <a:off x="502436"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0" name="Рисунок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390" y="225267"/>
            <a:ext cx="159022" cy="160799"/>
          </a:xfrm>
          <a:prstGeom prst="rect">
            <a:avLst/>
          </a:prstGeom>
        </p:spPr>
      </p:pic>
      <p:sp>
        <p:nvSpPr>
          <p:cNvPr id="11" name="Прямоугольник 10"/>
          <p:cNvSpPr/>
          <p:nvPr userDrawn="1"/>
        </p:nvSpPr>
        <p:spPr>
          <a:xfrm>
            <a:off x="263563"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2" name="Прямая соединительная линия 11"/>
          <p:cNvCxnSpPr/>
          <p:nvPr userDrawn="1"/>
        </p:nvCxnSpPr>
        <p:spPr>
          <a:xfrm flipH="1">
            <a:off x="487127"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35472"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Tree>
    <p:extLst>
      <p:ext uri="{BB962C8B-B14F-4D97-AF65-F5344CB8AC3E}">
        <p14:creationId xmlns:p14="http://schemas.microsoft.com/office/powerpoint/2010/main" val="377677947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2_Пользовательский макет">
    <p:spTree>
      <p:nvGrpSpPr>
        <p:cNvPr id="1" name=""/>
        <p:cNvGrpSpPr/>
        <p:nvPr/>
      </p:nvGrpSpPr>
      <p:grpSpPr>
        <a:xfrm>
          <a:off x="0" y="0"/>
          <a:ext cx="0" cy="0"/>
          <a:chOff x="0" y="0"/>
          <a:chExt cx="0" cy="0"/>
        </a:xfrm>
      </p:grpSpPr>
      <p:sp>
        <p:nvSpPr>
          <p:cNvPr id="16" name="Рисунок 21"/>
          <p:cNvSpPr>
            <a:spLocks noGrp="1"/>
          </p:cNvSpPr>
          <p:nvPr>
            <p:ph type="pic" sz="quarter" idx="12"/>
          </p:nvPr>
        </p:nvSpPr>
        <p:spPr>
          <a:xfrm>
            <a:off x="-4011" y="4572000"/>
            <a:ext cx="3023936" cy="2286000"/>
          </a:xfrm>
        </p:spPr>
        <p:txBody>
          <a:bodyPr/>
          <a:lstStyle/>
          <a:p>
            <a:endParaRPr lang="ru-RU" dirty="0"/>
          </a:p>
        </p:txBody>
      </p:sp>
      <p:sp>
        <p:nvSpPr>
          <p:cNvPr id="17" name="Рисунок 21"/>
          <p:cNvSpPr>
            <a:spLocks noGrp="1"/>
          </p:cNvSpPr>
          <p:nvPr>
            <p:ph type="pic" sz="quarter" idx="14"/>
          </p:nvPr>
        </p:nvSpPr>
        <p:spPr>
          <a:xfrm>
            <a:off x="3019926" y="2286000"/>
            <a:ext cx="3092118" cy="2286000"/>
          </a:xfrm>
        </p:spPr>
        <p:txBody>
          <a:bodyPr/>
          <a:lstStyle/>
          <a:p>
            <a:endParaRPr lang="ru-RU" dirty="0"/>
          </a:p>
        </p:txBody>
      </p:sp>
      <p:sp>
        <p:nvSpPr>
          <p:cNvPr id="18" name="Рисунок 19"/>
          <p:cNvSpPr>
            <a:spLocks noGrp="1"/>
          </p:cNvSpPr>
          <p:nvPr>
            <p:ph type="pic" sz="quarter" idx="16"/>
          </p:nvPr>
        </p:nvSpPr>
        <p:spPr>
          <a:xfrm>
            <a:off x="6112044" y="0"/>
            <a:ext cx="3043988" cy="2286000"/>
          </a:xfrm>
        </p:spPr>
        <p:txBody>
          <a:bodyPr/>
          <a:lstStyle/>
          <a:p>
            <a:endParaRPr lang="ru-RU" dirty="0"/>
          </a:p>
        </p:txBody>
      </p:sp>
      <p:sp>
        <p:nvSpPr>
          <p:cNvPr id="19" name="Рисунок 21"/>
          <p:cNvSpPr>
            <a:spLocks noGrp="1"/>
          </p:cNvSpPr>
          <p:nvPr>
            <p:ph type="pic" sz="quarter" idx="18"/>
          </p:nvPr>
        </p:nvSpPr>
        <p:spPr>
          <a:xfrm>
            <a:off x="6112043" y="4572000"/>
            <a:ext cx="3043989" cy="2286000"/>
          </a:xfrm>
        </p:spPr>
        <p:txBody>
          <a:bodyPr/>
          <a:lstStyle/>
          <a:p>
            <a:endParaRPr lang="ru-RU" dirty="0"/>
          </a:p>
        </p:txBody>
      </p:sp>
      <p:sp>
        <p:nvSpPr>
          <p:cNvPr id="20" name="Рисунок 21"/>
          <p:cNvSpPr>
            <a:spLocks noGrp="1"/>
          </p:cNvSpPr>
          <p:nvPr>
            <p:ph type="pic" sz="quarter" idx="20"/>
          </p:nvPr>
        </p:nvSpPr>
        <p:spPr>
          <a:xfrm>
            <a:off x="9156032" y="2286000"/>
            <a:ext cx="3035968" cy="2286000"/>
          </a:xfrm>
        </p:spPr>
        <p:txBody>
          <a:bodyPr/>
          <a:lstStyle/>
          <a:p>
            <a:endParaRPr lang="ru-RU" dirty="0"/>
          </a:p>
        </p:txBody>
      </p:sp>
      <p:sp>
        <p:nvSpPr>
          <p:cNvPr id="21" name="Рисунок 19"/>
          <p:cNvSpPr>
            <a:spLocks noGrp="1"/>
          </p:cNvSpPr>
          <p:nvPr>
            <p:ph type="pic" sz="quarter" idx="10"/>
          </p:nvPr>
        </p:nvSpPr>
        <p:spPr>
          <a:xfrm>
            <a:off x="0" y="0"/>
            <a:ext cx="3011904" cy="2286000"/>
          </a:xfrm>
        </p:spPr>
        <p:txBody>
          <a:bodyPr/>
          <a:lstStyle/>
          <a:p>
            <a:endParaRPr lang="ru-RU" dirty="0"/>
          </a:p>
        </p:txBody>
      </p:sp>
    </p:spTree>
    <p:extLst>
      <p:ext uri="{BB962C8B-B14F-4D97-AF65-F5344CB8AC3E}">
        <p14:creationId xmlns:p14="http://schemas.microsoft.com/office/powerpoint/2010/main" val="2409629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12192000" cy="6858000"/>
          </a:xfrm>
        </p:spPr>
        <p:txBody>
          <a:bodyPr/>
          <a:lstStyle/>
          <a:p>
            <a:endParaRPr lang="ru-RU" dirty="0"/>
          </a:p>
        </p:txBody>
      </p:sp>
    </p:spTree>
    <p:extLst>
      <p:ext uri="{BB962C8B-B14F-4D97-AF65-F5344CB8AC3E}">
        <p14:creationId xmlns:p14="http://schemas.microsoft.com/office/powerpoint/2010/main" val="1475921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2346679" y="4305554"/>
            <a:ext cx="1228015" cy="1228015"/>
          </a:xfrm>
          <a:prstGeom prst="ellipse">
            <a:avLst/>
          </a:prstGeom>
        </p:spPr>
        <p:txBody>
          <a:bodyPr/>
          <a:lstStyle/>
          <a:p>
            <a:endParaRPr lang="ru-RU" dirty="0"/>
          </a:p>
        </p:txBody>
      </p:sp>
      <p:sp>
        <p:nvSpPr>
          <p:cNvPr id="8" name="Рисунок 6"/>
          <p:cNvSpPr>
            <a:spLocks noGrp="1"/>
          </p:cNvSpPr>
          <p:nvPr>
            <p:ph type="pic" sz="quarter" idx="11"/>
          </p:nvPr>
        </p:nvSpPr>
        <p:spPr>
          <a:xfrm>
            <a:off x="5515236" y="4305554"/>
            <a:ext cx="1228015" cy="1228015"/>
          </a:xfrm>
          <a:prstGeom prst="ellipse">
            <a:avLst/>
          </a:prstGeom>
        </p:spPr>
        <p:txBody>
          <a:bodyPr/>
          <a:lstStyle/>
          <a:p>
            <a:endParaRPr lang="ru-RU" dirty="0"/>
          </a:p>
        </p:txBody>
      </p:sp>
      <p:sp>
        <p:nvSpPr>
          <p:cNvPr id="9" name="Рисунок 6"/>
          <p:cNvSpPr>
            <a:spLocks noGrp="1"/>
          </p:cNvSpPr>
          <p:nvPr>
            <p:ph type="pic" sz="quarter" idx="12"/>
          </p:nvPr>
        </p:nvSpPr>
        <p:spPr>
          <a:xfrm>
            <a:off x="8670145" y="4305554"/>
            <a:ext cx="1228015" cy="1228015"/>
          </a:xfrm>
          <a:prstGeom prst="ellipse">
            <a:avLst/>
          </a:prstGeom>
        </p:spPr>
        <p:txBody>
          <a:bodyPr/>
          <a:lstStyle/>
          <a:p>
            <a:endParaRPr lang="ru-RU" dirty="0"/>
          </a:p>
        </p:txBody>
      </p:sp>
      <p:sp>
        <p:nvSpPr>
          <p:cNvPr id="10" name="TextBox 9"/>
          <p:cNvSpPr txBox="1"/>
          <p:nvPr userDrawn="1"/>
        </p:nvSpPr>
        <p:spPr>
          <a:xfrm>
            <a:off x="5542160" y="6320641"/>
            <a:ext cx="1298752" cy="230832"/>
          </a:xfrm>
          <a:prstGeom prst="rect">
            <a:avLst/>
          </a:prstGeom>
          <a:noFill/>
        </p:spPr>
        <p:txBody>
          <a:bodyPr wrap="none" rtlCol="0">
            <a:spAutoFit/>
          </a:bodyPr>
          <a:lstStyle/>
          <a:p>
            <a:pPr algn="ctr"/>
            <a:r>
              <a:rPr lang="zh" sz="900" b="0" i="0" dirty="0">
                <a:solidFill>
                  <a:srgbClr val="A6A6A6"/>
                </a:solidFill>
                <a:ea typeface="Microsoft YaHei" panose="020B0503020204020204" pitchFamily="34" charset="-122"/>
              </a:rPr>
              <a:t>www.floraladdress.com</a:t>
            </a:r>
          </a:p>
        </p:txBody>
      </p:sp>
      <p:sp>
        <p:nvSpPr>
          <p:cNvPr id="11" name="Прямоугольник 10"/>
          <p:cNvSpPr/>
          <p:nvPr userDrawn="1"/>
        </p:nvSpPr>
        <p:spPr>
          <a:xfrm>
            <a:off x="11323951"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2" name="Прямая соединительная линия 11"/>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4" name="Рисунок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5" name="TextBox 14"/>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Tree>
    <p:extLst>
      <p:ext uri="{BB962C8B-B14F-4D97-AF65-F5344CB8AC3E}">
        <p14:creationId xmlns:p14="http://schemas.microsoft.com/office/powerpoint/2010/main" val="228705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4176713" y="2433306"/>
            <a:ext cx="3711693" cy="2073275"/>
          </a:xfrm>
        </p:spPr>
        <p:txBody>
          <a:bodyPr/>
          <a:lstStyle/>
          <a:p>
            <a:endParaRPr lang="ru-RU" dirty="0"/>
          </a:p>
        </p:txBody>
      </p:sp>
      <p:sp>
        <p:nvSpPr>
          <p:cNvPr id="8" name="Рисунок 6"/>
          <p:cNvSpPr>
            <a:spLocks noGrp="1"/>
          </p:cNvSpPr>
          <p:nvPr>
            <p:ph type="pic" sz="quarter" idx="11"/>
          </p:nvPr>
        </p:nvSpPr>
        <p:spPr>
          <a:xfrm>
            <a:off x="7888407" y="2433306"/>
            <a:ext cx="4303594" cy="2073275"/>
          </a:xfrm>
        </p:spPr>
        <p:txBody>
          <a:bodyPr/>
          <a:lstStyle/>
          <a:p>
            <a:endParaRPr lang="ru-RU" dirty="0"/>
          </a:p>
        </p:txBody>
      </p:sp>
      <p:sp>
        <p:nvSpPr>
          <p:cNvPr id="9" name="Рисунок 6"/>
          <p:cNvSpPr>
            <a:spLocks noGrp="1"/>
          </p:cNvSpPr>
          <p:nvPr>
            <p:ph type="pic" sz="quarter" idx="12"/>
          </p:nvPr>
        </p:nvSpPr>
        <p:spPr>
          <a:xfrm>
            <a:off x="0" y="2433306"/>
            <a:ext cx="4176712" cy="2073275"/>
          </a:xfrm>
        </p:spPr>
        <p:txBody>
          <a:bodyPr/>
          <a:lstStyle/>
          <a:p>
            <a:endParaRPr lang="ru-RU" dirty="0"/>
          </a:p>
        </p:txBody>
      </p:sp>
      <p:sp>
        <p:nvSpPr>
          <p:cNvPr id="10" name="TextBox 9"/>
          <p:cNvSpPr txBox="1"/>
          <p:nvPr userDrawn="1"/>
        </p:nvSpPr>
        <p:spPr>
          <a:xfrm>
            <a:off x="5542160" y="6320641"/>
            <a:ext cx="1298752" cy="230832"/>
          </a:xfrm>
          <a:prstGeom prst="rect">
            <a:avLst/>
          </a:prstGeom>
          <a:noFill/>
        </p:spPr>
        <p:txBody>
          <a:bodyPr wrap="none" rtlCol="0">
            <a:spAutoFit/>
          </a:bodyPr>
          <a:lstStyle/>
          <a:p>
            <a:pPr algn="ctr"/>
            <a:r>
              <a:rPr lang="zh" sz="900" b="0" i="0" dirty="0">
                <a:solidFill>
                  <a:srgbClr val="A6A6A6"/>
                </a:solidFill>
                <a:ea typeface="Microsoft YaHei" panose="020B0503020204020204" pitchFamily="34" charset="-122"/>
              </a:rPr>
              <a:t>www.floraladdress.com</a:t>
            </a:r>
          </a:p>
        </p:txBody>
      </p:sp>
      <p:sp>
        <p:nvSpPr>
          <p:cNvPr id="13" name="TextBox 12"/>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4" name="Рисунок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5" name="TextBox 14"/>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Tree>
    <p:extLst>
      <p:ext uri="{BB962C8B-B14F-4D97-AF65-F5344CB8AC3E}">
        <p14:creationId xmlns:p14="http://schemas.microsoft.com/office/powerpoint/2010/main" val="15882211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457057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Заголовок раздела">
    <p:spTree>
      <p:nvGrpSpPr>
        <p:cNvPr id="1" name=""/>
        <p:cNvGrpSpPr/>
        <p:nvPr/>
      </p:nvGrpSpPr>
      <p:grpSpPr>
        <a:xfrm>
          <a:off x="0" y="0"/>
          <a:ext cx="0" cy="0"/>
          <a:chOff x="0" y="0"/>
          <a:chExt cx="0" cy="0"/>
        </a:xfrm>
      </p:grpSpPr>
      <p:sp>
        <p:nvSpPr>
          <p:cNvPr id="7" name="Рисунок 10"/>
          <p:cNvSpPr>
            <a:spLocks noGrp="1"/>
          </p:cNvSpPr>
          <p:nvPr>
            <p:ph type="pic" sz="quarter" idx="10" hasCustomPrompt="1"/>
          </p:nvPr>
        </p:nvSpPr>
        <p:spPr>
          <a:xfrm>
            <a:off x="4733241"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r>
              <a:rPr lang="en-US" dirty="0"/>
              <a:t>     </a:t>
            </a:r>
            <a:endParaRPr lang="ru-RU" dirty="0"/>
          </a:p>
        </p:txBody>
      </p:sp>
    </p:spTree>
    <p:extLst>
      <p:ext uri="{BB962C8B-B14F-4D97-AF65-F5344CB8AC3E}">
        <p14:creationId xmlns:p14="http://schemas.microsoft.com/office/powerpoint/2010/main" val="3386369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Пользовательский макет">
    <p:spTree>
      <p:nvGrpSpPr>
        <p:cNvPr id="1" name=""/>
        <p:cNvGrpSpPr/>
        <p:nvPr/>
      </p:nvGrpSpPr>
      <p:grpSpPr>
        <a:xfrm>
          <a:off x="0" y="0"/>
          <a:ext cx="0" cy="0"/>
          <a:chOff x="0" y="0"/>
          <a:chExt cx="0" cy="0"/>
        </a:xfrm>
      </p:grpSpPr>
      <p:sp>
        <p:nvSpPr>
          <p:cNvPr id="8" name="Рисунок 2"/>
          <p:cNvSpPr>
            <a:spLocks noGrp="1"/>
          </p:cNvSpPr>
          <p:nvPr>
            <p:ph type="pic" sz="quarter" idx="10"/>
          </p:nvPr>
        </p:nvSpPr>
        <p:spPr>
          <a:xfrm>
            <a:off x="5390866" y="0"/>
            <a:ext cx="6801134" cy="6858000"/>
          </a:xfrm>
          <a:prstGeom prst="rect">
            <a:avLst/>
          </a:prstGeom>
        </p:spPr>
        <p:txBody>
          <a:bodyPr/>
          <a:lstStyle/>
          <a:p>
            <a:endParaRPr lang="ru-RU" dirty="0"/>
          </a:p>
        </p:txBody>
      </p:sp>
      <p:sp>
        <p:nvSpPr>
          <p:cNvPr id="3" name="Рисунок 2"/>
          <p:cNvSpPr>
            <a:spLocks noGrp="1"/>
          </p:cNvSpPr>
          <p:nvPr>
            <p:ph type="pic" sz="quarter" idx="11"/>
          </p:nvPr>
        </p:nvSpPr>
        <p:spPr>
          <a:xfrm>
            <a:off x="7392538" y="1924336"/>
            <a:ext cx="2797790" cy="2834912"/>
          </a:xfrm>
          <a:prstGeom prst="diamond">
            <a:avLst/>
          </a:prstGeom>
        </p:spPr>
        <p:txBody>
          <a:bodyPr/>
          <a:lstStyle/>
          <a:p>
            <a:endParaRPr lang="ru-RU" dirty="0"/>
          </a:p>
        </p:txBody>
      </p:sp>
    </p:spTree>
    <p:extLst>
      <p:ext uri="{BB962C8B-B14F-4D97-AF65-F5344CB8AC3E}">
        <p14:creationId xmlns:p14="http://schemas.microsoft.com/office/powerpoint/2010/main" val="3262014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74053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3_Пользовательский макет">
    <p:spTree>
      <p:nvGrpSpPr>
        <p:cNvPr id="1" name=""/>
        <p:cNvGrpSpPr/>
        <p:nvPr/>
      </p:nvGrpSpPr>
      <p:grpSpPr>
        <a:xfrm>
          <a:off x="0" y="0"/>
          <a:ext cx="0" cy="0"/>
          <a:chOff x="0" y="0"/>
          <a:chExt cx="0" cy="0"/>
        </a:xfrm>
      </p:grpSpPr>
      <p:sp>
        <p:nvSpPr>
          <p:cNvPr id="2" name="Прямоугольник 1"/>
          <p:cNvSpPr/>
          <p:nvPr userDrawn="1"/>
        </p:nvSpPr>
        <p:spPr>
          <a:xfrm>
            <a:off x="0" y="0"/>
            <a:ext cx="4993105"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2" name="Рисунок 11"/>
          <p:cNvSpPr>
            <a:spLocks noGrp="1"/>
          </p:cNvSpPr>
          <p:nvPr>
            <p:ph type="pic" sz="quarter" idx="11"/>
          </p:nvPr>
        </p:nvSpPr>
        <p:spPr>
          <a:xfrm>
            <a:off x="3416970" y="1022683"/>
            <a:ext cx="4066674" cy="4812633"/>
          </a:xfrm>
          <a:prstGeom prst="rect">
            <a:avLst/>
          </a:prstGeom>
        </p:spPr>
        <p:txBody>
          <a:bodyPr/>
          <a:lstStyle/>
          <a:p>
            <a:endParaRPr lang="ru-RU" dirty="0"/>
          </a:p>
        </p:txBody>
      </p:sp>
    </p:spTree>
    <p:extLst>
      <p:ext uri="{BB962C8B-B14F-4D97-AF65-F5344CB8AC3E}">
        <p14:creationId xmlns:p14="http://schemas.microsoft.com/office/powerpoint/2010/main" val="27108936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0" y="0"/>
            <a:ext cx="12192000" cy="2933700"/>
          </a:xfrm>
          <a:prstGeom prst="rect">
            <a:avLst/>
          </a:prstGeom>
        </p:spPr>
        <p:txBody>
          <a:bodyPr/>
          <a:lstStyle/>
          <a:p>
            <a:endParaRPr lang="ru-RU" dirty="0"/>
          </a:p>
        </p:txBody>
      </p:sp>
    </p:spTree>
    <p:extLst>
      <p:ext uri="{BB962C8B-B14F-4D97-AF65-F5344CB8AC3E}">
        <p14:creationId xmlns:p14="http://schemas.microsoft.com/office/powerpoint/2010/main" val="1361288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Пользовательский макет">
    <p:spTree>
      <p:nvGrpSpPr>
        <p:cNvPr id="1" name=""/>
        <p:cNvGrpSpPr/>
        <p:nvPr/>
      </p:nvGrpSpPr>
      <p:grpSpPr>
        <a:xfrm>
          <a:off x="0" y="0"/>
          <a:ext cx="0" cy="0"/>
          <a:chOff x="0" y="0"/>
          <a:chExt cx="0" cy="0"/>
        </a:xfrm>
      </p:grpSpPr>
      <p:sp>
        <p:nvSpPr>
          <p:cNvPr id="14" name="Рисунок 13"/>
          <p:cNvSpPr>
            <a:spLocks noGrp="1"/>
          </p:cNvSpPr>
          <p:nvPr>
            <p:ph type="pic" sz="quarter" idx="10"/>
          </p:nvPr>
        </p:nvSpPr>
        <p:spPr>
          <a:xfrm>
            <a:off x="1" y="1"/>
            <a:ext cx="5524500" cy="6858000"/>
          </a:xfrm>
          <a:prstGeom prst="rect">
            <a:avLst/>
          </a:prstGeom>
        </p:spPr>
        <p:txBody>
          <a:bodyPr/>
          <a:lstStyle/>
          <a:p>
            <a:endParaRPr lang="ru-RU" dirty="0"/>
          </a:p>
        </p:txBody>
      </p:sp>
    </p:spTree>
    <p:extLst>
      <p:ext uri="{BB962C8B-B14F-4D97-AF65-F5344CB8AC3E}">
        <p14:creationId xmlns:p14="http://schemas.microsoft.com/office/powerpoint/2010/main" val="1369555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97499" cy="6858000"/>
          </a:xfrm>
        </p:spPr>
        <p:txBody>
          <a:bodyPr/>
          <a:lstStyle/>
          <a:p>
            <a:endParaRPr lang="ru-RU" dirty="0"/>
          </a:p>
        </p:txBody>
      </p:sp>
      <p:sp>
        <p:nvSpPr>
          <p:cNvPr id="8" name="Рисунок 6"/>
          <p:cNvSpPr>
            <a:spLocks noGrp="1"/>
          </p:cNvSpPr>
          <p:nvPr>
            <p:ph type="pic" sz="quarter" idx="11"/>
          </p:nvPr>
        </p:nvSpPr>
        <p:spPr>
          <a:xfrm>
            <a:off x="3097499" y="0"/>
            <a:ext cx="3001963" cy="6858000"/>
          </a:xfrm>
        </p:spPr>
        <p:txBody>
          <a:bodyPr/>
          <a:lstStyle/>
          <a:p>
            <a:endParaRPr lang="ru-RU" dirty="0"/>
          </a:p>
        </p:txBody>
      </p:sp>
      <p:sp>
        <p:nvSpPr>
          <p:cNvPr id="11" name="Рисунок 6"/>
          <p:cNvSpPr>
            <a:spLocks noGrp="1"/>
          </p:cNvSpPr>
          <p:nvPr>
            <p:ph type="pic" sz="quarter" idx="12"/>
          </p:nvPr>
        </p:nvSpPr>
        <p:spPr>
          <a:xfrm>
            <a:off x="6099462" y="0"/>
            <a:ext cx="3117871" cy="6858000"/>
          </a:xfrm>
        </p:spPr>
        <p:txBody>
          <a:bodyPr/>
          <a:lstStyle/>
          <a:p>
            <a:endParaRPr lang="ru-RU" dirty="0"/>
          </a:p>
        </p:txBody>
      </p:sp>
      <p:sp>
        <p:nvSpPr>
          <p:cNvPr id="12" name="Рисунок 6"/>
          <p:cNvSpPr>
            <a:spLocks noGrp="1"/>
          </p:cNvSpPr>
          <p:nvPr>
            <p:ph type="pic" sz="quarter" idx="13"/>
          </p:nvPr>
        </p:nvSpPr>
        <p:spPr>
          <a:xfrm>
            <a:off x="9217333" y="0"/>
            <a:ext cx="2974667" cy="6858000"/>
          </a:xfrm>
        </p:spPr>
        <p:txBody>
          <a:bodyPr/>
          <a:lstStyle/>
          <a:p>
            <a:endParaRPr lang="ru-RU" dirty="0"/>
          </a:p>
        </p:txBody>
      </p:sp>
    </p:spTree>
    <p:extLst>
      <p:ext uri="{BB962C8B-B14F-4D97-AF65-F5344CB8AC3E}">
        <p14:creationId xmlns:p14="http://schemas.microsoft.com/office/powerpoint/2010/main" val="9799859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7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3D3A474-A970-4111-AB00-CC07202BC5E5}" type="datetimeFigureOut">
              <a:rPr lang="ru-RU" smtClean="0">
                <a:solidFill>
                  <a:prstClr val="black">
                    <a:tint val="75000"/>
                  </a:prstClr>
                </a:solidFill>
              </a:rPr>
              <a:pPr/>
              <a:t>12.11.2018</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17101CDA-C83E-414C-808C-D7CCDDEE9763}"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2883587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6096000" y="0"/>
            <a:ext cx="3048000" cy="3429000"/>
          </a:xfrm>
        </p:spPr>
        <p:txBody>
          <a:bodyPr/>
          <a:lstStyle/>
          <a:p>
            <a:endParaRPr lang="ru-RU" dirty="0"/>
          </a:p>
        </p:txBody>
      </p:sp>
      <p:sp>
        <p:nvSpPr>
          <p:cNvPr id="9" name="Рисунок 6"/>
          <p:cNvSpPr>
            <a:spLocks noGrp="1"/>
          </p:cNvSpPr>
          <p:nvPr>
            <p:ph type="pic" sz="quarter" idx="11"/>
          </p:nvPr>
        </p:nvSpPr>
        <p:spPr>
          <a:xfrm>
            <a:off x="9144000" y="0"/>
            <a:ext cx="3048000" cy="3429000"/>
          </a:xfrm>
        </p:spPr>
        <p:txBody>
          <a:bodyPr/>
          <a:lstStyle/>
          <a:p>
            <a:endParaRPr lang="ru-RU" dirty="0"/>
          </a:p>
        </p:txBody>
      </p:sp>
      <p:sp>
        <p:nvSpPr>
          <p:cNvPr id="10" name="Рисунок 6"/>
          <p:cNvSpPr>
            <a:spLocks noGrp="1"/>
          </p:cNvSpPr>
          <p:nvPr>
            <p:ph type="pic" sz="quarter" idx="12"/>
          </p:nvPr>
        </p:nvSpPr>
        <p:spPr>
          <a:xfrm>
            <a:off x="6096000" y="3429000"/>
            <a:ext cx="3048000" cy="3429000"/>
          </a:xfrm>
        </p:spPr>
        <p:txBody>
          <a:bodyPr/>
          <a:lstStyle/>
          <a:p>
            <a:endParaRPr lang="ru-RU" dirty="0"/>
          </a:p>
        </p:txBody>
      </p:sp>
      <p:sp>
        <p:nvSpPr>
          <p:cNvPr id="11" name="Рисунок 6"/>
          <p:cNvSpPr>
            <a:spLocks noGrp="1"/>
          </p:cNvSpPr>
          <p:nvPr>
            <p:ph type="pic" sz="quarter" idx="13"/>
          </p:nvPr>
        </p:nvSpPr>
        <p:spPr>
          <a:xfrm>
            <a:off x="9144000" y="3429000"/>
            <a:ext cx="3048000" cy="3429000"/>
          </a:xfrm>
        </p:spPr>
        <p:txBody>
          <a:bodyPr/>
          <a:lstStyle/>
          <a:p>
            <a:endParaRPr lang="ru-RU" dirty="0"/>
          </a:p>
        </p:txBody>
      </p:sp>
      <p:sp>
        <p:nvSpPr>
          <p:cNvPr id="12" name="TextBox 11"/>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3" name="Рисунок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4" name="TextBox 13"/>
          <p:cNvSpPr txBox="1"/>
          <p:nvPr userDrawn="1"/>
        </p:nvSpPr>
        <p:spPr>
          <a:xfrm>
            <a:off x="496244"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15" name="TextBox 14"/>
          <p:cNvSpPr txBox="1"/>
          <p:nvPr userDrawn="1"/>
        </p:nvSpPr>
        <p:spPr>
          <a:xfrm>
            <a:off x="2242850"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Tree>
    <p:extLst>
      <p:ext uri="{BB962C8B-B14F-4D97-AF65-F5344CB8AC3E}">
        <p14:creationId xmlns:p14="http://schemas.microsoft.com/office/powerpoint/2010/main" val="388328924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Сравнение">
    <p:spTree>
      <p:nvGrpSpPr>
        <p:cNvPr id="1" name=""/>
        <p:cNvGrpSpPr/>
        <p:nvPr/>
      </p:nvGrpSpPr>
      <p:grpSpPr>
        <a:xfrm>
          <a:off x="0" y="0"/>
          <a:ext cx="0" cy="0"/>
          <a:chOff x="0" y="0"/>
          <a:chExt cx="0" cy="0"/>
        </a:xfrm>
      </p:grpSpPr>
      <p:sp>
        <p:nvSpPr>
          <p:cNvPr id="14" name="Рисунок 13"/>
          <p:cNvSpPr>
            <a:spLocks noGrp="1"/>
          </p:cNvSpPr>
          <p:nvPr>
            <p:ph type="pic" sz="quarter" idx="10"/>
          </p:nvPr>
        </p:nvSpPr>
        <p:spPr>
          <a:xfrm>
            <a:off x="0" y="0"/>
            <a:ext cx="12192000" cy="2571750"/>
          </a:xfrm>
          <a:prstGeom prst="rect">
            <a:avLst/>
          </a:prstGeom>
        </p:spPr>
        <p:txBody>
          <a:bodyPr/>
          <a:lstStyle/>
          <a:p>
            <a:endParaRPr lang="ru-RU" dirty="0"/>
          </a:p>
        </p:txBody>
      </p:sp>
      <p:sp>
        <p:nvSpPr>
          <p:cNvPr id="6" name="TextBox 5"/>
          <p:cNvSpPr txBox="1"/>
          <p:nvPr userDrawn="1"/>
        </p:nvSpPr>
        <p:spPr>
          <a:xfrm>
            <a:off x="555963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Tree>
    <p:extLst>
      <p:ext uri="{BB962C8B-B14F-4D97-AF65-F5344CB8AC3E}">
        <p14:creationId xmlns:p14="http://schemas.microsoft.com/office/powerpoint/2010/main" val="70372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4049470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Пустой слайд">
    <p:spTree>
      <p:nvGrpSpPr>
        <p:cNvPr id="1" name=""/>
        <p:cNvGrpSpPr/>
        <p:nvPr/>
      </p:nvGrpSpPr>
      <p:grpSpPr>
        <a:xfrm>
          <a:off x="0" y="0"/>
          <a:ext cx="0" cy="0"/>
          <a:chOff x="0" y="0"/>
          <a:chExt cx="0" cy="0"/>
        </a:xfrm>
      </p:grpSpPr>
      <p:sp>
        <p:nvSpPr>
          <p:cNvPr id="7" name="TextBox 6"/>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8" name="Прямоугольник 7"/>
          <p:cNvSpPr/>
          <p:nvPr userDrawn="1"/>
        </p:nvSpPr>
        <p:spPr>
          <a:xfrm>
            <a:off x="11323951" y="1180287"/>
            <a:ext cx="588623"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r>
              <a:rPr lang="zh" b="1" i="0" dirty="0">
                <a:solidFill>
                  <a:srgbClr val="000000"/>
                </a:solidFill>
                <a:ea typeface="Microsoft YaHei" panose="020B0503020204020204" pitchFamily="34" charset="-122"/>
              </a:rPr>
              <a:t>0</a:t>
            </a: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064723"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1" name="TextBox 10"/>
          <p:cNvSpPr txBox="1"/>
          <p:nvPr userDrawn="1"/>
        </p:nvSpPr>
        <p:spPr>
          <a:xfrm>
            <a:off x="10994788"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2" name="Рисунок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1742" y="225267"/>
            <a:ext cx="159022" cy="160799"/>
          </a:xfrm>
          <a:prstGeom prst="rect">
            <a:avLst/>
          </a:prstGeom>
        </p:spPr>
      </p:pic>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709553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10"/>
          </p:nvPr>
        </p:nvSpPr>
        <p:spPr>
          <a:xfrm>
            <a:off x="7283472" y="1752598"/>
            <a:ext cx="2197768" cy="2197768"/>
          </a:xfrm>
          <a:prstGeom prst="ellipse">
            <a:avLst/>
          </a:prstGeom>
        </p:spPr>
        <p:txBody>
          <a:bodyPr/>
          <a:lstStyle/>
          <a:p>
            <a:endParaRPr lang="ru-RU" dirty="0"/>
          </a:p>
        </p:txBody>
      </p:sp>
      <p:sp>
        <p:nvSpPr>
          <p:cNvPr id="6" name="Рисунок 2"/>
          <p:cNvSpPr>
            <a:spLocks noGrp="1"/>
          </p:cNvSpPr>
          <p:nvPr>
            <p:ph type="pic" sz="quarter" idx="12"/>
          </p:nvPr>
        </p:nvSpPr>
        <p:spPr>
          <a:xfrm>
            <a:off x="2846826" y="1752598"/>
            <a:ext cx="2197768" cy="2197768"/>
          </a:xfrm>
          <a:prstGeom prst="ellipse">
            <a:avLst/>
          </a:prstGeom>
        </p:spPr>
        <p:txBody>
          <a:bodyPr/>
          <a:lstStyle/>
          <a:p>
            <a:endParaRPr lang="ru-RU" dirty="0"/>
          </a:p>
        </p:txBody>
      </p:sp>
      <p:sp>
        <p:nvSpPr>
          <p:cNvPr id="10" name="TextBox 9"/>
          <p:cNvSpPr txBox="1"/>
          <p:nvPr userDrawn="1"/>
        </p:nvSpPr>
        <p:spPr>
          <a:xfrm>
            <a:off x="555963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11" name="TextBox 10"/>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2" name="Рисунок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3" name="TextBox 12"/>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4" name="Рисунок 2"/>
          <p:cNvSpPr>
            <a:spLocks noGrp="1"/>
          </p:cNvSpPr>
          <p:nvPr>
            <p:ph type="pic" sz="quarter" idx="11"/>
          </p:nvPr>
        </p:nvSpPr>
        <p:spPr>
          <a:xfrm>
            <a:off x="4503174" y="1010888"/>
            <a:ext cx="3232012" cy="3232012"/>
          </a:xfrm>
          <a:prstGeom prst="ellipse">
            <a:avLst/>
          </a:prstGeom>
        </p:spPr>
        <p:txBody>
          <a:bodyPr/>
          <a:lstStyle/>
          <a:p>
            <a:endParaRPr lang="ru-RU" dirty="0"/>
          </a:p>
        </p:txBody>
      </p:sp>
    </p:spTree>
    <p:extLst>
      <p:ext uri="{BB962C8B-B14F-4D97-AF65-F5344CB8AC3E}">
        <p14:creationId xmlns:p14="http://schemas.microsoft.com/office/powerpoint/2010/main" val="33881785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1716506"/>
            <a:ext cx="12192000" cy="5141493"/>
          </a:xfrm>
        </p:spPr>
        <p:txBody>
          <a:bodyPr/>
          <a:lstStyle/>
          <a:p>
            <a:endParaRPr lang="ru-RU" dirty="0"/>
          </a:p>
        </p:txBody>
      </p:sp>
      <p:sp>
        <p:nvSpPr>
          <p:cNvPr id="4" name="Прямоугольник 3"/>
          <p:cNvSpPr/>
          <p:nvPr userDrawn="1"/>
        </p:nvSpPr>
        <p:spPr>
          <a:xfrm>
            <a:off x="0" y="0"/>
            <a:ext cx="12192000" cy="17165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solidFill>
                <a:prstClr val="white"/>
              </a:solidFill>
            </a:endParaRPr>
          </a:p>
        </p:txBody>
      </p:sp>
      <p:pic>
        <p:nvPicPr>
          <p:cNvPr id="12" name="Рисунок 11"/>
          <p:cNvPicPr>
            <a:picLocks noChangeAspect="1"/>
          </p:cNvPicPr>
          <p:nvPr userDrawn="1"/>
        </p:nvPicPr>
        <p:blipFill>
          <a:blip r:embed="rId2" cstate="screen">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9" name="TextBox 18"/>
          <p:cNvSpPr txBox="1"/>
          <p:nvPr userDrawn="1"/>
        </p:nvSpPr>
        <p:spPr>
          <a:xfrm>
            <a:off x="648644" y="6473041"/>
            <a:ext cx="1298752" cy="230832"/>
          </a:xfrm>
          <a:prstGeom prst="rect">
            <a:avLst/>
          </a:prstGeom>
          <a:noFill/>
        </p:spPr>
        <p:txBody>
          <a:bodyPr wrap="none" rtlCol="0">
            <a:spAutoFit/>
          </a:bodyPr>
          <a:lstStyle/>
          <a:p>
            <a:pPr algn="r"/>
            <a:r>
              <a:rPr lang="zh" sz="900" b="0" i="0" dirty="0">
                <a:solidFill>
                  <a:srgbClr val="FFFFFF"/>
                </a:solidFill>
                <a:ea typeface="Microsoft YaHei" panose="020B0503020204020204" pitchFamily="34" charset="-122"/>
              </a:rPr>
              <a:t>www.floraladdress.com</a:t>
            </a:r>
          </a:p>
        </p:txBody>
      </p:sp>
    </p:spTree>
    <p:extLst>
      <p:ext uri="{BB962C8B-B14F-4D97-AF65-F5344CB8AC3E}">
        <p14:creationId xmlns:p14="http://schemas.microsoft.com/office/powerpoint/2010/main" val="1947757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1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1716506"/>
            <a:ext cx="12192000" cy="5141493"/>
          </a:xfrm>
        </p:spPr>
        <p:txBody>
          <a:bodyPr/>
          <a:lstStyle/>
          <a:p>
            <a:endParaRPr lang="ru-RU" dirty="0"/>
          </a:p>
        </p:txBody>
      </p:sp>
      <p:pic>
        <p:nvPicPr>
          <p:cNvPr id="12" name="Рисунок 11"/>
          <p:cNvPicPr>
            <a:picLocks noChangeAspect="1"/>
          </p:cNvPicPr>
          <p:nvPr userDrawn="1"/>
        </p:nvPicPr>
        <p:blipFill>
          <a:blip r:embed="rId2" cstate="screen">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9" name="TextBox 18"/>
          <p:cNvSpPr txBox="1"/>
          <p:nvPr userDrawn="1"/>
        </p:nvSpPr>
        <p:spPr>
          <a:xfrm>
            <a:off x="648644" y="6473041"/>
            <a:ext cx="1298752" cy="230832"/>
          </a:xfrm>
          <a:prstGeom prst="rect">
            <a:avLst/>
          </a:prstGeom>
          <a:noFill/>
        </p:spPr>
        <p:txBody>
          <a:bodyPr wrap="none" rtlCol="0">
            <a:spAutoFit/>
          </a:bodyPr>
          <a:lstStyle/>
          <a:p>
            <a:pPr algn="r"/>
            <a:r>
              <a:rPr lang="zh" sz="900" b="0" i="0" dirty="0">
                <a:solidFill>
                  <a:srgbClr val="FFFFFF"/>
                </a:solidFill>
                <a:ea typeface="Microsoft YaHei" panose="020B0503020204020204" pitchFamily="34" charset="-122"/>
              </a:rPr>
              <a:t>www.floraladdress.com</a:t>
            </a:r>
          </a:p>
        </p:txBody>
      </p:sp>
    </p:spTree>
    <p:extLst>
      <p:ext uri="{BB962C8B-B14F-4D97-AF65-F5344CB8AC3E}">
        <p14:creationId xmlns:p14="http://schemas.microsoft.com/office/powerpoint/2010/main" val="33407184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1" y="0"/>
            <a:ext cx="6095999" cy="6858000"/>
          </a:xfrm>
        </p:spPr>
        <p:txBody>
          <a:bodyPr/>
          <a:lstStyle/>
          <a:p>
            <a:endParaRPr lang="ru-RU" dirty="0"/>
          </a:p>
        </p:txBody>
      </p:sp>
      <p:sp>
        <p:nvSpPr>
          <p:cNvPr id="8" name="Рисунок 6"/>
          <p:cNvSpPr>
            <a:spLocks noGrp="1"/>
          </p:cNvSpPr>
          <p:nvPr>
            <p:ph type="pic" sz="quarter" idx="11"/>
          </p:nvPr>
        </p:nvSpPr>
        <p:spPr>
          <a:xfrm>
            <a:off x="6096002" y="0"/>
            <a:ext cx="6095998" cy="6858000"/>
          </a:xfrm>
        </p:spPr>
        <p:txBody>
          <a:bodyPr/>
          <a:lstStyle/>
          <a:p>
            <a:endParaRPr lang="ru-RU" dirty="0"/>
          </a:p>
        </p:txBody>
      </p:sp>
    </p:spTree>
    <p:extLst>
      <p:ext uri="{BB962C8B-B14F-4D97-AF65-F5344CB8AC3E}">
        <p14:creationId xmlns:p14="http://schemas.microsoft.com/office/powerpoint/2010/main" val="306062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861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423683" y="2870791"/>
            <a:ext cx="3610625" cy="2094614"/>
          </a:xfrm>
          <a:prstGeom prst="rect">
            <a:avLst/>
          </a:prstGeom>
        </p:spPr>
        <p:txBody>
          <a:bodyPr/>
          <a:lstStyle/>
          <a:p>
            <a:endParaRPr lang="ru-RU" dirty="0"/>
          </a:p>
        </p:txBody>
      </p:sp>
      <p:sp>
        <p:nvSpPr>
          <p:cNvPr id="12" name="Рисунок 11"/>
          <p:cNvSpPr>
            <a:spLocks noGrp="1"/>
          </p:cNvSpPr>
          <p:nvPr>
            <p:ph type="pic" sz="quarter" idx="11"/>
          </p:nvPr>
        </p:nvSpPr>
        <p:spPr>
          <a:xfrm>
            <a:off x="6161038" y="0"/>
            <a:ext cx="6030962" cy="6857999"/>
          </a:xfrm>
          <a:prstGeom prst="rect">
            <a:avLst/>
          </a:prstGeom>
        </p:spPr>
        <p:txBody>
          <a:bodyPr/>
          <a:lstStyle/>
          <a:p>
            <a:endParaRPr lang="ru-RU" dirty="0"/>
          </a:p>
        </p:txBody>
      </p:sp>
      <p:sp>
        <p:nvSpPr>
          <p:cNvPr id="11" name="TextBox 10"/>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4" name="Рисунок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5" name="TextBox 14"/>
          <p:cNvSpPr txBox="1"/>
          <p:nvPr userDrawn="1"/>
        </p:nvSpPr>
        <p:spPr>
          <a:xfrm>
            <a:off x="496244"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16" name="TextBox 15"/>
          <p:cNvSpPr txBox="1"/>
          <p:nvPr userDrawn="1"/>
        </p:nvSpPr>
        <p:spPr>
          <a:xfrm>
            <a:off x="2242850"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Tree>
    <p:extLst>
      <p:ext uri="{BB962C8B-B14F-4D97-AF65-F5344CB8AC3E}">
        <p14:creationId xmlns:p14="http://schemas.microsoft.com/office/powerpoint/2010/main" val="1330535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4_Пользовательский макет">
    <p:spTree>
      <p:nvGrpSpPr>
        <p:cNvPr id="1" name=""/>
        <p:cNvGrpSpPr/>
        <p:nvPr/>
      </p:nvGrpSpPr>
      <p:grpSpPr>
        <a:xfrm>
          <a:off x="0" y="0"/>
          <a:ext cx="0" cy="0"/>
          <a:chOff x="0" y="0"/>
          <a:chExt cx="0" cy="0"/>
        </a:xfrm>
      </p:grpSpPr>
      <p:sp>
        <p:nvSpPr>
          <p:cNvPr id="8" name="Рисунок 6"/>
          <p:cNvSpPr>
            <a:spLocks noGrp="1"/>
          </p:cNvSpPr>
          <p:nvPr>
            <p:ph type="pic" sz="quarter" idx="10"/>
          </p:nvPr>
        </p:nvSpPr>
        <p:spPr>
          <a:xfrm>
            <a:off x="4928719" y="2721933"/>
            <a:ext cx="3610625" cy="2094614"/>
          </a:xfrm>
          <a:prstGeom prst="rect">
            <a:avLst/>
          </a:prstGeom>
        </p:spPr>
        <p:txBody>
          <a:bodyPr/>
          <a:lstStyle/>
          <a:p>
            <a:endParaRPr lang="ru-RU" dirty="0"/>
          </a:p>
        </p:txBody>
      </p:sp>
      <p:sp>
        <p:nvSpPr>
          <p:cNvPr id="14" name="Рисунок 11"/>
          <p:cNvSpPr>
            <a:spLocks noGrp="1"/>
          </p:cNvSpPr>
          <p:nvPr>
            <p:ph type="pic" sz="quarter" idx="11"/>
          </p:nvPr>
        </p:nvSpPr>
        <p:spPr>
          <a:xfrm>
            <a:off x="0" y="0"/>
            <a:ext cx="6030962" cy="6857999"/>
          </a:xfrm>
          <a:prstGeom prst="rect">
            <a:avLst/>
          </a:prstGeom>
        </p:spPr>
        <p:txBody>
          <a:bodyPr/>
          <a:lstStyle/>
          <a:p>
            <a:endParaRPr lang="ru-RU" dirty="0"/>
          </a:p>
        </p:txBody>
      </p:sp>
      <p:sp>
        <p:nvSpPr>
          <p:cNvPr id="15" name="TextBox 14"/>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16" name="Прямоугольник 15"/>
          <p:cNvSpPr/>
          <p:nvPr userDrawn="1"/>
        </p:nvSpPr>
        <p:spPr>
          <a:xfrm>
            <a:off x="11323951"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0994788"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9" name="Рисунок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1742" y="225267"/>
            <a:ext cx="159022" cy="160799"/>
          </a:xfrm>
          <a:prstGeom prst="rect">
            <a:avLst/>
          </a:prstGeom>
        </p:spPr>
      </p:pic>
      <p:sp>
        <p:nvSpPr>
          <p:cNvPr id="20" name="TextBox 19"/>
          <p:cNvSpPr txBox="1"/>
          <p:nvPr userDrawn="1"/>
        </p:nvSpPr>
        <p:spPr>
          <a:xfrm>
            <a:off x="6857380"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Tree>
    <p:extLst>
      <p:ext uri="{BB962C8B-B14F-4D97-AF65-F5344CB8AC3E}">
        <p14:creationId xmlns:p14="http://schemas.microsoft.com/office/powerpoint/2010/main" val="23513585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Пустой слайд">
    <p:spTree>
      <p:nvGrpSpPr>
        <p:cNvPr id="1" name=""/>
        <p:cNvGrpSpPr/>
        <p:nvPr/>
      </p:nvGrpSpPr>
      <p:grpSpPr>
        <a:xfrm>
          <a:off x="0" y="0"/>
          <a:ext cx="0" cy="0"/>
          <a:chOff x="0" y="0"/>
          <a:chExt cx="0" cy="0"/>
        </a:xfrm>
      </p:grpSpPr>
      <p:sp>
        <p:nvSpPr>
          <p:cNvPr id="7" name="TextBox 6"/>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8" name="Прямоугольник 7"/>
          <p:cNvSpPr/>
          <p:nvPr userDrawn="1"/>
        </p:nvSpPr>
        <p:spPr>
          <a:xfrm>
            <a:off x="11323951" y="1180287"/>
            <a:ext cx="643125"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r>
              <a:rPr lang="zh" b="1" i="0" dirty="0">
                <a:solidFill>
                  <a:srgbClr val="000000"/>
                </a:solidFill>
                <a:ea typeface="Microsoft YaHei" panose="020B0503020204020204" pitchFamily="34" charset="-122"/>
              </a:rPr>
              <a:t>0</a:t>
            </a:r>
            <a:r>
              <a:rPr lang="zh" b="0" i="0" dirty="0">
                <a:solidFill>
                  <a:srgbClr val="0000ED"/>
                </a:solidFill>
                <a:ea typeface="Microsoft YaHei" panose="020B0503020204020204" pitchFamily="34" charset="-122"/>
              </a:rPr>
              <a:t>.</a:t>
            </a:r>
          </a:p>
        </p:txBody>
      </p:sp>
      <p:cxnSp>
        <p:nvCxnSpPr>
          <p:cNvPr id="9" name="Прямая соединительная линия 8"/>
          <p:cNvCxnSpPr/>
          <p:nvPr userDrawn="1"/>
        </p:nvCxnSpPr>
        <p:spPr>
          <a:xfrm flipH="1">
            <a:off x="11547515" y="1717278"/>
            <a:ext cx="3416" cy="472239"/>
          </a:xfrm>
          <a:prstGeom prst="line">
            <a:avLst/>
          </a:prstGeom>
          <a:ln w="19050">
            <a:solidFill>
              <a:srgbClr val="0000ED"/>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064723"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1" name="TextBox 10"/>
          <p:cNvSpPr txBox="1"/>
          <p:nvPr userDrawn="1"/>
        </p:nvSpPr>
        <p:spPr>
          <a:xfrm>
            <a:off x="10994788"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2" name="Рисунок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1742" y="225267"/>
            <a:ext cx="159022" cy="160799"/>
          </a:xfrm>
          <a:prstGeom prst="rect">
            <a:avLst/>
          </a:prstGeom>
        </p:spPr>
      </p:pic>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6423581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sp>
        <p:nvSpPr>
          <p:cNvPr id="12" name="Прямоугольный треугольник 11"/>
          <p:cNvSpPr/>
          <p:nvPr userDrawn="1"/>
        </p:nvSpPr>
        <p:spPr>
          <a:xfrm>
            <a:off x="0" y="1150486"/>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8" name="Параллелограмм 17"/>
          <p:cNvSpPr/>
          <p:nvPr userDrawn="1"/>
        </p:nvSpPr>
        <p:spPr>
          <a:xfrm>
            <a:off x="-51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bg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TextBox 3"/>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5" name="Прямоугольник 4"/>
          <p:cNvSpPr/>
          <p:nvPr userDrawn="1"/>
        </p:nvSpPr>
        <p:spPr>
          <a:xfrm>
            <a:off x="11323951" y="1180287"/>
            <a:ext cx="643125"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r>
              <a:rPr lang="zh" b="1" i="0" dirty="0">
                <a:solidFill>
                  <a:srgbClr val="000000"/>
                </a:solidFill>
                <a:ea typeface="Microsoft YaHei" panose="020B0503020204020204" pitchFamily="34" charset="-122"/>
              </a:rPr>
              <a:t>0</a:t>
            </a:r>
            <a:r>
              <a:rPr lang="zh" b="0" i="0" dirty="0">
                <a:solidFill>
                  <a:srgbClr val="0000ED"/>
                </a:solidFill>
                <a:ea typeface="Microsoft YaHei" panose="020B0503020204020204" pitchFamily="34" charset="-122"/>
              </a:rPr>
              <a:t>.</a:t>
            </a:r>
          </a:p>
        </p:txBody>
      </p:sp>
      <p:cxnSp>
        <p:nvCxnSpPr>
          <p:cNvPr id="6" name="Прямая соединительная линия 5"/>
          <p:cNvCxnSpPr/>
          <p:nvPr userDrawn="1"/>
        </p:nvCxnSpPr>
        <p:spPr>
          <a:xfrm flipH="1">
            <a:off x="11547515" y="1717278"/>
            <a:ext cx="3416" cy="472239"/>
          </a:xfrm>
          <a:prstGeom prst="line">
            <a:avLst/>
          </a:prstGeom>
          <a:ln w="19050">
            <a:solidFill>
              <a:srgbClr val="0000ED"/>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8" name="Рисунок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9" name="TextBox 18"/>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4" name="Рисунок 13"/>
          <p:cNvSpPr>
            <a:spLocks noGrp="1"/>
          </p:cNvSpPr>
          <p:nvPr>
            <p:ph type="pic" sz="quarter" idx="10"/>
          </p:nvPr>
        </p:nvSpPr>
        <p:spPr>
          <a:xfrm>
            <a:off x="6049743" y="1675130"/>
            <a:ext cx="4419600" cy="3503613"/>
          </a:xfrm>
          <a:prstGeom prst="rect">
            <a:avLst/>
          </a:prstGeom>
        </p:spPr>
        <p:txBody>
          <a:bodyPr/>
          <a:lstStyle/>
          <a:p>
            <a:endParaRPr lang="ru-RU" dirty="0"/>
          </a:p>
        </p:txBody>
      </p:sp>
    </p:spTree>
    <p:extLst>
      <p:ext uri="{BB962C8B-B14F-4D97-AF65-F5344CB8AC3E}">
        <p14:creationId xmlns:p14="http://schemas.microsoft.com/office/powerpoint/2010/main" val="250362753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12515506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9" name="TextBox 8"/>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0" name="Рисунок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1" name="TextBox 10"/>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3" name="TextBox 12"/>
          <p:cNvSpPr txBox="1"/>
          <p:nvPr userDrawn="1"/>
        </p:nvSpPr>
        <p:spPr>
          <a:xfrm>
            <a:off x="555963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5" name="Рисунок 4"/>
          <p:cNvSpPr>
            <a:spLocks noGrp="1"/>
          </p:cNvSpPr>
          <p:nvPr>
            <p:ph type="pic" sz="quarter" idx="10"/>
          </p:nvPr>
        </p:nvSpPr>
        <p:spPr>
          <a:xfrm>
            <a:off x="5422791" y="2535251"/>
            <a:ext cx="1435210" cy="2506649"/>
          </a:xfrm>
        </p:spPr>
        <p:txBody>
          <a:bodyPr/>
          <a:lstStyle/>
          <a:p>
            <a:endParaRPr lang="ru-RU" dirty="0"/>
          </a:p>
        </p:txBody>
      </p:sp>
      <p:sp>
        <p:nvSpPr>
          <p:cNvPr id="19" name="Рисунок 4"/>
          <p:cNvSpPr>
            <a:spLocks noGrp="1"/>
          </p:cNvSpPr>
          <p:nvPr>
            <p:ph type="pic" sz="quarter" idx="11"/>
          </p:nvPr>
        </p:nvSpPr>
        <p:spPr>
          <a:xfrm>
            <a:off x="7654305" y="1375649"/>
            <a:ext cx="1432546" cy="2514600"/>
          </a:xfrm>
        </p:spPr>
        <p:txBody>
          <a:bodyPr/>
          <a:lstStyle/>
          <a:p>
            <a:endParaRPr lang="ru-RU" dirty="0"/>
          </a:p>
        </p:txBody>
      </p:sp>
      <p:sp>
        <p:nvSpPr>
          <p:cNvPr id="20" name="Рисунок 4"/>
          <p:cNvSpPr>
            <a:spLocks noGrp="1"/>
          </p:cNvSpPr>
          <p:nvPr>
            <p:ph type="pic" sz="quarter" idx="12"/>
          </p:nvPr>
        </p:nvSpPr>
        <p:spPr>
          <a:xfrm>
            <a:off x="9810171" y="2527300"/>
            <a:ext cx="1425022" cy="2514600"/>
          </a:xfrm>
        </p:spPr>
        <p:txBody>
          <a:bodyPr/>
          <a:lstStyle/>
          <a:p>
            <a:endParaRPr lang="ru-RU" dirty="0"/>
          </a:p>
        </p:txBody>
      </p:sp>
    </p:spTree>
    <p:extLst>
      <p:ext uri="{BB962C8B-B14F-4D97-AF65-F5344CB8AC3E}">
        <p14:creationId xmlns:p14="http://schemas.microsoft.com/office/powerpoint/2010/main" val="34010598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7" name="TextBox 6"/>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8" name="Рисунок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9" name="TextBox 8"/>
          <p:cNvSpPr txBox="1"/>
          <p:nvPr userDrawn="1"/>
        </p:nvSpPr>
        <p:spPr>
          <a:xfrm>
            <a:off x="496244"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3" name="Рисунок 2"/>
          <p:cNvSpPr>
            <a:spLocks noGrp="1"/>
          </p:cNvSpPr>
          <p:nvPr>
            <p:ph type="pic" sz="quarter" idx="10"/>
          </p:nvPr>
        </p:nvSpPr>
        <p:spPr>
          <a:xfrm>
            <a:off x="8053137" y="0"/>
            <a:ext cx="4138863" cy="6858000"/>
          </a:xfrm>
        </p:spPr>
        <p:txBody>
          <a:bodyPr/>
          <a:lstStyle/>
          <a:p>
            <a:endParaRPr lang="ru-RU" dirty="0"/>
          </a:p>
        </p:txBody>
      </p:sp>
      <p:sp>
        <p:nvSpPr>
          <p:cNvPr id="5" name="Рисунок 4"/>
          <p:cNvSpPr>
            <a:spLocks noGrp="1"/>
          </p:cNvSpPr>
          <p:nvPr>
            <p:ph type="pic" sz="quarter" idx="11"/>
          </p:nvPr>
        </p:nvSpPr>
        <p:spPr>
          <a:xfrm>
            <a:off x="1208598" y="1614114"/>
            <a:ext cx="2592125" cy="3458817"/>
          </a:xfrm>
        </p:spPr>
        <p:txBody>
          <a:bodyPr/>
          <a:lstStyle/>
          <a:p>
            <a:endParaRPr lang="ru-RU" dirty="0"/>
          </a:p>
        </p:txBody>
      </p:sp>
    </p:spTree>
    <p:extLst>
      <p:ext uri="{BB962C8B-B14F-4D97-AF65-F5344CB8AC3E}">
        <p14:creationId xmlns:p14="http://schemas.microsoft.com/office/powerpoint/2010/main" val="11882422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12192000" cy="6858000"/>
          </a:xfrm>
          <a:prstGeom prst="rect">
            <a:avLst/>
          </a:prstGeom>
        </p:spPr>
        <p:txBody>
          <a:bodyPr/>
          <a:lstStyle/>
          <a:p>
            <a:endParaRPr lang="ru-RU" dirty="0"/>
          </a:p>
        </p:txBody>
      </p:sp>
      <p:sp>
        <p:nvSpPr>
          <p:cNvPr id="9" name="Рисунок 8"/>
          <p:cNvSpPr>
            <a:spLocks noGrp="1"/>
          </p:cNvSpPr>
          <p:nvPr>
            <p:ph type="pic" sz="quarter" idx="11"/>
          </p:nvPr>
        </p:nvSpPr>
        <p:spPr>
          <a:xfrm>
            <a:off x="757104" y="1491578"/>
            <a:ext cx="2020887" cy="2020888"/>
          </a:xfrm>
          <a:prstGeom prst="rect">
            <a:avLst/>
          </a:prstGeom>
        </p:spPr>
        <p:txBody>
          <a:bodyPr/>
          <a:lstStyle/>
          <a:p>
            <a:endParaRPr lang="ru-RU" dirty="0"/>
          </a:p>
        </p:txBody>
      </p:sp>
      <p:sp>
        <p:nvSpPr>
          <p:cNvPr id="10" name="Рисунок 8"/>
          <p:cNvSpPr>
            <a:spLocks noGrp="1"/>
          </p:cNvSpPr>
          <p:nvPr>
            <p:ph type="pic" sz="quarter" idx="12"/>
          </p:nvPr>
        </p:nvSpPr>
        <p:spPr>
          <a:xfrm>
            <a:off x="757103" y="4306967"/>
            <a:ext cx="2020887" cy="2020888"/>
          </a:xfrm>
          <a:prstGeom prst="rect">
            <a:avLst/>
          </a:prstGeom>
        </p:spPr>
        <p:txBody>
          <a:bodyPr/>
          <a:lstStyle/>
          <a:p>
            <a:endParaRPr lang="ru-RU" dirty="0"/>
          </a:p>
        </p:txBody>
      </p:sp>
      <p:sp>
        <p:nvSpPr>
          <p:cNvPr id="11" name="Рисунок 8"/>
          <p:cNvSpPr>
            <a:spLocks noGrp="1"/>
          </p:cNvSpPr>
          <p:nvPr>
            <p:ph type="pic" sz="quarter" idx="13"/>
          </p:nvPr>
        </p:nvSpPr>
        <p:spPr>
          <a:xfrm>
            <a:off x="6789820" y="1491578"/>
            <a:ext cx="1981033" cy="2020888"/>
          </a:xfrm>
          <a:prstGeom prst="rect">
            <a:avLst/>
          </a:prstGeom>
        </p:spPr>
        <p:txBody>
          <a:bodyPr/>
          <a:lstStyle/>
          <a:p>
            <a:endParaRPr lang="ru-RU" dirty="0"/>
          </a:p>
        </p:txBody>
      </p:sp>
      <p:sp>
        <p:nvSpPr>
          <p:cNvPr id="12" name="Рисунок 8"/>
          <p:cNvSpPr>
            <a:spLocks noGrp="1"/>
          </p:cNvSpPr>
          <p:nvPr>
            <p:ph type="pic" sz="quarter" idx="14"/>
          </p:nvPr>
        </p:nvSpPr>
        <p:spPr>
          <a:xfrm>
            <a:off x="6789819" y="4306967"/>
            <a:ext cx="1981033" cy="2020888"/>
          </a:xfrm>
          <a:prstGeom prst="rect">
            <a:avLst/>
          </a:prstGeom>
        </p:spPr>
        <p:txBody>
          <a:bodyPr/>
          <a:lstStyle/>
          <a:p>
            <a:endParaRPr lang="ru-RU" dirty="0"/>
          </a:p>
        </p:txBody>
      </p:sp>
    </p:spTree>
    <p:extLst>
      <p:ext uri="{BB962C8B-B14F-4D97-AF65-F5344CB8AC3E}">
        <p14:creationId xmlns:p14="http://schemas.microsoft.com/office/powerpoint/2010/main" val="3056673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14" name="Прямоугольник 13"/>
          <p:cNvSpPr/>
          <p:nvPr userDrawn="1"/>
        </p:nvSpPr>
        <p:spPr>
          <a:xfrm>
            <a:off x="0" y="0"/>
            <a:ext cx="4555957" cy="68580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8" name="TextBox 7"/>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0" name="TextBox 9"/>
          <p:cNvSpPr txBox="1"/>
          <p:nvPr userDrawn="1"/>
        </p:nvSpPr>
        <p:spPr>
          <a:xfrm>
            <a:off x="555963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3" name="Рисунок 2"/>
          <p:cNvSpPr>
            <a:spLocks noGrp="1"/>
          </p:cNvSpPr>
          <p:nvPr>
            <p:ph type="pic" sz="quarter" idx="10"/>
          </p:nvPr>
        </p:nvSpPr>
        <p:spPr>
          <a:xfrm>
            <a:off x="5468348" y="1609725"/>
            <a:ext cx="2600325" cy="3457576"/>
          </a:xfrm>
        </p:spPr>
        <p:txBody>
          <a:bodyPr/>
          <a:lstStyle/>
          <a:p>
            <a:endParaRPr lang="ru-RU" dirty="0"/>
          </a:p>
        </p:txBody>
      </p:sp>
      <p:sp>
        <p:nvSpPr>
          <p:cNvPr id="12" name="TextBox 11"/>
          <p:cNvSpPr txBox="1"/>
          <p:nvPr userDrawn="1"/>
        </p:nvSpPr>
        <p:spPr>
          <a:xfrm>
            <a:off x="531011" y="225267"/>
            <a:ext cx="2144456" cy="215444"/>
          </a:xfrm>
          <a:prstGeom prst="rect">
            <a:avLst/>
          </a:prstGeom>
          <a:noFill/>
        </p:spPr>
        <p:txBody>
          <a:bodyPr wrap="square" rtlCol="0">
            <a:spAutoFit/>
          </a:bodyPr>
          <a:lstStyle/>
          <a:p>
            <a:r>
              <a:rPr lang="zh" sz="800" b="1" i="0" dirty="0">
                <a:solidFill>
                  <a:srgbClr val="FFFFFF"/>
                </a:solidFill>
                <a:ea typeface="Microsoft YaHei" panose="020B0503020204020204" pitchFamily="34" charset="-122"/>
              </a:rPr>
              <a:t>PIXEL VISION</a:t>
            </a:r>
          </a:p>
        </p:txBody>
      </p:sp>
      <p:pic>
        <p:nvPicPr>
          <p:cNvPr id="13" name="Рисунок 12"/>
          <p:cNvPicPr>
            <a:picLocks noChangeAspect="1"/>
          </p:cNvPicPr>
          <p:nvPr userDrawn="1"/>
        </p:nvPicPr>
        <p:blipFill>
          <a:blip r:embed="rId2" cstate="screen">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Tree>
    <p:extLst>
      <p:ext uri="{BB962C8B-B14F-4D97-AF65-F5344CB8AC3E}">
        <p14:creationId xmlns:p14="http://schemas.microsoft.com/office/powerpoint/2010/main" val="5860802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2" name="Прямоугольник 1"/>
          <p:cNvSpPr/>
          <p:nvPr userDrawn="1"/>
        </p:nvSpPr>
        <p:spPr>
          <a:xfrm>
            <a:off x="3705727" y="0"/>
            <a:ext cx="8486274"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3" name="TextBox 2"/>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FFFFFF"/>
                </a:solidFill>
                <a:ea typeface="Microsoft YaHei" panose="020B0503020204020204" pitchFamily="34" charset="-122"/>
              </a:rPr>
              <a:t>SLIDE SECTION</a:t>
            </a:r>
          </a:p>
        </p:txBody>
      </p:sp>
      <p:sp>
        <p:nvSpPr>
          <p:cNvPr id="8" name="TextBox 7"/>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9" name="Рисунок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
        <p:nvSpPr>
          <p:cNvPr id="10" name="TextBox 9"/>
          <p:cNvSpPr txBox="1"/>
          <p:nvPr userDrawn="1"/>
        </p:nvSpPr>
        <p:spPr>
          <a:xfrm>
            <a:off x="496244"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14" name="Рисунок 13"/>
          <p:cNvSpPr>
            <a:spLocks noGrp="1"/>
          </p:cNvSpPr>
          <p:nvPr>
            <p:ph type="pic" sz="quarter" idx="10"/>
          </p:nvPr>
        </p:nvSpPr>
        <p:spPr>
          <a:xfrm>
            <a:off x="6644641" y="3396342"/>
            <a:ext cx="2751908" cy="3461658"/>
          </a:xfrm>
        </p:spPr>
        <p:txBody>
          <a:bodyPr/>
          <a:lstStyle/>
          <a:p>
            <a:endParaRPr lang="ru-RU" dirty="0"/>
          </a:p>
        </p:txBody>
      </p:sp>
    </p:spTree>
    <p:extLst>
      <p:ext uri="{BB962C8B-B14F-4D97-AF65-F5344CB8AC3E}">
        <p14:creationId xmlns:p14="http://schemas.microsoft.com/office/powerpoint/2010/main" val="2823384716"/>
      </p:ext>
    </p:extLst>
  </p:cSld>
  <p:clrMapOvr>
    <a:masterClrMapping/>
  </p:clrMapOvr>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916906" y="941694"/>
            <a:ext cx="2469427" cy="5022141"/>
          </a:xfrm>
          <a:prstGeom prst="rect">
            <a:avLst/>
          </a:prstGeom>
        </p:spPr>
        <p:txBody>
          <a:bodyPr/>
          <a:lstStyle/>
          <a:p>
            <a:endParaRPr lang="ru-RU" dirty="0"/>
          </a:p>
        </p:txBody>
      </p:sp>
      <p:sp>
        <p:nvSpPr>
          <p:cNvPr id="9" name="Рисунок 8"/>
          <p:cNvSpPr>
            <a:spLocks noGrp="1"/>
          </p:cNvSpPr>
          <p:nvPr>
            <p:ph type="pic" sz="quarter" idx="11"/>
          </p:nvPr>
        </p:nvSpPr>
        <p:spPr>
          <a:xfrm>
            <a:off x="6564572" y="3220873"/>
            <a:ext cx="2552131" cy="1173706"/>
          </a:xfrm>
          <a:prstGeom prst="rect">
            <a:avLst/>
          </a:prstGeom>
        </p:spPr>
        <p:txBody>
          <a:bodyPr/>
          <a:lstStyle/>
          <a:p>
            <a:endParaRPr lang="ru-RU" dirty="0"/>
          </a:p>
        </p:txBody>
      </p:sp>
      <p:sp>
        <p:nvSpPr>
          <p:cNvPr id="10" name="Рисунок 8"/>
          <p:cNvSpPr>
            <a:spLocks noGrp="1"/>
          </p:cNvSpPr>
          <p:nvPr>
            <p:ph type="pic" sz="quarter" idx="12"/>
          </p:nvPr>
        </p:nvSpPr>
        <p:spPr>
          <a:xfrm>
            <a:off x="6564572" y="941695"/>
            <a:ext cx="4245143" cy="2060812"/>
          </a:xfrm>
          <a:prstGeom prst="rect">
            <a:avLst/>
          </a:prstGeom>
        </p:spPr>
        <p:txBody>
          <a:bodyPr/>
          <a:lstStyle/>
          <a:p>
            <a:endParaRPr lang="ru-RU" dirty="0"/>
          </a:p>
        </p:txBody>
      </p:sp>
      <p:sp>
        <p:nvSpPr>
          <p:cNvPr id="11" name="Рисунок 8"/>
          <p:cNvSpPr>
            <a:spLocks noGrp="1"/>
          </p:cNvSpPr>
          <p:nvPr>
            <p:ph type="pic" sz="quarter" idx="13"/>
          </p:nvPr>
        </p:nvSpPr>
        <p:spPr>
          <a:xfrm>
            <a:off x="9294942" y="3220872"/>
            <a:ext cx="1514641" cy="2742964"/>
          </a:xfrm>
          <a:prstGeom prst="rect">
            <a:avLst/>
          </a:prstGeom>
        </p:spPr>
        <p:txBody>
          <a:bodyPr/>
          <a:lstStyle/>
          <a:p>
            <a:endParaRPr lang="ru-RU" dirty="0"/>
          </a:p>
        </p:txBody>
      </p:sp>
      <p:sp>
        <p:nvSpPr>
          <p:cNvPr id="15" name="TextBox 14"/>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16" name="Прямоугольник 15"/>
          <p:cNvSpPr/>
          <p:nvPr userDrawn="1"/>
        </p:nvSpPr>
        <p:spPr>
          <a:xfrm>
            <a:off x="11323951"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20" name="Рисунок 8"/>
          <p:cNvSpPr>
            <a:spLocks noGrp="1"/>
          </p:cNvSpPr>
          <p:nvPr>
            <p:ph type="pic" sz="quarter" idx="14"/>
          </p:nvPr>
        </p:nvSpPr>
        <p:spPr>
          <a:xfrm>
            <a:off x="6564572" y="4612945"/>
            <a:ext cx="2552131" cy="1350890"/>
          </a:xfrm>
          <a:prstGeom prst="rect">
            <a:avLst/>
          </a:prstGeom>
        </p:spPr>
        <p:txBody>
          <a:bodyPr/>
          <a:lstStyle/>
          <a:p>
            <a:endParaRPr lang="ru-RU" dirty="0"/>
          </a:p>
        </p:txBody>
      </p:sp>
      <p:sp>
        <p:nvSpPr>
          <p:cNvPr id="21" name="TextBox 20"/>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22" name="Рисунок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Tree>
    <p:extLst>
      <p:ext uri="{BB962C8B-B14F-4D97-AF65-F5344CB8AC3E}">
        <p14:creationId xmlns:p14="http://schemas.microsoft.com/office/powerpoint/2010/main" val="4001389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7" name="Рисунок 2"/>
          <p:cNvSpPr>
            <a:spLocks noGrp="1"/>
          </p:cNvSpPr>
          <p:nvPr>
            <p:ph type="pic" sz="quarter" idx="10"/>
          </p:nvPr>
        </p:nvSpPr>
        <p:spPr>
          <a:xfrm>
            <a:off x="6561138" y="785813"/>
            <a:ext cx="4138612" cy="2438650"/>
          </a:xfrm>
        </p:spPr>
        <p:txBody>
          <a:bodyPr/>
          <a:lstStyle/>
          <a:p>
            <a:endParaRPr lang="ru-RU" dirty="0"/>
          </a:p>
        </p:txBody>
      </p:sp>
      <p:sp>
        <p:nvSpPr>
          <p:cNvPr id="8" name="TextBox 7"/>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9" name="Прямоугольник 8"/>
          <p:cNvSpPr/>
          <p:nvPr userDrawn="1"/>
        </p:nvSpPr>
        <p:spPr>
          <a:xfrm>
            <a:off x="11323951" y="1180287"/>
            <a:ext cx="453970" cy="369332"/>
          </a:xfrm>
          <a:prstGeom prst="rect">
            <a:avLst/>
          </a:prstGeom>
        </p:spPr>
        <p:txBody>
          <a:bodyPr wrap="none">
            <a:spAutoFit/>
          </a:bodyPr>
          <a:lstStyle/>
          <a:p>
            <a:fld id="{149B6D55-4680-4DC5-B665-330CCBA60EFE}" type="slidenum">
              <a:rPr lang="ru-RU" b="1">
                <a:solidFill>
                  <a:prstClr val="black"/>
                </a:solidFill>
                <a:latin typeface="Lato" panose="020F0502020204030203" pitchFamily="34" charset="0"/>
                <a:ea typeface="Lato" panose="020F0502020204030203" pitchFamily="34" charset="0"/>
                <a:cs typeface="Poppins SemiBold" panose="02000000000000000000" pitchFamily="2" charset="0"/>
              </a: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0" name="Прямая соединительная линия 9"/>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
        <p:nvSpPr>
          <p:cNvPr id="12" name="TextBox 11"/>
          <p:cNvSpPr txBox="1"/>
          <p:nvPr userDrawn="1"/>
        </p:nvSpPr>
        <p:spPr>
          <a:xfrm>
            <a:off x="531011" y="225267"/>
            <a:ext cx="2144456" cy="215444"/>
          </a:xfrm>
          <a:prstGeom prst="rect">
            <a:avLst/>
          </a:prstGeom>
          <a:noFill/>
        </p:spPr>
        <p:txBody>
          <a:bodyPr wrap="square" rtlCol="0">
            <a:spAutoFit/>
          </a:bodyPr>
          <a:lstStyle/>
          <a:p>
            <a:r>
              <a:rPr lang="zh" sz="800" b="1" i="0" dirty="0">
                <a:solidFill>
                  <a:srgbClr val="000000"/>
                </a:solidFill>
                <a:ea typeface="Microsoft YaHei" panose="020B0503020204020204" pitchFamily="34" charset="-122"/>
              </a:rPr>
              <a:t>PIXEL VISION</a:t>
            </a:r>
          </a:p>
        </p:txBody>
      </p:sp>
      <p:pic>
        <p:nvPicPr>
          <p:cNvPr id="13" name="Рисунок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65" y="225267"/>
            <a:ext cx="159022" cy="160799"/>
          </a:xfrm>
          <a:prstGeom prst="rect">
            <a:avLst/>
          </a:prstGeom>
        </p:spPr>
      </p:pic>
    </p:spTree>
    <p:extLst>
      <p:ext uri="{BB962C8B-B14F-4D97-AF65-F5344CB8AC3E}">
        <p14:creationId xmlns:p14="http://schemas.microsoft.com/office/powerpoint/2010/main" val="4135297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84513" cy="6858000"/>
          </a:xfrm>
        </p:spPr>
        <p:txBody>
          <a:bodyPr/>
          <a:lstStyle/>
          <a:p>
            <a:endParaRPr lang="ru-RU" dirty="0"/>
          </a:p>
        </p:txBody>
      </p:sp>
      <p:sp>
        <p:nvSpPr>
          <p:cNvPr id="8" name="TextBox 7"/>
          <p:cNvSpPr txBox="1"/>
          <p:nvPr userDrawn="1"/>
        </p:nvSpPr>
        <p:spPr>
          <a:xfrm>
            <a:off x="10663826" y="6320641"/>
            <a:ext cx="1298752" cy="230832"/>
          </a:xfrm>
          <a:prstGeom prst="rect">
            <a:avLst/>
          </a:prstGeom>
          <a:noFill/>
        </p:spPr>
        <p:txBody>
          <a:bodyPr wrap="none" rtlCol="0">
            <a:spAutoFit/>
          </a:bodyPr>
          <a:lstStyle/>
          <a:p>
            <a:pPr algn="r"/>
            <a:r>
              <a:rPr lang="zh" sz="900" b="0" i="0" dirty="0">
                <a:solidFill>
                  <a:srgbClr val="A6A6A6"/>
                </a:solidFill>
                <a:ea typeface="Microsoft YaHei" panose="020B0503020204020204" pitchFamily="34" charset="-122"/>
              </a:rPr>
              <a:t>www.floraladdress.com</a:t>
            </a:r>
          </a:p>
        </p:txBody>
      </p:sp>
      <p:sp>
        <p:nvSpPr>
          <p:cNvPr id="11" name="TextBox 10"/>
          <p:cNvSpPr txBox="1"/>
          <p:nvPr userDrawn="1"/>
        </p:nvSpPr>
        <p:spPr>
          <a:xfrm>
            <a:off x="9818122" y="225267"/>
            <a:ext cx="2144456" cy="215444"/>
          </a:xfrm>
          <a:prstGeom prst="rect">
            <a:avLst/>
          </a:prstGeom>
          <a:noFill/>
        </p:spPr>
        <p:txBody>
          <a:bodyPr wrap="square" rtlCol="0">
            <a:spAutoFit/>
          </a:bodyPr>
          <a:lstStyle/>
          <a:p>
            <a:pPr algn="r"/>
            <a:r>
              <a:rPr lang="zh" sz="800" b="1" i="0" dirty="0">
                <a:solidFill>
                  <a:srgbClr val="000000"/>
                </a:solidFill>
                <a:ea typeface="Microsoft YaHei" panose="020B0503020204020204" pitchFamily="34" charset="-122"/>
              </a:rPr>
              <a:t>SLIDE SECTION</a:t>
            </a:r>
          </a:p>
        </p:txBody>
      </p:sp>
    </p:spTree>
    <p:extLst>
      <p:ext uri="{BB962C8B-B14F-4D97-AF65-F5344CB8AC3E}">
        <p14:creationId xmlns:p14="http://schemas.microsoft.com/office/powerpoint/2010/main" val="2185303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D20F9-6A8E-A643-8F4B-37B7E9999ECD}" type="datetimeFigureOut">
              <a:rPr lang="en-US" smtClean="0">
                <a:solidFill>
                  <a:prstClr val="black">
                    <a:tint val="75000"/>
                  </a:prstClr>
                </a:solidFill>
              </a:rPr>
              <a:pPr/>
              <a:t>11/12/2018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B6BCFA1-612C-C143-83BA-9C08498D53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22369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B9BC1-F49C-49BA-AB2F-EE61A6AD9D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ADCE9-4246-48D3-9E4B-834794E6501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50A50D3-CCB7-4576-AD6E-DA9B7A85C7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5088564-86B0-406C-9AD5-8F841AF7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CD4C8-0F72-4538-8E01-6707160B379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36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3701CB-ABE4-2B49-A61B-66167B3760A9}" type="datetimeFigureOut">
              <a:rPr lang="en-US" smtClean="0"/>
              <a:t>11/12/2018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ABB1-EA8B-0A46-BEEC-A784ABBD1965}" type="slidenum">
              <a:rPr lang="en-US" smtClean="0"/>
              <a:t>‹#›</a:t>
            </a:fld>
            <a:endParaRPr lang="en-US" dirty="0"/>
          </a:p>
        </p:txBody>
      </p:sp>
    </p:spTree>
    <p:extLst>
      <p:ext uri="{BB962C8B-B14F-4D97-AF65-F5344CB8AC3E}">
        <p14:creationId xmlns:p14="http://schemas.microsoft.com/office/powerpoint/2010/main" val="15086010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BD8FD8-A34D-43B1-A759-8AA482760513}" type="datetimeFigureOut">
              <a:rPr kumimoji="0" lang="en-US" sz="1200" b="0" i="0" u="none" strike="noStrike" kern="1200" cap="none" spc="0" normalizeH="0" baseline="0" noProof="0" smtClean="0">
                <a:ln>
                  <a:noFill/>
                </a:ln>
                <a:solidFill>
                  <a:prstClr val="black">
                    <a:tint val="75000"/>
                  </a:prstClr>
                </a:solidFill>
                <a:effectLst/>
                <a:uLnTx/>
                <a:uFillTx/>
                <a:latin typeface="Helvetica Regular"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11/12/2018</a:t>
            </a:fld>
            <a:endParaRPr kumimoji="0" lang="en-US" sz="1200" b="0" i="0" u="none" strike="noStrike" kern="1200" cap="none" spc="0" normalizeH="0" baseline="0" noProof="0" dirty="0">
              <a:ln>
                <a:noFill/>
              </a:ln>
              <a:solidFill>
                <a:prstClr val="black">
                  <a:tint val="75000"/>
                </a:prstClr>
              </a:solidFill>
              <a:effectLst/>
              <a:uLnTx/>
              <a:uFillTx/>
              <a:latin typeface="Helvetica Regular"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Helvetica Regular"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BBA8B-F5A8-4DFD-BF96-4A143B49FF35}" type="slidenum">
              <a:rPr kumimoji="0" lang="en-US" sz="1200" b="0" i="0" u="none" strike="noStrike" kern="1200" cap="none" spc="0" normalizeH="0" baseline="0" noProof="0" smtClean="0">
                <a:ln>
                  <a:noFill/>
                </a:ln>
                <a:solidFill>
                  <a:prstClr val="black">
                    <a:tint val="75000"/>
                  </a:prstClr>
                </a:solidFill>
                <a:effectLst/>
                <a:uLnTx/>
                <a:uFillTx/>
                <a:latin typeface="Helvetica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Helvetica Regular" charset="0"/>
              <a:ea typeface="+mn-ea"/>
              <a:cs typeface="+mn-cs"/>
            </a:endParaRPr>
          </a:p>
        </p:txBody>
      </p:sp>
    </p:spTree>
    <p:extLst>
      <p:ext uri="{BB962C8B-B14F-4D97-AF65-F5344CB8AC3E}">
        <p14:creationId xmlns:p14="http://schemas.microsoft.com/office/powerpoint/2010/main" val="29993518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BD8FD8-A34D-43B1-A759-8AA482760513}" type="datetimeFigureOut">
              <a:rPr kumimoji="0" lang="en-US" sz="1200" b="0" i="0" u="none" strike="noStrike" kern="1200" cap="none" spc="0" normalizeH="0" baseline="0" noProof="0" smtClean="0">
                <a:ln>
                  <a:noFill/>
                </a:ln>
                <a:solidFill>
                  <a:prstClr val="black">
                    <a:tint val="75000"/>
                  </a:prstClr>
                </a:solidFill>
                <a:effectLst/>
                <a:uLnTx/>
                <a:uFillTx/>
                <a:latin typeface="Helvetica Regular"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11/12/2018</a:t>
            </a:fld>
            <a:endParaRPr kumimoji="0" lang="en-US" sz="1200" b="0" i="0" u="none" strike="noStrike" kern="1200" cap="none" spc="0" normalizeH="0" baseline="0" noProof="0" dirty="0">
              <a:ln>
                <a:noFill/>
              </a:ln>
              <a:solidFill>
                <a:prstClr val="black">
                  <a:tint val="75000"/>
                </a:prstClr>
              </a:solidFill>
              <a:effectLst/>
              <a:uLnTx/>
              <a:uFillTx/>
              <a:latin typeface="Helvetica Regular"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Helvetica Regular"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BBA8B-F5A8-4DFD-BF96-4A143B49FF35}" type="slidenum">
              <a:rPr kumimoji="0" lang="en-US" sz="1200" b="0" i="0" u="none" strike="noStrike" kern="1200" cap="none" spc="0" normalizeH="0" baseline="0" noProof="0" smtClean="0">
                <a:ln>
                  <a:noFill/>
                </a:ln>
                <a:solidFill>
                  <a:prstClr val="black">
                    <a:tint val="75000"/>
                  </a:prstClr>
                </a:solidFill>
                <a:effectLst/>
                <a:uLnTx/>
                <a:uFillTx/>
                <a:latin typeface="Helvetica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Helvetica Regular" charset="0"/>
              <a:ea typeface="+mn-ea"/>
              <a:cs typeface="+mn-cs"/>
            </a:endParaRPr>
          </a:p>
        </p:txBody>
      </p:sp>
    </p:spTree>
    <p:extLst>
      <p:ext uri="{BB962C8B-B14F-4D97-AF65-F5344CB8AC3E}">
        <p14:creationId xmlns:p14="http://schemas.microsoft.com/office/powerpoint/2010/main" val="1759477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theme" Target="../theme/theme5.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701CB-ABE4-2B49-A61B-66167B3760A9}" type="datetimeFigureOut">
              <a:rPr lang="en-US" smtClean="0"/>
              <a:t>11/12/2018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0ABB1-EA8B-0A46-BEEC-A784ABBD1965}" type="slidenum">
              <a:rPr lang="en-US" smtClean="0"/>
              <a:t>‹#›</a:t>
            </a:fld>
            <a:endParaRPr lang="en-US" dirty="0"/>
          </a:p>
        </p:txBody>
      </p:sp>
    </p:spTree>
    <p:extLst>
      <p:ext uri="{BB962C8B-B14F-4D97-AF65-F5344CB8AC3E}">
        <p14:creationId xmlns:p14="http://schemas.microsoft.com/office/powerpoint/2010/main" val="305063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70609-9CEE-A842-A1DA-1CB6E56D8887}"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E0AF8-40CA-6F49-9AF7-FA16057E56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2202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4105"/>
            <a:fld id="{56BD8FD8-A34D-43B1-A759-8AA482760513}" type="datetimeFigureOut">
              <a:rPr lang="en-US" smtClean="0">
                <a:solidFill>
                  <a:prstClr val="black">
                    <a:tint val="75000"/>
                  </a:prstClr>
                </a:solidFill>
              </a:rPr>
              <a:pPr defTabSz="914105"/>
              <a:t>11/12/2018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21218776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590366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oppins Regular" pitchFamily="2" charset="77"/>
              </a:defRPr>
            </a:lvl1pPr>
          </a:lstStyle>
          <a:p>
            <a:fld id="{E3D3A474-A970-4111-AB00-CC07202BC5E5}" type="datetimeFigureOut">
              <a:rPr lang="ru-RU" smtClean="0">
                <a:solidFill>
                  <a:prstClr val="black">
                    <a:tint val="75000"/>
                  </a:prstClr>
                </a:solidFill>
              </a:rPr>
              <a:pPr/>
              <a:t>12.11.2018</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oppins Regular" pitchFamily="2" charset="77"/>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oppins Regular" pitchFamily="2" charset="77"/>
              </a:defRPr>
            </a:lvl1pPr>
          </a:lstStyle>
          <a:p>
            <a:fld id="{17101CDA-C83E-414C-808C-D7CCDDEE9763}"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008133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Regula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3AC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F0130-72A1-4FAA-A150-FB4997908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458B0-6591-4409-A539-01D803B7E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5543A-A205-4BC7-87CD-03D3EBD67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ADCE9-4246-48D3-9E4B-834794E65011}" type="datetimeFigureOut">
              <a:rPr lang="en-US" smtClean="0"/>
              <a:t>11/12/2018</a:t>
            </a:fld>
            <a:endParaRPr lang="en-US" dirty="0"/>
          </a:p>
        </p:txBody>
      </p:sp>
      <p:sp>
        <p:nvSpPr>
          <p:cNvPr id="5" name="Footer Placeholder 4">
            <a:extLst>
              <a:ext uri="{FF2B5EF4-FFF2-40B4-BE49-F238E27FC236}">
                <a16:creationId xmlns:a16="http://schemas.microsoft.com/office/drawing/2014/main" id="{8499FA6F-0C7B-4A41-950B-5C9166BDB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C9BA0D-BA44-4C75-A14B-AE227EA59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CD4C8-0F72-4538-8E01-6707160B3797}" type="slidenum">
              <a:rPr lang="en-US" smtClean="0"/>
              <a:t>‹#›</a:t>
            </a:fld>
            <a:endParaRPr lang="en-US" dirty="0"/>
          </a:p>
        </p:txBody>
      </p:sp>
    </p:spTree>
    <p:extLst>
      <p:ext uri="{BB962C8B-B14F-4D97-AF65-F5344CB8AC3E}">
        <p14:creationId xmlns:p14="http://schemas.microsoft.com/office/powerpoint/2010/main" val="2929771478"/>
      </p:ext>
    </p:extLst>
  </p:cSld>
  <p:clrMap bg1="lt1" tx1="dk1" bg2="lt2" tx2="dk2" accent1="accent1" accent2="accent2" accent3="accent3" accent4="accent4" accent5="accent5" accent6="accent6" hlink="hlink" folHlink="folHlink"/>
  <p:sldLayoutIdLst>
    <p:sldLayoutId id="21474837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6098208"/>
      </p:ext>
    </p:extLst>
  </p:cSld>
  <p:clrMap bg1="lt1" tx1="dk1" bg2="lt2" tx2="dk2" accent1="accent1" accent2="accent2" accent3="accent3" accent4="accent4" accent5="accent5" accent6="accent6" hlink="hlink" folHlink="folHlink"/>
  <p:sldLayoutIdLst>
    <p:sldLayoutId id="2147483756" r:id="rId1"/>
    <p:sldLayoutId id="2147483757" r:id="rId2"/>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3.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jpeg"/><Relationship Id="rId26" Type="http://schemas.openxmlformats.org/officeDocument/2006/relationships/image" Target="../media/image38.gif"/><Relationship Id="rId39" Type="http://schemas.openxmlformats.org/officeDocument/2006/relationships/image" Target="../media/image51.png"/><Relationship Id="rId3" Type="http://schemas.openxmlformats.org/officeDocument/2006/relationships/image" Target="../media/image15.png"/><Relationship Id="rId21" Type="http://schemas.openxmlformats.org/officeDocument/2006/relationships/image" Target="../media/image33.png"/><Relationship Id="rId34" Type="http://schemas.openxmlformats.org/officeDocument/2006/relationships/image" Target="../media/image46.jpeg"/><Relationship Id="rId7" Type="http://schemas.openxmlformats.org/officeDocument/2006/relationships/image" Target="../media/image19.png"/><Relationship Id="rId12" Type="http://schemas.openxmlformats.org/officeDocument/2006/relationships/image" Target="../media/image24.gif"/><Relationship Id="rId17" Type="http://schemas.openxmlformats.org/officeDocument/2006/relationships/image" Target="../media/image29.jpg"/><Relationship Id="rId25" Type="http://schemas.openxmlformats.org/officeDocument/2006/relationships/image" Target="../media/image37.jpeg"/><Relationship Id="rId33" Type="http://schemas.openxmlformats.org/officeDocument/2006/relationships/image" Target="../media/image45.gif"/><Relationship Id="rId38" Type="http://schemas.openxmlformats.org/officeDocument/2006/relationships/image" Target="../media/image50.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jpg"/><Relationship Id="rId29" Type="http://schemas.openxmlformats.org/officeDocument/2006/relationships/image" Target="../media/image41.png"/><Relationship Id="rId41"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gif"/><Relationship Id="rId37" Type="http://schemas.openxmlformats.org/officeDocument/2006/relationships/image" Target="../media/image49.png"/><Relationship Id="rId40" Type="http://schemas.openxmlformats.org/officeDocument/2006/relationships/image" Target="../media/image52.gif"/><Relationship Id="rId5" Type="http://schemas.openxmlformats.org/officeDocument/2006/relationships/image" Target="../media/image17.png"/><Relationship Id="rId15" Type="http://schemas.openxmlformats.org/officeDocument/2006/relationships/image" Target="../media/image27.jpg"/><Relationship Id="rId23" Type="http://schemas.openxmlformats.org/officeDocument/2006/relationships/image" Target="../media/image35.gif"/><Relationship Id="rId28" Type="http://schemas.openxmlformats.org/officeDocument/2006/relationships/image" Target="../media/image40.jpg"/><Relationship Id="rId36" Type="http://schemas.openxmlformats.org/officeDocument/2006/relationships/image" Target="../media/image48.jp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jpe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g"/><Relationship Id="rId22" Type="http://schemas.openxmlformats.org/officeDocument/2006/relationships/image" Target="../media/image34.jpeg"/><Relationship Id="rId27" Type="http://schemas.openxmlformats.org/officeDocument/2006/relationships/image" Target="../media/image39.png"/><Relationship Id="rId30" Type="http://schemas.openxmlformats.org/officeDocument/2006/relationships/image" Target="../media/image42.jpg"/><Relationship Id="rId35"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0.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1.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1.xml"/><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1.xml"/><Relationship Id="rId6" Type="http://schemas.openxmlformats.org/officeDocument/2006/relationships/image" Target="../media/image4.png"/><Relationship Id="rId5" Type="http://schemas.openxmlformats.org/officeDocument/2006/relationships/image" Target="../media/image75.tiff"/><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1.xml"/><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1.xml"/><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76.png"/><Relationship Id="rId1" Type="http://schemas.openxmlformats.org/officeDocument/2006/relationships/slideLayout" Target="../slideLayouts/slideLayout9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9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76.png"/><Relationship Id="rId1" Type="http://schemas.openxmlformats.org/officeDocument/2006/relationships/slideLayout" Target="../slideLayouts/slideLayout9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6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9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76.png"/><Relationship Id="rId1" Type="http://schemas.openxmlformats.org/officeDocument/2006/relationships/slideLayout" Target="../slideLayouts/slideLayout91.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6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12"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91.xml"/><Relationship Id="rId6" Type="http://schemas.openxmlformats.org/officeDocument/2006/relationships/image" Target="../media/image102.png"/><Relationship Id="rId11" Type="http://schemas.openxmlformats.org/officeDocument/2006/relationships/image" Target="../media/image3.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7.png"/><Relationship Id="rId9"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9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9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9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9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9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9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81" name="Group 480">
            <a:extLst>
              <a:ext uri="{FF2B5EF4-FFF2-40B4-BE49-F238E27FC236}">
                <a16:creationId xmlns:a16="http://schemas.microsoft.com/office/drawing/2014/main" id="{B4692D66-E5D7-6644-AC1F-AF810BE6342E}"/>
              </a:ext>
            </a:extLst>
          </p:cNvPr>
          <p:cNvGrpSpPr/>
          <p:nvPr/>
        </p:nvGrpSpPr>
        <p:grpSpPr>
          <a:xfrm>
            <a:off x="5875583" y="5040765"/>
            <a:ext cx="1510937" cy="1073962"/>
            <a:chOff x="6993981" y="4163128"/>
            <a:chExt cx="1510937" cy="1073962"/>
          </a:xfrm>
        </p:grpSpPr>
        <p:cxnSp>
          <p:nvCxnSpPr>
            <p:cNvPr id="482" name="Straight Connector 481">
              <a:extLst>
                <a:ext uri="{FF2B5EF4-FFF2-40B4-BE49-F238E27FC236}">
                  <a16:creationId xmlns:a16="http://schemas.microsoft.com/office/drawing/2014/main" id="{828F180B-AC5C-6249-B4A7-7246D4C38D99}"/>
                </a:ext>
              </a:extLst>
            </p:cNvPr>
            <p:cNvCxnSpPr>
              <a:cxnSpLocks/>
            </p:cNvCxnSpPr>
            <p:nvPr/>
          </p:nvCxnSpPr>
          <p:spPr>
            <a:xfrm flipH="1">
              <a:off x="7339131" y="4163128"/>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E43102B-2D29-AA48-A029-4A876E12D433}"/>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84" name="Rectangle 483">
              <a:extLst>
                <a:ext uri="{FF2B5EF4-FFF2-40B4-BE49-F238E27FC236}">
                  <a16:creationId xmlns:a16="http://schemas.microsoft.com/office/drawing/2014/main" id="{0121627F-5073-1A4A-9CCF-4E2DB6E72B1F}"/>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5" name="Rectangle 484">
              <a:extLst>
                <a:ext uri="{FF2B5EF4-FFF2-40B4-BE49-F238E27FC236}">
                  <a16:creationId xmlns:a16="http://schemas.microsoft.com/office/drawing/2014/main" id="{7555184A-2E9A-DA4D-8CAE-BC2D40ECFE2C}"/>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6" name="Rectangle 485">
              <a:extLst>
                <a:ext uri="{FF2B5EF4-FFF2-40B4-BE49-F238E27FC236}">
                  <a16:creationId xmlns:a16="http://schemas.microsoft.com/office/drawing/2014/main" id="{F5F25757-5809-5B4F-9A86-2FFBBE3CA414}"/>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7" name="Rectangle 486">
              <a:extLst>
                <a:ext uri="{FF2B5EF4-FFF2-40B4-BE49-F238E27FC236}">
                  <a16:creationId xmlns:a16="http://schemas.microsoft.com/office/drawing/2014/main" id="{903DEBB2-2D0B-B449-88F9-5B551A98AF1E}"/>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8" name="Rectangle 487">
              <a:extLst>
                <a:ext uri="{FF2B5EF4-FFF2-40B4-BE49-F238E27FC236}">
                  <a16:creationId xmlns:a16="http://schemas.microsoft.com/office/drawing/2014/main" id="{7DA69D53-FAE7-E04B-AC1E-92064F353DB2}"/>
                </a:ext>
              </a:extLst>
            </p:cNvPr>
            <p:cNvSpPr>
              <a:spLocks noChangeAspect="1"/>
            </p:cNvSpPr>
            <p:nvPr/>
          </p:nvSpPr>
          <p:spPr>
            <a:xfrm>
              <a:off x="7155524" y="48836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89" name="Rectangle 488">
              <a:extLst>
                <a:ext uri="{FF2B5EF4-FFF2-40B4-BE49-F238E27FC236}">
                  <a16:creationId xmlns:a16="http://schemas.microsoft.com/office/drawing/2014/main" id="{DBA051F4-C44C-7848-AF08-33909425D47C}"/>
                </a:ext>
              </a:extLst>
            </p:cNvPr>
            <p:cNvSpPr>
              <a:spLocks noChangeAspect="1"/>
            </p:cNvSpPr>
            <p:nvPr/>
          </p:nvSpPr>
          <p:spPr>
            <a:xfrm>
              <a:off x="7074753"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0" name="Rectangle 489">
              <a:extLst>
                <a:ext uri="{FF2B5EF4-FFF2-40B4-BE49-F238E27FC236}">
                  <a16:creationId xmlns:a16="http://schemas.microsoft.com/office/drawing/2014/main" id="{B6F12238-4605-5048-8495-1F42189686E4}"/>
                </a:ext>
              </a:extLst>
            </p:cNvPr>
            <p:cNvSpPr>
              <a:spLocks noChangeAspect="1"/>
            </p:cNvSpPr>
            <p:nvPr/>
          </p:nvSpPr>
          <p:spPr>
            <a:xfrm>
              <a:off x="6993981"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1" name="Rectangle 490">
              <a:extLst>
                <a:ext uri="{FF2B5EF4-FFF2-40B4-BE49-F238E27FC236}">
                  <a16:creationId xmlns:a16="http://schemas.microsoft.com/office/drawing/2014/main" id="{B27C3F3D-2076-6A48-938F-5EA90716C224}"/>
                </a:ext>
              </a:extLst>
            </p:cNvPr>
            <p:cNvSpPr>
              <a:spLocks noChangeAspect="1"/>
            </p:cNvSpPr>
            <p:nvPr/>
          </p:nvSpPr>
          <p:spPr>
            <a:xfrm>
              <a:off x="7620834"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2" name="Rectangle 491">
              <a:extLst>
                <a:ext uri="{FF2B5EF4-FFF2-40B4-BE49-F238E27FC236}">
                  <a16:creationId xmlns:a16="http://schemas.microsoft.com/office/drawing/2014/main" id="{B5B4452E-F9C5-994E-A84C-6CA65960E194}"/>
                </a:ext>
              </a:extLst>
            </p:cNvPr>
            <p:cNvSpPr>
              <a:spLocks noChangeAspect="1"/>
            </p:cNvSpPr>
            <p:nvPr/>
          </p:nvSpPr>
          <p:spPr>
            <a:xfrm>
              <a:off x="7540062"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69" name="Group 468">
            <a:extLst>
              <a:ext uri="{FF2B5EF4-FFF2-40B4-BE49-F238E27FC236}">
                <a16:creationId xmlns:a16="http://schemas.microsoft.com/office/drawing/2014/main" id="{B0B0636D-AD74-CE42-9403-59FE52F89552}"/>
              </a:ext>
            </a:extLst>
          </p:cNvPr>
          <p:cNvGrpSpPr/>
          <p:nvPr/>
        </p:nvGrpSpPr>
        <p:grpSpPr>
          <a:xfrm>
            <a:off x="8601739" y="5035384"/>
            <a:ext cx="964857" cy="630246"/>
            <a:chOff x="7540062" y="4163128"/>
            <a:chExt cx="964857" cy="630246"/>
          </a:xfrm>
        </p:grpSpPr>
        <p:cxnSp>
          <p:nvCxnSpPr>
            <p:cNvPr id="470" name="Straight Connector 469">
              <a:extLst>
                <a:ext uri="{FF2B5EF4-FFF2-40B4-BE49-F238E27FC236}">
                  <a16:creationId xmlns:a16="http://schemas.microsoft.com/office/drawing/2014/main" id="{82D8A1AE-20BD-9B49-9A9D-C1065CEE1902}"/>
                </a:ext>
              </a:extLst>
            </p:cNvPr>
            <p:cNvCxnSpPr>
              <a:cxnSpLocks/>
            </p:cNvCxnSpPr>
            <p:nvPr/>
          </p:nvCxnSpPr>
          <p:spPr>
            <a:xfrm flipH="1">
              <a:off x="7723419" y="4163128"/>
              <a:ext cx="781500" cy="5435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71" name="Rectangle 470">
              <a:extLst>
                <a:ext uri="{FF2B5EF4-FFF2-40B4-BE49-F238E27FC236}">
                  <a16:creationId xmlns:a16="http://schemas.microsoft.com/office/drawing/2014/main" id="{BE77A588-1C8F-E346-BF57-5B2891C5B2FB}"/>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72" name="Rectangle 471">
              <a:extLst>
                <a:ext uri="{FF2B5EF4-FFF2-40B4-BE49-F238E27FC236}">
                  <a16:creationId xmlns:a16="http://schemas.microsoft.com/office/drawing/2014/main" id="{381B813E-09D9-AF45-BA96-2572D64BFFF6}"/>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3" name="Rectangle 472">
              <a:extLst>
                <a:ext uri="{FF2B5EF4-FFF2-40B4-BE49-F238E27FC236}">
                  <a16:creationId xmlns:a16="http://schemas.microsoft.com/office/drawing/2014/main" id="{E86C5735-2C4D-8E4A-A903-ADB009F03441}"/>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4" name="Rectangle 473">
              <a:extLst>
                <a:ext uri="{FF2B5EF4-FFF2-40B4-BE49-F238E27FC236}">
                  <a16:creationId xmlns:a16="http://schemas.microsoft.com/office/drawing/2014/main" id="{4FB98DEF-1648-2E4A-B4AB-5406AB692076}"/>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5" name="Rectangle 474">
              <a:extLst>
                <a:ext uri="{FF2B5EF4-FFF2-40B4-BE49-F238E27FC236}">
                  <a16:creationId xmlns:a16="http://schemas.microsoft.com/office/drawing/2014/main" id="{8185E226-5F72-1148-BB14-BA977351793A}"/>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57" name="Group 456">
            <a:extLst>
              <a:ext uri="{FF2B5EF4-FFF2-40B4-BE49-F238E27FC236}">
                <a16:creationId xmlns:a16="http://schemas.microsoft.com/office/drawing/2014/main" id="{38EE7632-021D-8045-8B65-E69936DC54E2}"/>
              </a:ext>
            </a:extLst>
          </p:cNvPr>
          <p:cNvGrpSpPr/>
          <p:nvPr/>
        </p:nvGrpSpPr>
        <p:grpSpPr>
          <a:xfrm>
            <a:off x="9142138" y="5035384"/>
            <a:ext cx="1510937" cy="1073962"/>
            <a:chOff x="6993981" y="4163128"/>
            <a:chExt cx="1510937" cy="1073962"/>
          </a:xfrm>
        </p:grpSpPr>
        <p:cxnSp>
          <p:nvCxnSpPr>
            <p:cNvPr id="458" name="Straight Connector 457">
              <a:extLst>
                <a:ext uri="{FF2B5EF4-FFF2-40B4-BE49-F238E27FC236}">
                  <a16:creationId xmlns:a16="http://schemas.microsoft.com/office/drawing/2014/main" id="{B3980F82-328E-7A4E-B703-FA982E5C036E}"/>
                </a:ext>
              </a:extLst>
            </p:cNvPr>
            <p:cNvCxnSpPr>
              <a:cxnSpLocks/>
            </p:cNvCxnSpPr>
            <p:nvPr/>
          </p:nvCxnSpPr>
          <p:spPr>
            <a:xfrm flipH="1">
              <a:off x="7339131" y="4163128"/>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59" name="Rectangle 458">
              <a:extLst>
                <a:ext uri="{FF2B5EF4-FFF2-40B4-BE49-F238E27FC236}">
                  <a16:creationId xmlns:a16="http://schemas.microsoft.com/office/drawing/2014/main" id="{42376553-E000-D742-BF7F-5EBA9EF38BB3}"/>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60" name="Rectangle 459">
              <a:extLst>
                <a:ext uri="{FF2B5EF4-FFF2-40B4-BE49-F238E27FC236}">
                  <a16:creationId xmlns:a16="http://schemas.microsoft.com/office/drawing/2014/main" id="{8499AA4E-7201-2A47-9C5B-8B2ECEB52B68}"/>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1" name="Rectangle 460">
              <a:extLst>
                <a:ext uri="{FF2B5EF4-FFF2-40B4-BE49-F238E27FC236}">
                  <a16:creationId xmlns:a16="http://schemas.microsoft.com/office/drawing/2014/main" id="{906682E0-5074-C54C-8CC5-71575C37DBC0}"/>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2" name="Rectangle 461">
              <a:extLst>
                <a:ext uri="{FF2B5EF4-FFF2-40B4-BE49-F238E27FC236}">
                  <a16:creationId xmlns:a16="http://schemas.microsoft.com/office/drawing/2014/main" id="{CE46A755-46BA-D24A-AE11-4487B2B86E2F}"/>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3" name="Rectangle 462">
              <a:extLst>
                <a:ext uri="{FF2B5EF4-FFF2-40B4-BE49-F238E27FC236}">
                  <a16:creationId xmlns:a16="http://schemas.microsoft.com/office/drawing/2014/main" id="{2199B25C-B588-1443-9CEA-C31A944790C2}"/>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4" name="Rectangle 463">
              <a:extLst>
                <a:ext uri="{FF2B5EF4-FFF2-40B4-BE49-F238E27FC236}">
                  <a16:creationId xmlns:a16="http://schemas.microsoft.com/office/drawing/2014/main" id="{4F6563B2-9589-AC4F-B208-94232812E3B8}"/>
                </a:ext>
              </a:extLst>
            </p:cNvPr>
            <p:cNvSpPr>
              <a:spLocks noChangeAspect="1"/>
            </p:cNvSpPr>
            <p:nvPr/>
          </p:nvSpPr>
          <p:spPr>
            <a:xfrm>
              <a:off x="7155524" y="48836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65" name="Rectangle 464">
              <a:extLst>
                <a:ext uri="{FF2B5EF4-FFF2-40B4-BE49-F238E27FC236}">
                  <a16:creationId xmlns:a16="http://schemas.microsoft.com/office/drawing/2014/main" id="{980CE533-AB48-B54A-871C-CFDAA2AB50F6}"/>
                </a:ext>
              </a:extLst>
            </p:cNvPr>
            <p:cNvSpPr>
              <a:spLocks noChangeAspect="1"/>
            </p:cNvSpPr>
            <p:nvPr/>
          </p:nvSpPr>
          <p:spPr>
            <a:xfrm>
              <a:off x="7074753"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6" name="Rectangle 465">
              <a:extLst>
                <a:ext uri="{FF2B5EF4-FFF2-40B4-BE49-F238E27FC236}">
                  <a16:creationId xmlns:a16="http://schemas.microsoft.com/office/drawing/2014/main" id="{6D9126A0-81EA-F440-9474-C8871060F6AB}"/>
                </a:ext>
              </a:extLst>
            </p:cNvPr>
            <p:cNvSpPr>
              <a:spLocks noChangeAspect="1"/>
            </p:cNvSpPr>
            <p:nvPr/>
          </p:nvSpPr>
          <p:spPr>
            <a:xfrm>
              <a:off x="6993981"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7" name="Rectangle 466">
              <a:extLst>
                <a:ext uri="{FF2B5EF4-FFF2-40B4-BE49-F238E27FC236}">
                  <a16:creationId xmlns:a16="http://schemas.microsoft.com/office/drawing/2014/main" id="{3CA26274-0932-F74C-BE55-3649BB98EB69}"/>
                </a:ext>
              </a:extLst>
            </p:cNvPr>
            <p:cNvSpPr>
              <a:spLocks noChangeAspect="1"/>
            </p:cNvSpPr>
            <p:nvPr/>
          </p:nvSpPr>
          <p:spPr>
            <a:xfrm>
              <a:off x="7620834"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8" name="Rectangle 467">
              <a:extLst>
                <a:ext uri="{FF2B5EF4-FFF2-40B4-BE49-F238E27FC236}">
                  <a16:creationId xmlns:a16="http://schemas.microsoft.com/office/drawing/2014/main" id="{77942CA5-89B4-814A-8694-2B98F39A4B1B}"/>
                </a:ext>
              </a:extLst>
            </p:cNvPr>
            <p:cNvSpPr>
              <a:spLocks noChangeAspect="1"/>
            </p:cNvSpPr>
            <p:nvPr/>
          </p:nvSpPr>
          <p:spPr>
            <a:xfrm>
              <a:off x="7540062"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9" name="Group 48">
            <a:extLst>
              <a:ext uri="{FF2B5EF4-FFF2-40B4-BE49-F238E27FC236}">
                <a16:creationId xmlns:a16="http://schemas.microsoft.com/office/drawing/2014/main" id="{0B343678-CA85-7A4F-AB7E-A2A731BB8C6B}"/>
              </a:ext>
            </a:extLst>
          </p:cNvPr>
          <p:cNvGrpSpPr/>
          <p:nvPr/>
        </p:nvGrpSpPr>
        <p:grpSpPr>
          <a:xfrm>
            <a:off x="6993981" y="4163128"/>
            <a:ext cx="1510937" cy="1073962"/>
            <a:chOff x="6993981" y="4163128"/>
            <a:chExt cx="1510937" cy="1073962"/>
          </a:xfrm>
        </p:grpSpPr>
        <p:cxnSp>
          <p:nvCxnSpPr>
            <p:cNvPr id="446" name="Straight Connector 445">
              <a:extLst>
                <a:ext uri="{FF2B5EF4-FFF2-40B4-BE49-F238E27FC236}">
                  <a16:creationId xmlns:a16="http://schemas.microsoft.com/office/drawing/2014/main" id="{F6354517-0F8F-6B4C-9B2F-5B7C6321D270}"/>
                </a:ext>
              </a:extLst>
            </p:cNvPr>
            <p:cNvCxnSpPr>
              <a:cxnSpLocks/>
            </p:cNvCxnSpPr>
            <p:nvPr/>
          </p:nvCxnSpPr>
          <p:spPr>
            <a:xfrm flipH="1">
              <a:off x="7339131" y="4163128"/>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47" name="Rectangle 446">
              <a:extLst>
                <a:ext uri="{FF2B5EF4-FFF2-40B4-BE49-F238E27FC236}">
                  <a16:creationId xmlns:a16="http://schemas.microsoft.com/office/drawing/2014/main" id="{4AFDAE67-3DCB-434A-B800-3B3AD399E5C1}"/>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48" name="Rectangle 447">
              <a:extLst>
                <a:ext uri="{FF2B5EF4-FFF2-40B4-BE49-F238E27FC236}">
                  <a16:creationId xmlns:a16="http://schemas.microsoft.com/office/drawing/2014/main" id="{D0B7B236-E7C5-1945-AB89-A6C10D939927}"/>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9" name="Rectangle 448">
              <a:extLst>
                <a:ext uri="{FF2B5EF4-FFF2-40B4-BE49-F238E27FC236}">
                  <a16:creationId xmlns:a16="http://schemas.microsoft.com/office/drawing/2014/main" id="{B9FC286A-C5A3-9049-8778-A9F34D0EF139}"/>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0" name="Rectangle 449">
              <a:extLst>
                <a:ext uri="{FF2B5EF4-FFF2-40B4-BE49-F238E27FC236}">
                  <a16:creationId xmlns:a16="http://schemas.microsoft.com/office/drawing/2014/main" id="{CDE5CDD2-CAF1-E346-A9C4-4EE2E7D11FF4}"/>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1" name="Rectangle 450">
              <a:extLst>
                <a:ext uri="{FF2B5EF4-FFF2-40B4-BE49-F238E27FC236}">
                  <a16:creationId xmlns:a16="http://schemas.microsoft.com/office/drawing/2014/main" id="{7C06564B-B974-8644-B58D-495BE51F40BF}"/>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2" name="Rectangle 451">
              <a:extLst>
                <a:ext uri="{FF2B5EF4-FFF2-40B4-BE49-F238E27FC236}">
                  <a16:creationId xmlns:a16="http://schemas.microsoft.com/office/drawing/2014/main" id="{B09804F3-19C5-6349-847C-2E2DCCD35675}"/>
                </a:ext>
              </a:extLst>
            </p:cNvPr>
            <p:cNvSpPr>
              <a:spLocks noChangeAspect="1"/>
            </p:cNvSpPr>
            <p:nvPr/>
          </p:nvSpPr>
          <p:spPr>
            <a:xfrm>
              <a:off x="7155524" y="48836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53" name="Rectangle 452">
              <a:extLst>
                <a:ext uri="{FF2B5EF4-FFF2-40B4-BE49-F238E27FC236}">
                  <a16:creationId xmlns:a16="http://schemas.microsoft.com/office/drawing/2014/main" id="{9590C968-A93F-8A42-847A-F0618138594C}"/>
                </a:ext>
              </a:extLst>
            </p:cNvPr>
            <p:cNvSpPr>
              <a:spLocks noChangeAspect="1"/>
            </p:cNvSpPr>
            <p:nvPr/>
          </p:nvSpPr>
          <p:spPr>
            <a:xfrm>
              <a:off x="7074753"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4" name="Rectangle 453">
              <a:extLst>
                <a:ext uri="{FF2B5EF4-FFF2-40B4-BE49-F238E27FC236}">
                  <a16:creationId xmlns:a16="http://schemas.microsoft.com/office/drawing/2014/main" id="{F06B6862-6538-644E-8E4C-70A772DA3930}"/>
                </a:ext>
              </a:extLst>
            </p:cNvPr>
            <p:cNvSpPr>
              <a:spLocks noChangeAspect="1"/>
            </p:cNvSpPr>
            <p:nvPr/>
          </p:nvSpPr>
          <p:spPr>
            <a:xfrm>
              <a:off x="6993981"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5" name="Rectangle 454">
              <a:extLst>
                <a:ext uri="{FF2B5EF4-FFF2-40B4-BE49-F238E27FC236}">
                  <a16:creationId xmlns:a16="http://schemas.microsoft.com/office/drawing/2014/main" id="{7630A439-C3F0-C040-AF1B-1E0198564646}"/>
                </a:ext>
              </a:extLst>
            </p:cNvPr>
            <p:cNvSpPr>
              <a:spLocks noChangeAspect="1"/>
            </p:cNvSpPr>
            <p:nvPr/>
          </p:nvSpPr>
          <p:spPr>
            <a:xfrm>
              <a:off x="7620834"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6" name="Rectangle 455">
              <a:extLst>
                <a:ext uri="{FF2B5EF4-FFF2-40B4-BE49-F238E27FC236}">
                  <a16:creationId xmlns:a16="http://schemas.microsoft.com/office/drawing/2014/main" id="{56845565-7AE6-664B-9DE9-B29A94EB93C5}"/>
                </a:ext>
              </a:extLst>
            </p:cNvPr>
            <p:cNvSpPr>
              <a:spLocks noChangeAspect="1"/>
            </p:cNvSpPr>
            <p:nvPr/>
          </p:nvSpPr>
          <p:spPr>
            <a:xfrm>
              <a:off x="7540062"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15" name="Group 14">
            <a:extLst>
              <a:ext uri="{FF2B5EF4-FFF2-40B4-BE49-F238E27FC236}">
                <a16:creationId xmlns:a16="http://schemas.microsoft.com/office/drawing/2014/main" id="{910D7234-16DF-E542-AD92-9E484418B8A4}"/>
              </a:ext>
            </a:extLst>
          </p:cNvPr>
          <p:cNvGrpSpPr/>
          <p:nvPr/>
        </p:nvGrpSpPr>
        <p:grpSpPr>
          <a:xfrm>
            <a:off x="6443356" y="3301538"/>
            <a:ext cx="2355528" cy="1507882"/>
            <a:chOff x="6090947" y="4163128"/>
            <a:chExt cx="2355528" cy="1507882"/>
          </a:xfrm>
        </p:grpSpPr>
        <p:cxnSp>
          <p:nvCxnSpPr>
            <p:cNvPr id="424" name="Straight Connector 423">
              <a:extLst>
                <a:ext uri="{FF2B5EF4-FFF2-40B4-BE49-F238E27FC236}">
                  <a16:creationId xmlns:a16="http://schemas.microsoft.com/office/drawing/2014/main" id="{D2930F45-9816-D343-99E2-3D7FC90EB10F}"/>
                </a:ext>
              </a:extLst>
            </p:cNvPr>
            <p:cNvCxnSpPr/>
            <p:nvPr/>
          </p:nvCxnSpPr>
          <p:spPr>
            <a:xfrm>
              <a:off x="7536922" y="4606844"/>
              <a:ext cx="596641" cy="44371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89EFE962-D86F-1143-A03C-ECF6BE97CB2D}"/>
                </a:ext>
              </a:extLst>
            </p:cNvPr>
            <p:cNvCxnSpPr/>
            <p:nvPr/>
          </p:nvCxnSpPr>
          <p:spPr>
            <a:xfrm flipH="1">
              <a:off x="6436097" y="4163128"/>
              <a:ext cx="1643038" cy="133114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E803BB6A-627E-0649-850F-88CD03AD4476}"/>
                </a:ext>
              </a:extLst>
            </p:cNvPr>
            <p:cNvSpPr>
              <a:spLocks noChangeAspect="1"/>
            </p:cNvSpPr>
            <p:nvPr/>
          </p:nvSpPr>
          <p:spPr>
            <a:xfrm>
              <a:off x="7344653"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27" name="Rectangle 426">
              <a:extLst>
                <a:ext uri="{FF2B5EF4-FFF2-40B4-BE49-F238E27FC236}">
                  <a16:creationId xmlns:a16="http://schemas.microsoft.com/office/drawing/2014/main" id="{C027C46D-B359-E44C-855A-134FC5F57C0A}"/>
                </a:ext>
              </a:extLst>
            </p:cNvPr>
            <p:cNvSpPr>
              <a:spLocks noChangeAspect="1"/>
            </p:cNvSpPr>
            <p:nvPr/>
          </p:nvSpPr>
          <p:spPr>
            <a:xfrm>
              <a:off x="7263882"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8" name="Rectangle 427">
              <a:extLst>
                <a:ext uri="{FF2B5EF4-FFF2-40B4-BE49-F238E27FC236}">
                  <a16:creationId xmlns:a16="http://schemas.microsoft.com/office/drawing/2014/main" id="{8C27FB57-3CE4-BA42-A5C6-673C6FA3B220}"/>
                </a:ext>
              </a:extLst>
            </p:cNvPr>
            <p:cNvSpPr>
              <a:spLocks noChangeAspect="1"/>
            </p:cNvSpPr>
            <p:nvPr/>
          </p:nvSpPr>
          <p:spPr>
            <a:xfrm>
              <a:off x="7183110"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9" name="Rectangle 428">
              <a:extLst>
                <a:ext uri="{FF2B5EF4-FFF2-40B4-BE49-F238E27FC236}">
                  <a16:creationId xmlns:a16="http://schemas.microsoft.com/office/drawing/2014/main" id="{0C671FEA-8636-1048-91D1-C2A432A39851}"/>
                </a:ext>
              </a:extLst>
            </p:cNvPr>
            <p:cNvSpPr>
              <a:spLocks noChangeAspect="1"/>
            </p:cNvSpPr>
            <p:nvPr/>
          </p:nvSpPr>
          <p:spPr>
            <a:xfrm>
              <a:off x="7809963"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0" name="Rectangle 429">
              <a:extLst>
                <a:ext uri="{FF2B5EF4-FFF2-40B4-BE49-F238E27FC236}">
                  <a16:creationId xmlns:a16="http://schemas.microsoft.com/office/drawing/2014/main" id="{11815DF2-3EB3-7D41-87DC-C93D3BE00DBE}"/>
                </a:ext>
              </a:extLst>
            </p:cNvPr>
            <p:cNvSpPr>
              <a:spLocks noChangeAspect="1"/>
            </p:cNvSpPr>
            <p:nvPr/>
          </p:nvSpPr>
          <p:spPr>
            <a:xfrm>
              <a:off x="7729191"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1" name="Rectangle 430">
              <a:extLst>
                <a:ext uri="{FF2B5EF4-FFF2-40B4-BE49-F238E27FC236}">
                  <a16:creationId xmlns:a16="http://schemas.microsoft.com/office/drawing/2014/main" id="{AB35AA8E-C73F-4140-929F-5E57A1C88B5F}"/>
                </a:ext>
              </a:extLst>
            </p:cNvPr>
            <p:cNvSpPr>
              <a:spLocks noChangeAspect="1"/>
            </p:cNvSpPr>
            <p:nvPr/>
          </p:nvSpPr>
          <p:spPr>
            <a:xfrm>
              <a:off x="6798571"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32" name="Rectangle 431">
              <a:extLst>
                <a:ext uri="{FF2B5EF4-FFF2-40B4-BE49-F238E27FC236}">
                  <a16:creationId xmlns:a16="http://schemas.microsoft.com/office/drawing/2014/main" id="{23D9E239-8767-C941-9A47-9096F1A7CDD1}"/>
                </a:ext>
              </a:extLst>
            </p:cNvPr>
            <p:cNvSpPr>
              <a:spLocks noChangeAspect="1"/>
            </p:cNvSpPr>
            <p:nvPr/>
          </p:nvSpPr>
          <p:spPr>
            <a:xfrm>
              <a:off x="671780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3" name="Rectangle 432">
              <a:extLst>
                <a:ext uri="{FF2B5EF4-FFF2-40B4-BE49-F238E27FC236}">
                  <a16:creationId xmlns:a16="http://schemas.microsoft.com/office/drawing/2014/main" id="{89DCB4D5-157F-044F-A585-C3678B4B8896}"/>
                </a:ext>
              </a:extLst>
            </p:cNvPr>
            <p:cNvSpPr>
              <a:spLocks noChangeAspect="1"/>
            </p:cNvSpPr>
            <p:nvPr/>
          </p:nvSpPr>
          <p:spPr>
            <a:xfrm>
              <a:off x="663702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4" name="Rectangle 433">
              <a:extLst>
                <a:ext uri="{FF2B5EF4-FFF2-40B4-BE49-F238E27FC236}">
                  <a16:creationId xmlns:a16="http://schemas.microsoft.com/office/drawing/2014/main" id="{F1CC3864-E5BD-DE43-8E03-7CF2B4F6CBDF}"/>
                </a:ext>
              </a:extLst>
            </p:cNvPr>
            <p:cNvSpPr>
              <a:spLocks noChangeAspect="1"/>
            </p:cNvSpPr>
            <p:nvPr/>
          </p:nvSpPr>
          <p:spPr>
            <a:xfrm>
              <a:off x="726388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5" name="Rectangle 434">
              <a:extLst>
                <a:ext uri="{FF2B5EF4-FFF2-40B4-BE49-F238E27FC236}">
                  <a16:creationId xmlns:a16="http://schemas.microsoft.com/office/drawing/2014/main" id="{4118D97C-31C9-0B4C-ACDE-9A5CDA8106AB}"/>
                </a:ext>
              </a:extLst>
            </p:cNvPr>
            <p:cNvSpPr>
              <a:spLocks noChangeAspect="1"/>
            </p:cNvSpPr>
            <p:nvPr/>
          </p:nvSpPr>
          <p:spPr>
            <a:xfrm>
              <a:off x="718311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6" name="Rectangle 435">
              <a:extLst>
                <a:ext uri="{FF2B5EF4-FFF2-40B4-BE49-F238E27FC236}">
                  <a16:creationId xmlns:a16="http://schemas.microsoft.com/office/drawing/2014/main" id="{090EE807-E1EC-6A4D-B7D3-3846A3945EC6}"/>
                </a:ext>
              </a:extLst>
            </p:cNvPr>
            <p:cNvSpPr>
              <a:spLocks noChangeAspect="1"/>
            </p:cNvSpPr>
            <p:nvPr/>
          </p:nvSpPr>
          <p:spPr>
            <a:xfrm>
              <a:off x="7900394"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37" name="Rectangle 436">
              <a:extLst>
                <a:ext uri="{FF2B5EF4-FFF2-40B4-BE49-F238E27FC236}">
                  <a16:creationId xmlns:a16="http://schemas.microsoft.com/office/drawing/2014/main" id="{D0007A09-840F-9A48-A06E-A68A87F50F55}"/>
                </a:ext>
              </a:extLst>
            </p:cNvPr>
            <p:cNvSpPr>
              <a:spLocks noChangeAspect="1"/>
            </p:cNvSpPr>
            <p:nvPr/>
          </p:nvSpPr>
          <p:spPr>
            <a:xfrm>
              <a:off x="7819623"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8" name="Rectangle 437">
              <a:extLst>
                <a:ext uri="{FF2B5EF4-FFF2-40B4-BE49-F238E27FC236}">
                  <a16:creationId xmlns:a16="http://schemas.microsoft.com/office/drawing/2014/main" id="{3D253D75-9B8A-5447-806C-E40DAAD27B62}"/>
                </a:ext>
              </a:extLst>
            </p:cNvPr>
            <p:cNvSpPr>
              <a:spLocks noChangeAspect="1"/>
            </p:cNvSpPr>
            <p:nvPr/>
          </p:nvSpPr>
          <p:spPr>
            <a:xfrm>
              <a:off x="773885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9" name="Rectangle 438">
              <a:extLst>
                <a:ext uri="{FF2B5EF4-FFF2-40B4-BE49-F238E27FC236}">
                  <a16:creationId xmlns:a16="http://schemas.microsoft.com/office/drawing/2014/main" id="{E79F8FE7-5484-F542-82C3-D093133F79AF}"/>
                </a:ext>
              </a:extLst>
            </p:cNvPr>
            <p:cNvSpPr>
              <a:spLocks noChangeAspect="1"/>
            </p:cNvSpPr>
            <p:nvPr/>
          </p:nvSpPr>
          <p:spPr>
            <a:xfrm>
              <a:off x="836570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0" name="Rectangle 439">
              <a:extLst>
                <a:ext uri="{FF2B5EF4-FFF2-40B4-BE49-F238E27FC236}">
                  <a16:creationId xmlns:a16="http://schemas.microsoft.com/office/drawing/2014/main" id="{1D4233FE-07C0-FA4B-B8FD-8555430EF8A2}"/>
                </a:ext>
              </a:extLst>
            </p:cNvPr>
            <p:cNvSpPr>
              <a:spLocks noChangeAspect="1"/>
            </p:cNvSpPr>
            <p:nvPr/>
          </p:nvSpPr>
          <p:spPr>
            <a:xfrm>
              <a:off x="8284932"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1" name="Rectangle 440">
              <a:extLst>
                <a:ext uri="{FF2B5EF4-FFF2-40B4-BE49-F238E27FC236}">
                  <a16:creationId xmlns:a16="http://schemas.microsoft.com/office/drawing/2014/main" id="{87FA0D96-872B-D647-8F07-E9068D49ABD3}"/>
                </a:ext>
              </a:extLst>
            </p:cNvPr>
            <p:cNvSpPr>
              <a:spLocks noChangeAspect="1"/>
            </p:cNvSpPr>
            <p:nvPr/>
          </p:nvSpPr>
          <p:spPr>
            <a:xfrm>
              <a:off x="6252490"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42" name="Rectangle 441">
              <a:extLst>
                <a:ext uri="{FF2B5EF4-FFF2-40B4-BE49-F238E27FC236}">
                  <a16:creationId xmlns:a16="http://schemas.microsoft.com/office/drawing/2014/main" id="{30F7932A-86C5-F642-BBD8-19006D531F08}"/>
                </a:ext>
              </a:extLst>
            </p:cNvPr>
            <p:cNvSpPr>
              <a:spLocks noChangeAspect="1"/>
            </p:cNvSpPr>
            <p:nvPr/>
          </p:nvSpPr>
          <p:spPr>
            <a:xfrm>
              <a:off x="6171719"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3" name="Rectangle 442">
              <a:extLst>
                <a:ext uri="{FF2B5EF4-FFF2-40B4-BE49-F238E27FC236}">
                  <a16:creationId xmlns:a16="http://schemas.microsoft.com/office/drawing/2014/main" id="{136BADBA-92B3-6346-AAB4-45149C260FD0}"/>
                </a:ext>
              </a:extLst>
            </p:cNvPr>
            <p:cNvSpPr>
              <a:spLocks noChangeAspect="1"/>
            </p:cNvSpPr>
            <p:nvPr/>
          </p:nvSpPr>
          <p:spPr>
            <a:xfrm>
              <a:off x="6090947"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4" name="Rectangle 443">
              <a:extLst>
                <a:ext uri="{FF2B5EF4-FFF2-40B4-BE49-F238E27FC236}">
                  <a16:creationId xmlns:a16="http://schemas.microsoft.com/office/drawing/2014/main" id="{AD9CFD8F-BC5C-344C-84B2-C651120D498E}"/>
                </a:ext>
              </a:extLst>
            </p:cNvPr>
            <p:cNvSpPr>
              <a:spLocks noChangeAspect="1"/>
            </p:cNvSpPr>
            <p:nvPr/>
          </p:nvSpPr>
          <p:spPr>
            <a:xfrm>
              <a:off x="6717800"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5" name="Rectangle 444">
              <a:extLst>
                <a:ext uri="{FF2B5EF4-FFF2-40B4-BE49-F238E27FC236}">
                  <a16:creationId xmlns:a16="http://schemas.microsoft.com/office/drawing/2014/main" id="{BA449C10-6BD3-6E4D-AD3E-084327B054A6}"/>
                </a:ext>
              </a:extLst>
            </p:cNvPr>
            <p:cNvSpPr>
              <a:spLocks noChangeAspect="1"/>
            </p:cNvSpPr>
            <p:nvPr/>
          </p:nvSpPr>
          <p:spPr>
            <a:xfrm>
              <a:off x="6637028"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417" name="Straight Connector 416">
            <a:extLst>
              <a:ext uri="{FF2B5EF4-FFF2-40B4-BE49-F238E27FC236}">
                <a16:creationId xmlns:a16="http://schemas.microsoft.com/office/drawing/2014/main" id="{C6B7A178-75F7-F940-A1E3-21ABEE0219BF}"/>
              </a:ext>
            </a:extLst>
          </p:cNvPr>
          <p:cNvCxnSpPr/>
          <p:nvPr/>
        </p:nvCxnSpPr>
        <p:spPr>
          <a:xfrm>
            <a:off x="2275717" y="4651026"/>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418" name="Group 417">
            <a:extLst>
              <a:ext uri="{FF2B5EF4-FFF2-40B4-BE49-F238E27FC236}">
                <a16:creationId xmlns:a16="http://schemas.microsoft.com/office/drawing/2014/main" id="{82DA904A-9545-D147-87F9-0FFA5C116DF3}"/>
              </a:ext>
            </a:extLst>
          </p:cNvPr>
          <p:cNvGrpSpPr/>
          <p:nvPr/>
        </p:nvGrpSpPr>
        <p:grpSpPr>
          <a:xfrm>
            <a:off x="2443853" y="4860690"/>
            <a:ext cx="707625" cy="353470"/>
            <a:chOff x="1893845" y="4430108"/>
            <a:chExt cx="707625" cy="353470"/>
          </a:xfrm>
        </p:grpSpPr>
        <p:sp>
          <p:nvSpPr>
            <p:cNvPr id="419" name="Rectangle 418">
              <a:extLst>
                <a:ext uri="{FF2B5EF4-FFF2-40B4-BE49-F238E27FC236}">
                  <a16:creationId xmlns:a16="http://schemas.microsoft.com/office/drawing/2014/main" id="{976A298B-D701-0741-B2AB-DE0774F615CA}"/>
                </a:ext>
              </a:extLst>
            </p:cNvPr>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20" name="Rectangle 419">
              <a:extLst>
                <a:ext uri="{FF2B5EF4-FFF2-40B4-BE49-F238E27FC236}">
                  <a16:creationId xmlns:a16="http://schemas.microsoft.com/office/drawing/2014/main" id="{7AFE639F-46B1-F343-A581-89084C1E7ABF}"/>
                </a:ext>
              </a:extLst>
            </p:cNvPr>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1" name="Rectangle 420">
              <a:extLst>
                <a:ext uri="{FF2B5EF4-FFF2-40B4-BE49-F238E27FC236}">
                  <a16:creationId xmlns:a16="http://schemas.microsoft.com/office/drawing/2014/main" id="{37B6CCC9-8729-4C4E-BE16-41967B2824D6}"/>
                </a:ext>
              </a:extLst>
            </p:cNvPr>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2" name="Rectangle 421">
              <a:extLst>
                <a:ext uri="{FF2B5EF4-FFF2-40B4-BE49-F238E27FC236}">
                  <a16:creationId xmlns:a16="http://schemas.microsoft.com/office/drawing/2014/main" id="{C9634798-9B72-2640-AAED-D2D7B23BA621}"/>
                </a:ext>
              </a:extLst>
            </p:cNvPr>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3" name="Rectangle 422">
              <a:extLst>
                <a:ext uri="{FF2B5EF4-FFF2-40B4-BE49-F238E27FC236}">
                  <a16:creationId xmlns:a16="http://schemas.microsoft.com/office/drawing/2014/main" id="{ABE60657-3FF1-8A49-9A25-609326020658}"/>
                </a:ext>
              </a:extLst>
            </p:cNvPr>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416" name="Straight Connector 415">
            <a:extLst>
              <a:ext uri="{FF2B5EF4-FFF2-40B4-BE49-F238E27FC236}">
                <a16:creationId xmlns:a16="http://schemas.microsoft.com/office/drawing/2014/main" id="{077E8C1A-32F1-3447-B5E7-7F6FB032870D}"/>
              </a:ext>
            </a:extLst>
          </p:cNvPr>
          <p:cNvCxnSpPr/>
          <p:nvPr/>
        </p:nvCxnSpPr>
        <p:spPr>
          <a:xfrm>
            <a:off x="2821855" y="4220444"/>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5A9C3AE-C091-FE44-9AE7-42A1F5DD904C}"/>
              </a:ext>
            </a:extLst>
          </p:cNvPr>
          <p:cNvGrpSpPr/>
          <p:nvPr/>
        </p:nvGrpSpPr>
        <p:grpSpPr>
          <a:xfrm>
            <a:off x="3526484" y="5087963"/>
            <a:ext cx="2355529" cy="1507735"/>
            <a:chOff x="5691698" y="4163275"/>
            <a:chExt cx="2355529" cy="1507735"/>
          </a:xfrm>
        </p:grpSpPr>
        <p:cxnSp>
          <p:nvCxnSpPr>
            <p:cNvPr id="355" name="Straight Connector 354">
              <a:extLst>
                <a:ext uri="{FF2B5EF4-FFF2-40B4-BE49-F238E27FC236}">
                  <a16:creationId xmlns:a16="http://schemas.microsoft.com/office/drawing/2014/main" id="{77DEC28E-6C55-7540-8E8B-4B2342A38D80}"/>
                </a:ext>
              </a:extLst>
            </p:cNvPr>
            <p:cNvCxnSpPr>
              <a:cxnSpLocks/>
            </p:cNvCxnSpPr>
            <p:nvPr/>
          </p:nvCxnSpPr>
          <p:spPr>
            <a:xfrm>
              <a:off x="6081841" y="4163275"/>
              <a:ext cx="1632073" cy="13310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D8241C37-F23C-B44D-92D1-E8DDA01118A3}"/>
                </a:ext>
              </a:extLst>
            </p:cNvPr>
            <p:cNvCxnSpPr>
              <a:cxnSpLocks/>
            </p:cNvCxnSpPr>
            <p:nvPr/>
          </p:nvCxnSpPr>
          <p:spPr>
            <a:xfrm flipH="1">
              <a:off x="5895848" y="4616061"/>
              <a:ext cx="714449" cy="55500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357" name="Rectangle 356">
              <a:extLst>
                <a:ext uri="{FF2B5EF4-FFF2-40B4-BE49-F238E27FC236}">
                  <a16:creationId xmlns:a16="http://schemas.microsoft.com/office/drawing/2014/main" id="{5C709395-949E-9545-9E3D-24BD7A087EB3}"/>
                </a:ext>
              </a:extLst>
            </p:cNvPr>
            <p:cNvSpPr>
              <a:spLocks noChangeAspect="1"/>
            </p:cNvSpPr>
            <p:nvPr/>
          </p:nvSpPr>
          <p:spPr>
            <a:xfrm>
              <a:off x="6408982"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58" name="Rectangle 357">
              <a:extLst>
                <a:ext uri="{FF2B5EF4-FFF2-40B4-BE49-F238E27FC236}">
                  <a16:creationId xmlns:a16="http://schemas.microsoft.com/office/drawing/2014/main" id="{1B6D8A47-7933-6841-938B-0684468B7928}"/>
                </a:ext>
              </a:extLst>
            </p:cNvPr>
            <p:cNvSpPr>
              <a:spLocks noChangeAspect="1"/>
            </p:cNvSpPr>
            <p:nvPr/>
          </p:nvSpPr>
          <p:spPr>
            <a:xfrm>
              <a:off x="6328211"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9" name="Rectangle 358">
              <a:extLst>
                <a:ext uri="{FF2B5EF4-FFF2-40B4-BE49-F238E27FC236}">
                  <a16:creationId xmlns:a16="http://schemas.microsoft.com/office/drawing/2014/main" id="{0D11DEF1-53F9-9A4F-A0EC-71253E15A05D}"/>
                </a:ext>
              </a:extLst>
            </p:cNvPr>
            <p:cNvSpPr>
              <a:spLocks noChangeAspect="1"/>
            </p:cNvSpPr>
            <p:nvPr/>
          </p:nvSpPr>
          <p:spPr>
            <a:xfrm>
              <a:off x="624743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0" name="Rectangle 359">
              <a:extLst>
                <a:ext uri="{FF2B5EF4-FFF2-40B4-BE49-F238E27FC236}">
                  <a16:creationId xmlns:a16="http://schemas.microsoft.com/office/drawing/2014/main" id="{4571B7D5-F016-1C46-9DFB-7155E62BE914}"/>
                </a:ext>
              </a:extLst>
            </p:cNvPr>
            <p:cNvSpPr>
              <a:spLocks noChangeAspect="1"/>
            </p:cNvSpPr>
            <p:nvPr/>
          </p:nvSpPr>
          <p:spPr>
            <a:xfrm>
              <a:off x="6874293"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1" name="Rectangle 360">
              <a:extLst>
                <a:ext uri="{FF2B5EF4-FFF2-40B4-BE49-F238E27FC236}">
                  <a16:creationId xmlns:a16="http://schemas.microsoft.com/office/drawing/2014/main" id="{1BB2B2CA-A261-924D-8B69-F4A739829D75}"/>
                </a:ext>
              </a:extLst>
            </p:cNvPr>
            <p:cNvSpPr>
              <a:spLocks noChangeAspect="1"/>
            </p:cNvSpPr>
            <p:nvPr/>
          </p:nvSpPr>
          <p:spPr>
            <a:xfrm>
              <a:off x="6793520"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2" name="Rectangle 361">
              <a:extLst>
                <a:ext uri="{FF2B5EF4-FFF2-40B4-BE49-F238E27FC236}">
                  <a16:creationId xmlns:a16="http://schemas.microsoft.com/office/drawing/2014/main" id="{43763F7C-1011-2B46-9204-ECE909111BBA}"/>
                </a:ext>
              </a:extLst>
            </p:cNvPr>
            <p:cNvSpPr>
              <a:spLocks noChangeAspect="1"/>
            </p:cNvSpPr>
            <p:nvPr/>
          </p:nvSpPr>
          <p:spPr>
            <a:xfrm>
              <a:off x="6955064"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63" name="Rectangle 362">
              <a:extLst>
                <a:ext uri="{FF2B5EF4-FFF2-40B4-BE49-F238E27FC236}">
                  <a16:creationId xmlns:a16="http://schemas.microsoft.com/office/drawing/2014/main" id="{22106115-D14E-3349-9DD5-645E997F1CE8}"/>
                </a:ext>
              </a:extLst>
            </p:cNvPr>
            <p:cNvSpPr>
              <a:spLocks noChangeAspect="1"/>
            </p:cNvSpPr>
            <p:nvPr/>
          </p:nvSpPr>
          <p:spPr>
            <a:xfrm>
              <a:off x="6874293"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4" name="Rectangle 363">
              <a:extLst>
                <a:ext uri="{FF2B5EF4-FFF2-40B4-BE49-F238E27FC236}">
                  <a16:creationId xmlns:a16="http://schemas.microsoft.com/office/drawing/2014/main" id="{811111D0-10A6-C94A-9909-465658C236C7}"/>
                </a:ext>
              </a:extLst>
            </p:cNvPr>
            <p:cNvSpPr>
              <a:spLocks noChangeAspect="1"/>
            </p:cNvSpPr>
            <p:nvPr/>
          </p:nvSpPr>
          <p:spPr>
            <a:xfrm>
              <a:off x="679352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5" name="Rectangle 364">
              <a:extLst>
                <a:ext uri="{FF2B5EF4-FFF2-40B4-BE49-F238E27FC236}">
                  <a16:creationId xmlns:a16="http://schemas.microsoft.com/office/drawing/2014/main" id="{4840EFF9-BDBF-6C4B-8162-D8578F3ACD69}"/>
                </a:ext>
              </a:extLst>
            </p:cNvPr>
            <p:cNvSpPr>
              <a:spLocks noChangeAspect="1"/>
            </p:cNvSpPr>
            <p:nvPr/>
          </p:nvSpPr>
          <p:spPr>
            <a:xfrm>
              <a:off x="742037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6" name="Rectangle 365">
              <a:extLst>
                <a:ext uri="{FF2B5EF4-FFF2-40B4-BE49-F238E27FC236}">
                  <a16:creationId xmlns:a16="http://schemas.microsoft.com/office/drawing/2014/main" id="{E6F2DA9E-C1B9-1D40-B462-0EFCFE2359C2}"/>
                </a:ext>
              </a:extLst>
            </p:cNvPr>
            <p:cNvSpPr>
              <a:spLocks noChangeAspect="1"/>
            </p:cNvSpPr>
            <p:nvPr/>
          </p:nvSpPr>
          <p:spPr>
            <a:xfrm>
              <a:off x="7339602"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7" name="Rectangle 366">
              <a:extLst>
                <a:ext uri="{FF2B5EF4-FFF2-40B4-BE49-F238E27FC236}">
                  <a16:creationId xmlns:a16="http://schemas.microsoft.com/office/drawing/2014/main" id="{6FEF1403-F7B7-7641-9E6E-BFE2CA8AEA7C}"/>
                </a:ext>
              </a:extLst>
            </p:cNvPr>
            <p:cNvSpPr>
              <a:spLocks noChangeAspect="1"/>
            </p:cNvSpPr>
            <p:nvPr/>
          </p:nvSpPr>
          <p:spPr>
            <a:xfrm>
              <a:off x="5853242"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68" name="Rectangle 367">
              <a:extLst>
                <a:ext uri="{FF2B5EF4-FFF2-40B4-BE49-F238E27FC236}">
                  <a16:creationId xmlns:a16="http://schemas.microsoft.com/office/drawing/2014/main" id="{15537DEB-F32B-5A45-8966-44E9FD14B254}"/>
                </a:ext>
              </a:extLst>
            </p:cNvPr>
            <p:cNvSpPr>
              <a:spLocks noChangeAspect="1"/>
            </p:cNvSpPr>
            <p:nvPr/>
          </p:nvSpPr>
          <p:spPr>
            <a:xfrm>
              <a:off x="577247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9" name="Rectangle 368">
              <a:extLst>
                <a:ext uri="{FF2B5EF4-FFF2-40B4-BE49-F238E27FC236}">
                  <a16:creationId xmlns:a16="http://schemas.microsoft.com/office/drawing/2014/main" id="{78D9B1C8-6088-1F40-8222-AFDF271A55B4}"/>
                </a:ext>
              </a:extLst>
            </p:cNvPr>
            <p:cNvSpPr>
              <a:spLocks noChangeAspect="1"/>
            </p:cNvSpPr>
            <p:nvPr/>
          </p:nvSpPr>
          <p:spPr>
            <a:xfrm>
              <a:off x="569169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0" name="Rectangle 369">
              <a:extLst>
                <a:ext uri="{FF2B5EF4-FFF2-40B4-BE49-F238E27FC236}">
                  <a16:creationId xmlns:a16="http://schemas.microsoft.com/office/drawing/2014/main" id="{4BC1B9A0-1CD9-654B-9EF9-6C8910A2C69A}"/>
                </a:ext>
              </a:extLst>
            </p:cNvPr>
            <p:cNvSpPr>
              <a:spLocks noChangeAspect="1"/>
            </p:cNvSpPr>
            <p:nvPr/>
          </p:nvSpPr>
          <p:spPr>
            <a:xfrm>
              <a:off x="631855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1" name="Rectangle 370">
              <a:extLst>
                <a:ext uri="{FF2B5EF4-FFF2-40B4-BE49-F238E27FC236}">
                  <a16:creationId xmlns:a16="http://schemas.microsoft.com/office/drawing/2014/main" id="{A8C0B107-AC93-6249-96B5-ED42397D396F}"/>
                </a:ext>
              </a:extLst>
            </p:cNvPr>
            <p:cNvSpPr>
              <a:spLocks noChangeAspect="1"/>
            </p:cNvSpPr>
            <p:nvPr/>
          </p:nvSpPr>
          <p:spPr>
            <a:xfrm>
              <a:off x="623778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7" name="Rectangle 376">
              <a:extLst>
                <a:ext uri="{FF2B5EF4-FFF2-40B4-BE49-F238E27FC236}">
                  <a16:creationId xmlns:a16="http://schemas.microsoft.com/office/drawing/2014/main" id="{547416E4-81D9-1744-9299-7742791626DA}"/>
                </a:ext>
              </a:extLst>
            </p:cNvPr>
            <p:cNvSpPr>
              <a:spLocks noChangeAspect="1"/>
            </p:cNvSpPr>
            <p:nvPr/>
          </p:nvSpPr>
          <p:spPr>
            <a:xfrm>
              <a:off x="7501145"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78" name="Rectangle 377">
              <a:extLst>
                <a:ext uri="{FF2B5EF4-FFF2-40B4-BE49-F238E27FC236}">
                  <a16:creationId xmlns:a16="http://schemas.microsoft.com/office/drawing/2014/main" id="{3687D212-4BD3-944D-918F-2FADFCE24290}"/>
                </a:ext>
              </a:extLst>
            </p:cNvPr>
            <p:cNvSpPr>
              <a:spLocks noChangeAspect="1"/>
            </p:cNvSpPr>
            <p:nvPr/>
          </p:nvSpPr>
          <p:spPr>
            <a:xfrm>
              <a:off x="7420374"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9" name="Rectangle 378">
              <a:extLst>
                <a:ext uri="{FF2B5EF4-FFF2-40B4-BE49-F238E27FC236}">
                  <a16:creationId xmlns:a16="http://schemas.microsoft.com/office/drawing/2014/main" id="{3314C89A-FDC7-DB4A-AD36-0B80F161DCCC}"/>
                </a:ext>
              </a:extLst>
            </p:cNvPr>
            <p:cNvSpPr>
              <a:spLocks noChangeAspect="1"/>
            </p:cNvSpPr>
            <p:nvPr/>
          </p:nvSpPr>
          <p:spPr>
            <a:xfrm>
              <a:off x="7339602"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0" name="Rectangle 379">
              <a:extLst>
                <a:ext uri="{FF2B5EF4-FFF2-40B4-BE49-F238E27FC236}">
                  <a16:creationId xmlns:a16="http://schemas.microsoft.com/office/drawing/2014/main" id="{0D168FB0-AB7A-6E42-AA9D-C9E864E25D51}"/>
                </a:ext>
              </a:extLst>
            </p:cNvPr>
            <p:cNvSpPr>
              <a:spLocks noChangeAspect="1"/>
            </p:cNvSpPr>
            <p:nvPr/>
          </p:nvSpPr>
          <p:spPr>
            <a:xfrm>
              <a:off x="7966456"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1" name="Rectangle 380">
              <a:extLst>
                <a:ext uri="{FF2B5EF4-FFF2-40B4-BE49-F238E27FC236}">
                  <a16:creationId xmlns:a16="http://schemas.microsoft.com/office/drawing/2014/main" id="{CAC55DB4-86B7-3D4E-8EFA-F4D68DE3A9A4}"/>
                </a:ext>
              </a:extLst>
            </p:cNvPr>
            <p:cNvSpPr>
              <a:spLocks noChangeAspect="1"/>
            </p:cNvSpPr>
            <p:nvPr/>
          </p:nvSpPr>
          <p:spPr>
            <a:xfrm>
              <a:off x="7885683"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 name="Group 1">
            <a:extLst>
              <a:ext uri="{FF2B5EF4-FFF2-40B4-BE49-F238E27FC236}">
                <a16:creationId xmlns:a16="http://schemas.microsoft.com/office/drawing/2014/main" id="{AA7603D4-E4E2-8E4F-B57B-E84711D6D00F}"/>
              </a:ext>
            </a:extLst>
          </p:cNvPr>
          <p:cNvGrpSpPr/>
          <p:nvPr/>
        </p:nvGrpSpPr>
        <p:grpSpPr>
          <a:xfrm>
            <a:off x="3979150" y="3330210"/>
            <a:ext cx="2534963" cy="1914195"/>
            <a:chOff x="4340082" y="3756815"/>
            <a:chExt cx="2534963" cy="1914195"/>
          </a:xfrm>
        </p:grpSpPr>
        <p:cxnSp>
          <p:nvCxnSpPr>
            <p:cNvPr id="288" name="Straight Connector 287">
              <a:extLst>
                <a:ext uri="{FF2B5EF4-FFF2-40B4-BE49-F238E27FC236}">
                  <a16:creationId xmlns:a16="http://schemas.microsoft.com/office/drawing/2014/main" id="{233D5AA0-BA78-B149-AF6A-5212B7ACE3F2}"/>
                </a:ext>
              </a:extLst>
            </p:cNvPr>
            <p:cNvCxnSpPr/>
            <p:nvPr/>
          </p:nvCxnSpPr>
          <p:spPr>
            <a:xfrm>
              <a:off x="4340082" y="3756815"/>
              <a:ext cx="2201650" cy="17374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311" name="Rectangle 310">
              <a:extLst>
                <a:ext uri="{FF2B5EF4-FFF2-40B4-BE49-F238E27FC236}">
                  <a16:creationId xmlns:a16="http://schemas.microsoft.com/office/drawing/2014/main" id="{43F4EA17-4286-8C4B-AA2C-34EFBAB400BD}"/>
                </a:ext>
              </a:extLst>
            </p:cNvPr>
            <p:cNvSpPr>
              <a:spLocks noChangeAspect="1"/>
            </p:cNvSpPr>
            <p:nvPr/>
          </p:nvSpPr>
          <p:spPr>
            <a:xfrm>
              <a:off x="4690719"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12" name="Rectangle 311">
              <a:extLst>
                <a:ext uri="{FF2B5EF4-FFF2-40B4-BE49-F238E27FC236}">
                  <a16:creationId xmlns:a16="http://schemas.microsoft.com/office/drawing/2014/main" id="{7074EC5B-46C3-4B4B-BB31-CE66EEAFCAE8}"/>
                </a:ext>
              </a:extLst>
            </p:cNvPr>
            <p:cNvSpPr>
              <a:spLocks noChangeAspect="1"/>
            </p:cNvSpPr>
            <p:nvPr/>
          </p:nvSpPr>
          <p:spPr>
            <a:xfrm>
              <a:off x="4609948"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3" name="Rectangle 312">
              <a:extLst>
                <a:ext uri="{FF2B5EF4-FFF2-40B4-BE49-F238E27FC236}">
                  <a16:creationId xmlns:a16="http://schemas.microsoft.com/office/drawing/2014/main" id="{DCE095B6-2A98-A44E-A0DC-74D32C894852}"/>
                </a:ext>
              </a:extLst>
            </p:cNvPr>
            <p:cNvSpPr>
              <a:spLocks noChangeAspect="1"/>
            </p:cNvSpPr>
            <p:nvPr/>
          </p:nvSpPr>
          <p:spPr>
            <a:xfrm>
              <a:off x="4529175"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4" name="Rectangle 313">
              <a:extLst>
                <a:ext uri="{FF2B5EF4-FFF2-40B4-BE49-F238E27FC236}">
                  <a16:creationId xmlns:a16="http://schemas.microsoft.com/office/drawing/2014/main" id="{63BEC688-C4D7-7944-B981-745002B0F1D9}"/>
                </a:ext>
              </a:extLst>
            </p:cNvPr>
            <p:cNvSpPr>
              <a:spLocks noChangeAspect="1"/>
            </p:cNvSpPr>
            <p:nvPr/>
          </p:nvSpPr>
          <p:spPr>
            <a:xfrm>
              <a:off x="5156029"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2" name="Rectangle 331">
              <a:extLst>
                <a:ext uri="{FF2B5EF4-FFF2-40B4-BE49-F238E27FC236}">
                  <a16:creationId xmlns:a16="http://schemas.microsoft.com/office/drawing/2014/main" id="{EBAC26BB-7199-1F42-B0F9-7CA5D3A54EB8}"/>
                </a:ext>
              </a:extLst>
            </p:cNvPr>
            <p:cNvSpPr>
              <a:spLocks noChangeAspect="1"/>
            </p:cNvSpPr>
            <p:nvPr/>
          </p:nvSpPr>
          <p:spPr>
            <a:xfrm>
              <a:off x="5075257"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3" name="Rectangle 332">
              <a:extLst>
                <a:ext uri="{FF2B5EF4-FFF2-40B4-BE49-F238E27FC236}">
                  <a16:creationId xmlns:a16="http://schemas.microsoft.com/office/drawing/2014/main" id="{560A0676-A228-2848-8AD2-815DE91E14A4}"/>
                </a:ext>
              </a:extLst>
            </p:cNvPr>
            <p:cNvSpPr>
              <a:spLocks noChangeAspect="1"/>
            </p:cNvSpPr>
            <p:nvPr/>
          </p:nvSpPr>
          <p:spPr>
            <a:xfrm>
              <a:off x="5236800"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34" name="Rectangle 333">
              <a:extLst>
                <a:ext uri="{FF2B5EF4-FFF2-40B4-BE49-F238E27FC236}">
                  <a16:creationId xmlns:a16="http://schemas.microsoft.com/office/drawing/2014/main" id="{95B66DAF-5F65-3A48-A348-A79B326E4438}"/>
                </a:ext>
              </a:extLst>
            </p:cNvPr>
            <p:cNvSpPr>
              <a:spLocks noChangeAspect="1"/>
            </p:cNvSpPr>
            <p:nvPr/>
          </p:nvSpPr>
          <p:spPr>
            <a:xfrm>
              <a:off x="5156029"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5" name="Rectangle 334">
              <a:extLst>
                <a:ext uri="{FF2B5EF4-FFF2-40B4-BE49-F238E27FC236}">
                  <a16:creationId xmlns:a16="http://schemas.microsoft.com/office/drawing/2014/main" id="{093D37BC-461C-844B-B9B7-C4D2D2724C9D}"/>
                </a:ext>
              </a:extLst>
            </p:cNvPr>
            <p:cNvSpPr>
              <a:spLocks noChangeAspect="1"/>
            </p:cNvSpPr>
            <p:nvPr/>
          </p:nvSpPr>
          <p:spPr>
            <a:xfrm>
              <a:off x="5075257"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6" name="Rectangle 335">
              <a:extLst>
                <a:ext uri="{FF2B5EF4-FFF2-40B4-BE49-F238E27FC236}">
                  <a16:creationId xmlns:a16="http://schemas.microsoft.com/office/drawing/2014/main" id="{08C241E6-3A4B-9E47-9CAA-F999E63186C9}"/>
                </a:ext>
              </a:extLst>
            </p:cNvPr>
            <p:cNvSpPr>
              <a:spLocks noChangeAspect="1"/>
            </p:cNvSpPr>
            <p:nvPr/>
          </p:nvSpPr>
          <p:spPr>
            <a:xfrm>
              <a:off x="5702111"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7" name="Rectangle 336">
              <a:extLst>
                <a:ext uri="{FF2B5EF4-FFF2-40B4-BE49-F238E27FC236}">
                  <a16:creationId xmlns:a16="http://schemas.microsoft.com/office/drawing/2014/main" id="{5EB9F67C-47F3-484B-866A-3EA4D7BD70A6}"/>
                </a:ext>
              </a:extLst>
            </p:cNvPr>
            <p:cNvSpPr>
              <a:spLocks noChangeAspect="1"/>
            </p:cNvSpPr>
            <p:nvPr/>
          </p:nvSpPr>
          <p:spPr>
            <a:xfrm>
              <a:off x="5621338"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8" name="Rectangle 337">
              <a:extLst>
                <a:ext uri="{FF2B5EF4-FFF2-40B4-BE49-F238E27FC236}">
                  <a16:creationId xmlns:a16="http://schemas.microsoft.com/office/drawing/2014/main" id="{0343E823-BA54-E246-8E7A-64A921145D01}"/>
                </a:ext>
              </a:extLst>
            </p:cNvPr>
            <p:cNvSpPr>
              <a:spLocks noChangeAspect="1"/>
            </p:cNvSpPr>
            <p:nvPr/>
          </p:nvSpPr>
          <p:spPr>
            <a:xfrm>
              <a:off x="5782882"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39" name="Rectangle 338">
              <a:extLst>
                <a:ext uri="{FF2B5EF4-FFF2-40B4-BE49-F238E27FC236}">
                  <a16:creationId xmlns:a16="http://schemas.microsoft.com/office/drawing/2014/main" id="{DE78D058-577E-6F42-BE4D-6A234CFBE33F}"/>
                </a:ext>
              </a:extLst>
            </p:cNvPr>
            <p:cNvSpPr>
              <a:spLocks noChangeAspect="1"/>
            </p:cNvSpPr>
            <p:nvPr/>
          </p:nvSpPr>
          <p:spPr>
            <a:xfrm>
              <a:off x="570211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0" name="Rectangle 339">
              <a:extLst>
                <a:ext uri="{FF2B5EF4-FFF2-40B4-BE49-F238E27FC236}">
                  <a16:creationId xmlns:a16="http://schemas.microsoft.com/office/drawing/2014/main" id="{CBC148BF-E566-7F4D-AAEF-AC8A908C551A}"/>
                </a:ext>
              </a:extLst>
            </p:cNvPr>
            <p:cNvSpPr>
              <a:spLocks noChangeAspect="1"/>
            </p:cNvSpPr>
            <p:nvPr/>
          </p:nvSpPr>
          <p:spPr>
            <a:xfrm>
              <a:off x="562133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1" name="Rectangle 340">
              <a:extLst>
                <a:ext uri="{FF2B5EF4-FFF2-40B4-BE49-F238E27FC236}">
                  <a16:creationId xmlns:a16="http://schemas.microsoft.com/office/drawing/2014/main" id="{F9496E15-F453-B140-8696-38C4407730C3}"/>
                </a:ext>
              </a:extLst>
            </p:cNvPr>
            <p:cNvSpPr>
              <a:spLocks noChangeAspect="1"/>
            </p:cNvSpPr>
            <p:nvPr/>
          </p:nvSpPr>
          <p:spPr>
            <a:xfrm>
              <a:off x="624819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2" name="Rectangle 341">
              <a:extLst>
                <a:ext uri="{FF2B5EF4-FFF2-40B4-BE49-F238E27FC236}">
                  <a16:creationId xmlns:a16="http://schemas.microsoft.com/office/drawing/2014/main" id="{F2FA371E-1D7A-2747-8A07-BCC6DC6FE6C0}"/>
                </a:ext>
              </a:extLst>
            </p:cNvPr>
            <p:cNvSpPr>
              <a:spLocks noChangeAspect="1"/>
            </p:cNvSpPr>
            <p:nvPr/>
          </p:nvSpPr>
          <p:spPr>
            <a:xfrm>
              <a:off x="616742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0" name="Rectangle 349">
              <a:extLst>
                <a:ext uri="{FF2B5EF4-FFF2-40B4-BE49-F238E27FC236}">
                  <a16:creationId xmlns:a16="http://schemas.microsoft.com/office/drawing/2014/main" id="{54205AC9-AF7A-424D-A435-951E500D4CCA}"/>
                </a:ext>
              </a:extLst>
            </p:cNvPr>
            <p:cNvSpPr>
              <a:spLocks noChangeAspect="1"/>
            </p:cNvSpPr>
            <p:nvPr/>
          </p:nvSpPr>
          <p:spPr>
            <a:xfrm>
              <a:off x="6328963"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51" name="Rectangle 350">
              <a:extLst>
                <a:ext uri="{FF2B5EF4-FFF2-40B4-BE49-F238E27FC236}">
                  <a16:creationId xmlns:a16="http://schemas.microsoft.com/office/drawing/2014/main" id="{D772EC63-2EAD-384E-B096-C98B237F4149}"/>
                </a:ext>
              </a:extLst>
            </p:cNvPr>
            <p:cNvSpPr>
              <a:spLocks noChangeAspect="1"/>
            </p:cNvSpPr>
            <p:nvPr/>
          </p:nvSpPr>
          <p:spPr>
            <a:xfrm>
              <a:off x="6248192"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2" name="Rectangle 351">
              <a:extLst>
                <a:ext uri="{FF2B5EF4-FFF2-40B4-BE49-F238E27FC236}">
                  <a16:creationId xmlns:a16="http://schemas.microsoft.com/office/drawing/2014/main" id="{3A16E1CE-980B-BC45-BD8A-880A47271E58}"/>
                </a:ext>
              </a:extLst>
            </p:cNvPr>
            <p:cNvSpPr>
              <a:spLocks noChangeAspect="1"/>
            </p:cNvSpPr>
            <p:nvPr/>
          </p:nvSpPr>
          <p:spPr>
            <a:xfrm>
              <a:off x="6167420"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3" name="Rectangle 352">
              <a:extLst>
                <a:ext uri="{FF2B5EF4-FFF2-40B4-BE49-F238E27FC236}">
                  <a16:creationId xmlns:a16="http://schemas.microsoft.com/office/drawing/2014/main" id="{25E2BF21-9505-1A42-BC92-8287AA207D7D}"/>
                </a:ext>
              </a:extLst>
            </p:cNvPr>
            <p:cNvSpPr>
              <a:spLocks noChangeAspect="1"/>
            </p:cNvSpPr>
            <p:nvPr/>
          </p:nvSpPr>
          <p:spPr>
            <a:xfrm>
              <a:off x="6794274"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4" name="Rectangle 353">
              <a:extLst>
                <a:ext uri="{FF2B5EF4-FFF2-40B4-BE49-F238E27FC236}">
                  <a16:creationId xmlns:a16="http://schemas.microsoft.com/office/drawing/2014/main" id="{B04B455F-7DB4-4B4F-ADA5-3AF719F346D5}"/>
                </a:ext>
              </a:extLst>
            </p:cNvPr>
            <p:cNvSpPr>
              <a:spLocks noChangeAspect="1"/>
            </p:cNvSpPr>
            <p:nvPr/>
          </p:nvSpPr>
          <p:spPr>
            <a:xfrm>
              <a:off x="6713501"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294" name="Straight Connector 293">
            <a:extLst>
              <a:ext uri="{FF2B5EF4-FFF2-40B4-BE49-F238E27FC236}">
                <a16:creationId xmlns:a16="http://schemas.microsoft.com/office/drawing/2014/main" id="{E4192223-FF45-3347-880B-E9A91AF3B383}"/>
              </a:ext>
            </a:extLst>
          </p:cNvPr>
          <p:cNvCxnSpPr>
            <a:cxnSpLocks/>
          </p:cNvCxnSpPr>
          <p:nvPr/>
        </p:nvCxnSpPr>
        <p:spPr>
          <a:xfrm flipH="1">
            <a:off x="6774506" y="2392482"/>
            <a:ext cx="569828" cy="458199"/>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21C4358-5D7F-4841-BB49-427AB0211822}"/>
              </a:ext>
            </a:extLst>
          </p:cNvPr>
          <p:cNvCxnSpPr>
            <a:cxnSpLocks/>
          </p:cNvCxnSpPr>
          <p:nvPr/>
        </p:nvCxnSpPr>
        <p:spPr>
          <a:xfrm>
            <a:off x="5046856" y="2392482"/>
            <a:ext cx="1462234" cy="15036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BC3A4918-C7EA-6C45-ADD4-BE8CA3C5ADFB}"/>
              </a:ext>
            </a:extLst>
          </p:cNvPr>
          <p:cNvCxnSpPr/>
          <p:nvPr/>
        </p:nvCxnSpPr>
        <p:spPr>
          <a:xfrm>
            <a:off x="2821855" y="6060603"/>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1DA8933D-54CF-5945-A55A-C5978A87FF56}"/>
              </a:ext>
            </a:extLst>
          </p:cNvPr>
          <p:cNvGrpSpPr/>
          <p:nvPr/>
        </p:nvGrpSpPr>
        <p:grpSpPr>
          <a:xfrm>
            <a:off x="2536098" y="6311459"/>
            <a:ext cx="1076762" cy="434652"/>
            <a:chOff x="5774350" y="1008951"/>
            <a:chExt cx="567100" cy="283276"/>
          </a:xfrm>
        </p:grpSpPr>
        <p:sp>
          <p:nvSpPr>
            <p:cNvPr id="227" name="Rectangle 226">
              <a:extLst>
                <a:ext uri="{FF2B5EF4-FFF2-40B4-BE49-F238E27FC236}">
                  <a16:creationId xmlns:a16="http://schemas.microsoft.com/office/drawing/2014/main" id="{C185D0B0-242A-2F45-8A20-10B0F9319CBC}"/>
                </a:ext>
              </a:extLst>
            </p:cNvPr>
            <p:cNvSpPr>
              <a:spLocks noChangeAspect="1"/>
            </p:cNvSpPr>
            <p:nvPr/>
          </p:nvSpPr>
          <p:spPr>
            <a:xfrm>
              <a:off x="5903813" y="1008951"/>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新的親自</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推薦</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購物年金卓越成員</a:t>
              </a:r>
            </a:p>
          </p:txBody>
        </p:sp>
        <p:sp>
          <p:nvSpPr>
            <p:cNvPr id="228" name="Rectangle 227">
              <a:extLst>
                <a:ext uri="{FF2B5EF4-FFF2-40B4-BE49-F238E27FC236}">
                  <a16:creationId xmlns:a16="http://schemas.microsoft.com/office/drawing/2014/main" id="{7B4E027F-F7E4-6E46-8443-7D4CCF6FAD7F}"/>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9" name="Rectangle 228">
              <a:extLst>
                <a:ext uri="{FF2B5EF4-FFF2-40B4-BE49-F238E27FC236}">
                  <a16:creationId xmlns:a16="http://schemas.microsoft.com/office/drawing/2014/main" id="{4AF9728F-9CD4-F543-B58D-9D1B7822034C}"/>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1" name="Rectangle 230">
              <a:extLst>
                <a:ext uri="{FF2B5EF4-FFF2-40B4-BE49-F238E27FC236}">
                  <a16:creationId xmlns:a16="http://schemas.microsoft.com/office/drawing/2014/main" id="{BE4F226A-3F7D-0E4F-8B4E-BC861FFDB38C}"/>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8" name="Rectangle 237">
              <a:extLst>
                <a:ext uri="{FF2B5EF4-FFF2-40B4-BE49-F238E27FC236}">
                  <a16:creationId xmlns:a16="http://schemas.microsoft.com/office/drawing/2014/main" id="{48DB3E81-42B6-A747-B0A9-F677FC60FE29}"/>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236" name="Straight Connector 235"/>
          <p:cNvCxnSpPr/>
          <p:nvPr/>
        </p:nvCxnSpPr>
        <p:spPr>
          <a:xfrm>
            <a:off x="8041433" y="5578912"/>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43" idx="2"/>
          </p:cNvCxnSpPr>
          <p:nvPr/>
        </p:nvCxnSpPr>
        <p:spPr>
          <a:xfrm flipH="1">
            <a:off x="953619" y="5671010"/>
            <a:ext cx="201875" cy="16762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155494" y="1529018"/>
            <a:ext cx="4983919" cy="414199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p:cNvCxnSpPr>
          <p:nvPr/>
        </p:nvCxnSpPr>
        <p:spPr>
          <a:xfrm>
            <a:off x="6074282" y="1473660"/>
            <a:ext cx="5774818" cy="458694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956798" y="4606844"/>
            <a:ext cx="596641" cy="44371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958902" y="2425667"/>
            <a:ext cx="1107415" cy="8500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342996" y="3756815"/>
            <a:ext cx="2201650" cy="17374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774506" y="2425667"/>
            <a:ext cx="534002" cy="42501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855973" y="4163128"/>
            <a:ext cx="1643038" cy="133114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2773239" y="4616061"/>
            <a:ext cx="1667790" cy="13593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8" name="Rectangle 7"/>
          <p:cNvSpPr>
            <a:spLocks noChangeAspect="1"/>
          </p:cNvSpPr>
          <p:nvPr/>
        </p:nvSpPr>
        <p:spPr>
          <a:xfrm>
            <a:off x="4786467" y="2211528"/>
            <a:ext cx="384538" cy="353470"/>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001</a:t>
            </a:r>
          </a:p>
        </p:txBody>
      </p:sp>
      <p:sp>
        <p:nvSpPr>
          <p:cNvPr id="9" name="Rectangle 8"/>
          <p:cNvSpPr>
            <a:spLocks noChangeAspect="1"/>
          </p:cNvSpPr>
          <p:nvPr/>
        </p:nvSpPr>
        <p:spPr>
          <a:xfrm>
            <a:off x="4705696"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624924"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251777"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171005"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239714"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6" name="Rectangle 15"/>
          <p:cNvSpPr>
            <a:spLocks noChangeAspect="1"/>
          </p:cNvSpPr>
          <p:nvPr/>
        </p:nvSpPr>
        <p:spPr>
          <a:xfrm>
            <a:off x="4705025"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624252"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3693633" y="309896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9" name="Rectangle 18"/>
          <p:cNvSpPr>
            <a:spLocks noChangeAspect="1"/>
          </p:cNvSpPr>
          <p:nvPr/>
        </p:nvSpPr>
        <p:spPr>
          <a:xfrm>
            <a:off x="3612862"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532089"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158943"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078171"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147551"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600" b="1" i="0" u="none" dirty="0">
                <a:solidFill>
                  <a:srgbClr val="FF0000"/>
                </a:solidFill>
                <a:ea typeface="Microsoft YaHei" panose="020B0503020204020204" pitchFamily="34" charset="-122"/>
              </a:rPr>
              <a:t>右邊</a:t>
            </a:r>
          </a:p>
        </p:txBody>
      </p:sp>
      <p:sp>
        <p:nvSpPr>
          <p:cNvPr id="24" name="Rectangle 23"/>
          <p:cNvSpPr>
            <a:spLocks noChangeAspect="1"/>
          </p:cNvSpPr>
          <p:nvPr/>
        </p:nvSpPr>
        <p:spPr>
          <a:xfrm>
            <a:off x="3066780"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2986008"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3612862"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532089"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2601470"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9" name="Rectangle 28"/>
          <p:cNvSpPr>
            <a:spLocks noChangeAspect="1"/>
          </p:cNvSpPr>
          <p:nvPr/>
        </p:nvSpPr>
        <p:spPr>
          <a:xfrm>
            <a:off x="2520699"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2439926"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066780"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2986008"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14" name="Group 13">
            <a:extLst>
              <a:ext uri="{FF2B5EF4-FFF2-40B4-BE49-F238E27FC236}">
                <a16:creationId xmlns:a16="http://schemas.microsoft.com/office/drawing/2014/main" id="{D9B602F8-C8ED-554A-B3C2-B3B7D127601D}"/>
              </a:ext>
            </a:extLst>
          </p:cNvPr>
          <p:cNvGrpSpPr/>
          <p:nvPr/>
        </p:nvGrpSpPr>
        <p:grpSpPr>
          <a:xfrm>
            <a:off x="1893845" y="4430108"/>
            <a:ext cx="707625" cy="353470"/>
            <a:chOff x="1893845" y="4430108"/>
            <a:chExt cx="707625" cy="353470"/>
          </a:xfrm>
        </p:grpSpPr>
        <p:sp>
          <p:nvSpPr>
            <p:cNvPr id="33" name="Rectangle 32"/>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4" name="Rectangle 33"/>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38" name="Rectangle 37"/>
          <p:cNvSpPr>
            <a:spLocks noChangeAspect="1"/>
          </p:cNvSpPr>
          <p:nvPr/>
        </p:nvSpPr>
        <p:spPr>
          <a:xfrm>
            <a:off x="1509307"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9" name="Rectangle 38"/>
          <p:cNvSpPr>
            <a:spLocks noChangeAspect="1"/>
          </p:cNvSpPr>
          <p:nvPr/>
        </p:nvSpPr>
        <p:spPr>
          <a:xfrm>
            <a:off x="1428536"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1347763"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1974617"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1893845"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963225"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4" name="Rectangle 43"/>
          <p:cNvSpPr>
            <a:spLocks noChangeAspect="1"/>
          </p:cNvSpPr>
          <p:nvPr/>
        </p:nvSpPr>
        <p:spPr>
          <a:xfrm>
            <a:off x="882454"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801682"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1428536"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1347763"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682025"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69" name="Rectangle 68"/>
          <p:cNvSpPr>
            <a:spLocks noChangeAspect="1"/>
          </p:cNvSpPr>
          <p:nvPr/>
        </p:nvSpPr>
        <p:spPr>
          <a:xfrm>
            <a:off x="7601254"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520482"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8147336"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8066563"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8228107" y="309896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74" name="Rectangle 73"/>
          <p:cNvSpPr>
            <a:spLocks noChangeAspect="1"/>
          </p:cNvSpPr>
          <p:nvPr/>
        </p:nvSpPr>
        <p:spPr>
          <a:xfrm>
            <a:off x="8147336"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8066563"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693417"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612645"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774188"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79" name="Rectangle 78"/>
          <p:cNvSpPr>
            <a:spLocks noChangeAspect="1"/>
          </p:cNvSpPr>
          <p:nvPr/>
        </p:nvSpPr>
        <p:spPr>
          <a:xfrm>
            <a:off x="8693417"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612645"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9239499"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9158726"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9320270"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84" name="Rectangle 83"/>
          <p:cNvSpPr>
            <a:spLocks noChangeAspect="1"/>
          </p:cNvSpPr>
          <p:nvPr/>
        </p:nvSpPr>
        <p:spPr>
          <a:xfrm>
            <a:off x="9239499"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9158726"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785580"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9704808"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866351"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89" name="Rectangle 88"/>
          <p:cNvSpPr>
            <a:spLocks noChangeAspect="1"/>
          </p:cNvSpPr>
          <p:nvPr/>
        </p:nvSpPr>
        <p:spPr>
          <a:xfrm>
            <a:off x="9785580"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9704808"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10331661"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10250889"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10412433"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94" name="Rectangle 93"/>
          <p:cNvSpPr>
            <a:spLocks noChangeAspect="1"/>
          </p:cNvSpPr>
          <p:nvPr/>
        </p:nvSpPr>
        <p:spPr>
          <a:xfrm>
            <a:off x="1033166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10250889"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10877743"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1079697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331877"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19" name="Rectangle 118"/>
          <p:cNvSpPr>
            <a:spLocks noChangeAspect="1"/>
          </p:cNvSpPr>
          <p:nvPr/>
        </p:nvSpPr>
        <p:spPr>
          <a:xfrm>
            <a:off x="5251106"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170334"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797188"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16415"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589862"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24" name="Rectangle 123"/>
          <p:cNvSpPr>
            <a:spLocks noChangeAspect="1"/>
          </p:cNvSpPr>
          <p:nvPr/>
        </p:nvSpPr>
        <p:spPr>
          <a:xfrm>
            <a:off x="6509091"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428319"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7055173"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974400"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7959" y="309896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34" name="Rectangle 133"/>
          <p:cNvSpPr>
            <a:spLocks noChangeAspect="1"/>
          </p:cNvSpPr>
          <p:nvPr/>
        </p:nvSpPr>
        <p:spPr>
          <a:xfrm>
            <a:off x="5797188"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16415"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343269"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262497"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3693633"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39" name="Rectangle 138"/>
          <p:cNvSpPr>
            <a:spLocks noChangeAspect="1"/>
          </p:cNvSpPr>
          <p:nvPr/>
        </p:nvSpPr>
        <p:spPr>
          <a:xfrm>
            <a:off x="3612862"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532089"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158943"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078171"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239714"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44" name="Rectangle 143"/>
          <p:cNvSpPr>
            <a:spLocks noChangeAspect="1"/>
          </p:cNvSpPr>
          <p:nvPr/>
        </p:nvSpPr>
        <p:spPr>
          <a:xfrm>
            <a:off x="4158943"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078171"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70502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624252"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4785796"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49" name="Rectangle 148"/>
          <p:cNvSpPr>
            <a:spLocks noChangeAspect="1"/>
          </p:cNvSpPr>
          <p:nvPr/>
        </p:nvSpPr>
        <p:spPr>
          <a:xfrm>
            <a:off x="4705025"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62425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251106"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170334"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3683974"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54" name="Rectangle 153"/>
          <p:cNvSpPr>
            <a:spLocks noChangeAspect="1"/>
          </p:cNvSpPr>
          <p:nvPr/>
        </p:nvSpPr>
        <p:spPr>
          <a:xfrm>
            <a:off x="3603203"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52243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14928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068512"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147551"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59" name="Rectangle 158"/>
          <p:cNvSpPr>
            <a:spLocks noChangeAspect="1"/>
          </p:cNvSpPr>
          <p:nvPr/>
        </p:nvSpPr>
        <p:spPr>
          <a:xfrm>
            <a:off x="3066780"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2986008"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3612862"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532089"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331877"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64" name="Rectangle 163"/>
          <p:cNvSpPr>
            <a:spLocks noChangeAspect="1"/>
          </p:cNvSpPr>
          <p:nvPr/>
        </p:nvSpPr>
        <p:spPr>
          <a:xfrm>
            <a:off x="5251106"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170334"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797188"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16415"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2601470" y="576125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99" name="Rectangle 198"/>
          <p:cNvSpPr>
            <a:spLocks noChangeAspect="1"/>
          </p:cNvSpPr>
          <p:nvPr/>
        </p:nvSpPr>
        <p:spPr>
          <a:xfrm>
            <a:off x="2520699" y="576125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2439926" y="576125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066780" y="576125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2986008" y="576125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764529"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04" name="Rectangle 203"/>
          <p:cNvSpPr>
            <a:spLocks noChangeAspect="1"/>
          </p:cNvSpPr>
          <p:nvPr/>
        </p:nvSpPr>
        <p:spPr>
          <a:xfrm>
            <a:off x="8683758"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602986"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922983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914906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8218447"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09" name="Rectangle 208"/>
          <p:cNvSpPr>
            <a:spLocks noChangeAspect="1"/>
          </p:cNvSpPr>
          <p:nvPr/>
        </p:nvSpPr>
        <p:spPr>
          <a:xfrm>
            <a:off x="8137676"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805690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68375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602986"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9320270"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14" name="Rectangle 213"/>
          <p:cNvSpPr>
            <a:spLocks noChangeAspect="1"/>
          </p:cNvSpPr>
          <p:nvPr/>
        </p:nvSpPr>
        <p:spPr>
          <a:xfrm>
            <a:off x="9239499"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9158726"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78558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9704808"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672366"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19" name="Rectangle 218"/>
          <p:cNvSpPr>
            <a:spLocks noChangeAspect="1"/>
          </p:cNvSpPr>
          <p:nvPr/>
        </p:nvSpPr>
        <p:spPr>
          <a:xfrm>
            <a:off x="7591595"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510823"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8137676"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8056904"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p:cNvSpPr>
            <a:spLocks noChangeAspect="1"/>
          </p:cNvSpPr>
          <p:nvPr/>
        </p:nvSpPr>
        <p:spPr>
          <a:xfrm>
            <a:off x="4158791"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p:cNvSpPr>
            <a:spLocks noChangeAspect="1"/>
          </p:cNvSpPr>
          <p:nvPr/>
        </p:nvSpPr>
        <p:spPr>
          <a:xfrm>
            <a:off x="4078019"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 name="TextBox 6"/>
          <p:cNvSpPr txBox="1"/>
          <p:nvPr/>
        </p:nvSpPr>
        <p:spPr>
          <a:xfrm>
            <a:off x="5371406" y="227131"/>
            <a:ext cx="370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00"/>
                </a:solidFill>
                <a:ea typeface="Microsoft YaHei" panose="020B0503020204020204" pitchFamily="34" charset="-122"/>
              </a:rPr>
              <a:t>A</a:t>
            </a:r>
          </a:p>
        </p:txBody>
      </p:sp>
      <p:sp>
        <p:nvSpPr>
          <p:cNvPr id="190" name="TextBox 189"/>
          <p:cNvSpPr txBox="1"/>
          <p:nvPr/>
        </p:nvSpPr>
        <p:spPr>
          <a:xfrm>
            <a:off x="5331877" y="858671"/>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00"/>
                </a:solidFill>
                <a:ea typeface="Microsoft YaHei" panose="020B0503020204020204" pitchFamily="34" charset="-122"/>
              </a:rPr>
              <a:t>B</a:t>
            </a:r>
          </a:p>
        </p:txBody>
      </p:sp>
      <p:grpSp>
        <p:nvGrpSpPr>
          <p:cNvPr id="232" name="Group 231">
            <a:extLst>
              <a:ext uri="{FF2B5EF4-FFF2-40B4-BE49-F238E27FC236}">
                <a16:creationId xmlns:a16="http://schemas.microsoft.com/office/drawing/2014/main" id="{71D6581C-575F-1646-B947-BDAC2EDD7D1C}"/>
              </a:ext>
            </a:extLst>
          </p:cNvPr>
          <p:cNvGrpSpPr/>
          <p:nvPr/>
        </p:nvGrpSpPr>
        <p:grpSpPr>
          <a:xfrm>
            <a:off x="5716415" y="852624"/>
            <a:ext cx="924530" cy="434652"/>
            <a:chOff x="5774350" y="1008951"/>
            <a:chExt cx="567100" cy="283276"/>
          </a:xfrm>
        </p:grpSpPr>
        <p:sp>
          <p:nvSpPr>
            <p:cNvPr id="239" name="Rectangle 238">
              <a:extLst>
                <a:ext uri="{FF2B5EF4-FFF2-40B4-BE49-F238E27FC236}">
                  <a16:creationId xmlns:a16="http://schemas.microsoft.com/office/drawing/2014/main" id="{370AE8D0-2437-3F4D-B7A9-BD8FD3B25FFD}"/>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240" name="Rectangle 239">
              <a:extLst>
                <a:ext uri="{FF2B5EF4-FFF2-40B4-BE49-F238E27FC236}">
                  <a16:creationId xmlns:a16="http://schemas.microsoft.com/office/drawing/2014/main" id="{295568A6-A93D-8F43-9ADA-D8CE528B31B3}"/>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42" name="Rectangle 241">
              <a:extLst>
                <a:ext uri="{FF2B5EF4-FFF2-40B4-BE49-F238E27FC236}">
                  <a16:creationId xmlns:a16="http://schemas.microsoft.com/office/drawing/2014/main" id="{DAB857DA-0CA2-6A4E-9EBA-877F8E9BE4C6}"/>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46" name="Rectangle 245">
              <a:extLst>
                <a:ext uri="{FF2B5EF4-FFF2-40B4-BE49-F238E27FC236}">
                  <a16:creationId xmlns:a16="http://schemas.microsoft.com/office/drawing/2014/main" id="{9C357D4B-628B-A748-AAD5-6658216B4DD0}"/>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48" name="Rectangle 247">
              <a:extLst>
                <a:ext uri="{FF2B5EF4-FFF2-40B4-BE49-F238E27FC236}">
                  <a16:creationId xmlns:a16="http://schemas.microsoft.com/office/drawing/2014/main" id="{BAE7F1A8-497D-4148-89E4-F7C91FCCCA11}"/>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49" name="Group 248">
            <a:extLst>
              <a:ext uri="{FF2B5EF4-FFF2-40B4-BE49-F238E27FC236}">
                <a16:creationId xmlns:a16="http://schemas.microsoft.com/office/drawing/2014/main" id="{53F1303B-92BD-1546-9BBF-EE23008228E2}"/>
              </a:ext>
            </a:extLst>
          </p:cNvPr>
          <p:cNvGrpSpPr/>
          <p:nvPr/>
        </p:nvGrpSpPr>
        <p:grpSpPr>
          <a:xfrm>
            <a:off x="5716415" y="1368303"/>
            <a:ext cx="924530" cy="434652"/>
            <a:chOff x="5774350" y="1008951"/>
            <a:chExt cx="567100" cy="283276"/>
          </a:xfrm>
        </p:grpSpPr>
        <p:sp>
          <p:nvSpPr>
            <p:cNvPr id="250" name="Rectangle 249">
              <a:extLst>
                <a:ext uri="{FF2B5EF4-FFF2-40B4-BE49-F238E27FC236}">
                  <a16:creationId xmlns:a16="http://schemas.microsoft.com/office/drawing/2014/main" id="{DDF40F97-E764-F44A-918C-814C6F49E55D}"/>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開始</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現在</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1</a:t>
              </a:r>
            </a:p>
          </p:txBody>
        </p:sp>
        <p:sp>
          <p:nvSpPr>
            <p:cNvPr id="254" name="Rectangle 253">
              <a:extLst>
                <a:ext uri="{FF2B5EF4-FFF2-40B4-BE49-F238E27FC236}">
                  <a16:creationId xmlns:a16="http://schemas.microsoft.com/office/drawing/2014/main" id="{4C2263DC-39CC-F342-AE7B-D8260BEAEADE}"/>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5" name="Rectangle 264">
              <a:extLst>
                <a:ext uri="{FF2B5EF4-FFF2-40B4-BE49-F238E27FC236}">
                  <a16:creationId xmlns:a16="http://schemas.microsoft.com/office/drawing/2014/main" id="{06935B52-1490-D748-919A-CE890B63D03D}"/>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6" name="Rectangle 265">
              <a:extLst>
                <a:ext uri="{FF2B5EF4-FFF2-40B4-BE49-F238E27FC236}">
                  <a16:creationId xmlns:a16="http://schemas.microsoft.com/office/drawing/2014/main" id="{43A8B5A2-E085-334C-AD8F-9D6BD63C84E2}"/>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7" name="Rectangle 266">
              <a:extLst>
                <a:ext uri="{FF2B5EF4-FFF2-40B4-BE49-F238E27FC236}">
                  <a16:creationId xmlns:a16="http://schemas.microsoft.com/office/drawing/2014/main" id="{E2516DAF-1752-C947-9C1F-973EFC3029C2}"/>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68" name="Group 267">
            <a:extLst>
              <a:ext uri="{FF2B5EF4-FFF2-40B4-BE49-F238E27FC236}">
                <a16:creationId xmlns:a16="http://schemas.microsoft.com/office/drawing/2014/main" id="{291D2AF3-6C26-5349-B7CB-131676101050}"/>
              </a:ext>
            </a:extLst>
          </p:cNvPr>
          <p:cNvGrpSpPr/>
          <p:nvPr/>
        </p:nvGrpSpPr>
        <p:grpSpPr>
          <a:xfrm>
            <a:off x="5716415" y="310364"/>
            <a:ext cx="924530" cy="434652"/>
            <a:chOff x="5774350" y="1008951"/>
            <a:chExt cx="567100" cy="283276"/>
          </a:xfrm>
        </p:grpSpPr>
        <p:sp>
          <p:nvSpPr>
            <p:cNvPr id="269" name="Rectangle 268">
              <a:extLst>
                <a:ext uri="{FF2B5EF4-FFF2-40B4-BE49-F238E27FC236}">
                  <a16:creationId xmlns:a16="http://schemas.microsoft.com/office/drawing/2014/main" id="{9183521F-9CEF-6442-9CC5-549D46C5F995}"/>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270" name="Rectangle 269">
              <a:extLst>
                <a:ext uri="{FF2B5EF4-FFF2-40B4-BE49-F238E27FC236}">
                  <a16:creationId xmlns:a16="http://schemas.microsoft.com/office/drawing/2014/main" id="{D6ACCD50-966C-6C44-9E19-702D5D01E452}"/>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E562A11F-2C57-1145-B7B9-CEC999201190}"/>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4" name="Rectangle 273">
              <a:extLst>
                <a:ext uri="{FF2B5EF4-FFF2-40B4-BE49-F238E27FC236}">
                  <a16:creationId xmlns:a16="http://schemas.microsoft.com/office/drawing/2014/main" id="{7221AD55-30AE-B54D-80B2-289ED3A0AB3D}"/>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5" name="Rectangle 274">
              <a:extLst>
                <a:ext uri="{FF2B5EF4-FFF2-40B4-BE49-F238E27FC236}">
                  <a16:creationId xmlns:a16="http://schemas.microsoft.com/office/drawing/2014/main" id="{57545799-4826-E34F-B480-7AB2FC0116C7}"/>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76" name="Group 275">
            <a:extLst>
              <a:ext uri="{FF2B5EF4-FFF2-40B4-BE49-F238E27FC236}">
                <a16:creationId xmlns:a16="http://schemas.microsoft.com/office/drawing/2014/main" id="{271FB419-2F5F-0C44-A0C6-24B7C714EADC}"/>
              </a:ext>
            </a:extLst>
          </p:cNvPr>
          <p:cNvGrpSpPr/>
          <p:nvPr/>
        </p:nvGrpSpPr>
        <p:grpSpPr>
          <a:xfrm>
            <a:off x="411901" y="5829768"/>
            <a:ext cx="1076762" cy="434652"/>
            <a:chOff x="5774350" y="1008951"/>
            <a:chExt cx="567100" cy="283276"/>
          </a:xfrm>
        </p:grpSpPr>
        <p:sp>
          <p:nvSpPr>
            <p:cNvPr id="277" name="Rectangle 276">
              <a:extLst>
                <a:ext uri="{FF2B5EF4-FFF2-40B4-BE49-F238E27FC236}">
                  <a16:creationId xmlns:a16="http://schemas.microsoft.com/office/drawing/2014/main" id="{18783C19-6558-314D-B0F2-F344FD732F2A}"/>
                </a:ext>
              </a:extLst>
            </p:cNvPr>
            <p:cNvSpPr>
              <a:spLocks noChangeAspect="1"/>
            </p:cNvSpPr>
            <p:nvPr/>
          </p:nvSpPr>
          <p:spPr>
            <a:xfrm>
              <a:off x="5903813" y="1008951"/>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新的親自</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推薦</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購物年金卓越成員</a:t>
              </a:r>
            </a:p>
          </p:txBody>
        </p:sp>
        <p:sp>
          <p:nvSpPr>
            <p:cNvPr id="278" name="Rectangle 277">
              <a:extLst>
                <a:ext uri="{FF2B5EF4-FFF2-40B4-BE49-F238E27FC236}">
                  <a16:creationId xmlns:a16="http://schemas.microsoft.com/office/drawing/2014/main" id="{C99DC30A-88E0-4A40-A016-93FEA73D513B}"/>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9" name="Rectangle 278">
              <a:extLst>
                <a:ext uri="{FF2B5EF4-FFF2-40B4-BE49-F238E27FC236}">
                  <a16:creationId xmlns:a16="http://schemas.microsoft.com/office/drawing/2014/main" id="{1DA39D29-EBBF-414B-8607-8C574D04C1ED}"/>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0" name="Rectangle 279">
              <a:extLst>
                <a:ext uri="{FF2B5EF4-FFF2-40B4-BE49-F238E27FC236}">
                  <a16:creationId xmlns:a16="http://schemas.microsoft.com/office/drawing/2014/main" id="{161CCFDF-94D3-9C4F-A489-40572C32DBC9}"/>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1" name="Rectangle 280">
              <a:extLst>
                <a:ext uri="{FF2B5EF4-FFF2-40B4-BE49-F238E27FC236}">
                  <a16:creationId xmlns:a16="http://schemas.microsoft.com/office/drawing/2014/main" id="{57FF2E67-0BB6-384F-B9D5-3955867182E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82" name="Group 281">
            <a:extLst>
              <a:ext uri="{FF2B5EF4-FFF2-40B4-BE49-F238E27FC236}">
                <a16:creationId xmlns:a16="http://schemas.microsoft.com/office/drawing/2014/main" id="{64E67358-5C90-4140-87FC-80A8C8D75AA5}"/>
              </a:ext>
            </a:extLst>
          </p:cNvPr>
          <p:cNvGrpSpPr/>
          <p:nvPr/>
        </p:nvGrpSpPr>
        <p:grpSpPr>
          <a:xfrm>
            <a:off x="7755676" y="5829768"/>
            <a:ext cx="1076762" cy="434652"/>
            <a:chOff x="5774350" y="1008951"/>
            <a:chExt cx="567100" cy="283276"/>
          </a:xfrm>
        </p:grpSpPr>
        <p:sp>
          <p:nvSpPr>
            <p:cNvPr id="283" name="Rectangle 282">
              <a:extLst>
                <a:ext uri="{FF2B5EF4-FFF2-40B4-BE49-F238E27FC236}">
                  <a16:creationId xmlns:a16="http://schemas.microsoft.com/office/drawing/2014/main" id="{6DED7BD1-A944-9249-B983-F8E311CF153B}"/>
                </a:ext>
              </a:extLst>
            </p:cNvPr>
            <p:cNvSpPr>
              <a:spLocks noChangeAspect="1"/>
            </p:cNvSpPr>
            <p:nvPr/>
          </p:nvSpPr>
          <p:spPr>
            <a:xfrm>
              <a:off x="5903813" y="1008951"/>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新的親自</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推薦</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購物年金卓越成員</a:t>
              </a:r>
            </a:p>
          </p:txBody>
        </p:sp>
        <p:sp>
          <p:nvSpPr>
            <p:cNvPr id="284" name="Rectangle 283">
              <a:extLst>
                <a:ext uri="{FF2B5EF4-FFF2-40B4-BE49-F238E27FC236}">
                  <a16:creationId xmlns:a16="http://schemas.microsoft.com/office/drawing/2014/main" id="{D63FB478-200A-7E48-8778-21CAA4EE7C9C}"/>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5" name="Rectangle 284">
              <a:extLst>
                <a:ext uri="{FF2B5EF4-FFF2-40B4-BE49-F238E27FC236}">
                  <a16:creationId xmlns:a16="http://schemas.microsoft.com/office/drawing/2014/main" id="{014B401D-5E64-6D49-A6B7-B02425598A1A}"/>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6" name="Rectangle 285">
              <a:extLst>
                <a:ext uri="{FF2B5EF4-FFF2-40B4-BE49-F238E27FC236}">
                  <a16:creationId xmlns:a16="http://schemas.microsoft.com/office/drawing/2014/main" id="{0772058F-3A05-A04B-8A7B-DFF9E701FF27}"/>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7" name="Rectangle 286">
              <a:extLst>
                <a:ext uri="{FF2B5EF4-FFF2-40B4-BE49-F238E27FC236}">
                  <a16:creationId xmlns:a16="http://schemas.microsoft.com/office/drawing/2014/main" id="{48C39240-692E-C348-BE1F-208538C2702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51" name="Group 250">
            <a:extLst>
              <a:ext uri="{FF2B5EF4-FFF2-40B4-BE49-F238E27FC236}">
                <a16:creationId xmlns:a16="http://schemas.microsoft.com/office/drawing/2014/main" id="{B2EA0A30-7705-C249-9E0D-40AB1577F95B}"/>
              </a:ext>
            </a:extLst>
          </p:cNvPr>
          <p:cNvGrpSpPr/>
          <p:nvPr/>
        </p:nvGrpSpPr>
        <p:grpSpPr>
          <a:xfrm>
            <a:off x="6028182" y="3644639"/>
            <a:ext cx="924530" cy="434652"/>
            <a:chOff x="5774350" y="1008951"/>
            <a:chExt cx="567100" cy="283276"/>
          </a:xfrm>
        </p:grpSpPr>
        <p:sp>
          <p:nvSpPr>
            <p:cNvPr id="256" name="Rectangle 255">
              <a:extLst>
                <a:ext uri="{FF2B5EF4-FFF2-40B4-BE49-F238E27FC236}">
                  <a16:creationId xmlns:a16="http://schemas.microsoft.com/office/drawing/2014/main" id="{486E3557-D8AE-4742-9485-1F67BDDB4C00}"/>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開始</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現在</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1</a:t>
              </a:r>
            </a:p>
          </p:txBody>
        </p:sp>
        <p:sp>
          <p:nvSpPr>
            <p:cNvPr id="257" name="Rectangle 256">
              <a:extLst>
                <a:ext uri="{FF2B5EF4-FFF2-40B4-BE49-F238E27FC236}">
                  <a16:creationId xmlns:a16="http://schemas.microsoft.com/office/drawing/2014/main" id="{1E6B496F-B595-054E-9810-8757082A1DEC}"/>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73A202F1-E815-0C4E-9E0F-2A855453B4EA}"/>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9" name="Rectangle 258">
              <a:extLst>
                <a:ext uri="{FF2B5EF4-FFF2-40B4-BE49-F238E27FC236}">
                  <a16:creationId xmlns:a16="http://schemas.microsoft.com/office/drawing/2014/main" id="{E743A0C2-86DF-964F-BC0B-BE4BD86D35D3}"/>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DE5889E6-980E-A243-BB46-748B01FBBD2F}"/>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61" name="Group 260">
            <a:extLst>
              <a:ext uri="{FF2B5EF4-FFF2-40B4-BE49-F238E27FC236}">
                <a16:creationId xmlns:a16="http://schemas.microsoft.com/office/drawing/2014/main" id="{47B7C774-F371-CC4F-98F8-ED64CA9BE365}"/>
              </a:ext>
            </a:extLst>
          </p:cNvPr>
          <p:cNvGrpSpPr/>
          <p:nvPr/>
        </p:nvGrpSpPr>
        <p:grpSpPr>
          <a:xfrm>
            <a:off x="10724343" y="5361586"/>
            <a:ext cx="924530" cy="434652"/>
            <a:chOff x="5774350" y="1008951"/>
            <a:chExt cx="567100" cy="283276"/>
          </a:xfrm>
        </p:grpSpPr>
        <p:sp>
          <p:nvSpPr>
            <p:cNvPr id="272" name="Rectangle 271">
              <a:extLst>
                <a:ext uri="{FF2B5EF4-FFF2-40B4-BE49-F238E27FC236}">
                  <a16:creationId xmlns:a16="http://schemas.microsoft.com/office/drawing/2014/main" id="{C846BE58-4FD0-AB43-8521-F80893FA7404}"/>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開始</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現在</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FFFFFF"/>
                  </a:solidFill>
                  <a:ea typeface="Microsoft YaHei" panose="020B0503020204020204" pitchFamily="34" charset="-122"/>
                </a:rPr>
                <a:t>1</a:t>
              </a:r>
            </a:p>
          </p:txBody>
        </p:sp>
        <p:sp>
          <p:nvSpPr>
            <p:cNvPr id="289" name="Rectangle 288">
              <a:extLst>
                <a:ext uri="{FF2B5EF4-FFF2-40B4-BE49-F238E27FC236}">
                  <a16:creationId xmlns:a16="http://schemas.microsoft.com/office/drawing/2014/main" id="{61B7694A-2D4F-E640-A798-A13996E77C0B}"/>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0" name="Rectangle 289">
              <a:extLst>
                <a:ext uri="{FF2B5EF4-FFF2-40B4-BE49-F238E27FC236}">
                  <a16:creationId xmlns:a16="http://schemas.microsoft.com/office/drawing/2014/main" id="{5267C487-C153-F14B-8EC2-9F8F8DB2A3B4}"/>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1" name="Rectangle 290">
              <a:extLst>
                <a:ext uri="{FF2B5EF4-FFF2-40B4-BE49-F238E27FC236}">
                  <a16:creationId xmlns:a16="http://schemas.microsoft.com/office/drawing/2014/main" id="{61405D44-8B9C-514F-BE8F-FE5DE90A97F3}"/>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2" name="Rectangle 291">
              <a:extLst>
                <a:ext uri="{FF2B5EF4-FFF2-40B4-BE49-F238E27FC236}">
                  <a16:creationId xmlns:a16="http://schemas.microsoft.com/office/drawing/2014/main" id="{FBF2B087-56AD-004F-AAE5-744746A58282}"/>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95" name="Group 294">
            <a:extLst>
              <a:ext uri="{FF2B5EF4-FFF2-40B4-BE49-F238E27FC236}">
                <a16:creationId xmlns:a16="http://schemas.microsoft.com/office/drawing/2014/main" id="{1DF5FF90-0849-A740-86B5-6526B14FA1E1}"/>
              </a:ext>
            </a:extLst>
          </p:cNvPr>
          <p:cNvGrpSpPr/>
          <p:nvPr/>
        </p:nvGrpSpPr>
        <p:grpSpPr>
          <a:xfrm>
            <a:off x="11201666" y="5969472"/>
            <a:ext cx="924530" cy="434652"/>
            <a:chOff x="5774350" y="1008951"/>
            <a:chExt cx="567100" cy="283276"/>
          </a:xfrm>
        </p:grpSpPr>
        <p:sp>
          <p:nvSpPr>
            <p:cNvPr id="296" name="Rectangle 295">
              <a:extLst>
                <a:ext uri="{FF2B5EF4-FFF2-40B4-BE49-F238E27FC236}">
                  <a16:creationId xmlns:a16="http://schemas.microsoft.com/office/drawing/2014/main" id="{849A0B51-523B-6448-918D-499E50532BCB}"/>
                </a:ext>
              </a:extLst>
            </p:cNvPr>
            <p:cNvSpPr>
              <a:spLocks noChangeAspect="1"/>
            </p:cNvSpPr>
            <p:nvPr/>
          </p:nvSpPr>
          <p:spPr>
            <a:xfrm>
              <a:off x="5903813" y="1008951"/>
              <a:ext cx="308174" cy="283276"/>
            </a:xfrm>
            <a:prstGeom prst="rect">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900" b="1" i="0" u="none" dirty="0">
                  <a:solidFill>
                    <a:srgbClr val="000000"/>
                  </a:solidFill>
                  <a:ea typeface="Microsoft YaHei" panose="020B0503020204020204" pitchFamily="34" charset="-122"/>
                </a:rPr>
                <a:t>假</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000000"/>
                  </a:solidFill>
                  <a:ea typeface="Microsoft YaHei" panose="020B0503020204020204" pitchFamily="34" charset="-122"/>
                </a:rPr>
                <a:t>中心</a:t>
              </a:r>
            </a:p>
          </p:txBody>
        </p:sp>
        <p:sp>
          <p:nvSpPr>
            <p:cNvPr id="297" name="Rectangle 296">
              <a:extLst>
                <a:ext uri="{FF2B5EF4-FFF2-40B4-BE49-F238E27FC236}">
                  <a16:creationId xmlns:a16="http://schemas.microsoft.com/office/drawing/2014/main" id="{CBCCBD6B-5D3A-3A45-B37C-DF66618DABCA}"/>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8" name="Rectangle 297">
              <a:extLst>
                <a:ext uri="{FF2B5EF4-FFF2-40B4-BE49-F238E27FC236}">
                  <a16:creationId xmlns:a16="http://schemas.microsoft.com/office/drawing/2014/main" id="{E5A59A66-0B58-F041-8DFD-8C3850096D4A}"/>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9" name="Rectangle 298">
              <a:extLst>
                <a:ext uri="{FF2B5EF4-FFF2-40B4-BE49-F238E27FC236}">
                  <a16:creationId xmlns:a16="http://schemas.microsoft.com/office/drawing/2014/main" id="{E49CE56D-4AC2-2E47-8D89-FB51C04B943D}"/>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0" name="Rectangle 299">
              <a:extLst>
                <a:ext uri="{FF2B5EF4-FFF2-40B4-BE49-F238E27FC236}">
                  <a16:creationId xmlns:a16="http://schemas.microsoft.com/office/drawing/2014/main" id="{FB262FC2-A4F9-EB4D-A7A4-54E6BB802559}"/>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10" name="Group 409">
            <a:extLst>
              <a:ext uri="{FF2B5EF4-FFF2-40B4-BE49-F238E27FC236}">
                <a16:creationId xmlns:a16="http://schemas.microsoft.com/office/drawing/2014/main" id="{5AE5CCCA-7BA0-B442-8F8C-F06EAD31F991}"/>
              </a:ext>
            </a:extLst>
          </p:cNvPr>
          <p:cNvGrpSpPr/>
          <p:nvPr/>
        </p:nvGrpSpPr>
        <p:grpSpPr>
          <a:xfrm>
            <a:off x="2989991" y="4430108"/>
            <a:ext cx="707625" cy="353470"/>
            <a:chOff x="1893845" y="4430108"/>
            <a:chExt cx="707625" cy="353470"/>
          </a:xfrm>
        </p:grpSpPr>
        <p:sp>
          <p:nvSpPr>
            <p:cNvPr id="411" name="Rectangle 410">
              <a:extLst>
                <a:ext uri="{FF2B5EF4-FFF2-40B4-BE49-F238E27FC236}">
                  <a16:creationId xmlns:a16="http://schemas.microsoft.com/office/drawing/2014/main" id="{3CF4CD72-2EA6-F94F-B768-698C17AE84BC}"/>
                </a:ext>
              </a:extLst>
            </p:cNvPr>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12" name="Rectangle 411">
              <a:extLst>
                <a:ext uri="{FF2B5EF4-FFF2-40B4-BE49-F238E27FC236}">
                  <a16:creationId xmlns:a16="http://schemas.microsoft.com/office/drawing/2014/main" id="{2930106F-6B8E-BB4C-B855-98F362E992F6}"/>
                </a:ext>
              </a:extLst>
            </p:cNvPr>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3" name="Rectangle 412">
              <a:extLst>
                <a:ext uri="{FF2B5EF4-FFF2-40B4-BE49-F238E27FC236}">
                  <a16:creationId xmlns:a16="http://schemas.microsoft.com/office/drawing/2014/main" id="{2D8957BC-E5E9-BE4C-B27A-FF18F4E87C2D}"/>
                </a:ext>
              </a:extLst>
            </p:cNvPr>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4" name="Rectangle 413">
              <a:extLst>
                <a:ext uri="{FF2B5EF4-FFF2-40B4-BE49-F238E27FC236}">
                  <a16:creationId xmlns:a16="http://schemas.microsoft.com/office/drawing/2014/main" id="{34ED1C4E-DAAD-5540-AD4C-33AE30CC241F}"/>
                </a:ext>
              </a:extLst>
            </p:cNvPr>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5" name="Rectangle 414">
              <a:extLst>
                <a:ext uri="{FF2B5EF4-FFF2-40B4-BE49-F238E27FC236}">
                  <a16:creationId xmlns:a16="http://schemas.microsoft.com/office/drawing/2014/main" id="{EAC86FE6-3643-4B4B-BAF7-F63048AF945C}"/>
                </a:ext>
              </a:extLst>
            </p:cNvPr>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493" name="Curved Left Arrow 492">
            <a:extLst>
              <a:ext uri="{FF2B5EF4-FFF2-40B4-BE49-F238E27FC236}">
                <a16:creationId xmlns:a16="http://schemas.microsoft.com/office/drawing/2014/main" id="{D8DBF853-272F-7446-B5AF-7C9AF63EB04A}"/>
              </a:ext>
            </a:extLst>
          </p:cNvPr>
          <p:cNvSpPr/>
          <p:nvPr/>
        </p:nvSpPr>
        <p:spPr>
          <a:xfrm rot="20268005">
            <a:off x="7522443" y="1043458"/>
            <a:ext cx="1066374" cy="5057253"/>
          </a:xfrm>
          <a:prstGeom prst="curvedLeftArrow">
            <a:avLst>
              <a:gd name="adj1" fmla="val 32845"/>
              <a:gd name="adj2" fmla="val 50000"/>
              <a:gd name="adj3" fmla="val 25000"/>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94" name="Straight Arrow Connector 493">
            <a:extLst>
              <a:ext uri="{FF2B5EF4-FFF2-40B4-BE49-F238E27FC236}">
                <a16:creationId xmlns:a16="http://schemas.microsoft.com/office/drawing/2014/main" id="{71E5D2A4-0C51-5148-99DB-E592ADCA050C}"/>
              </a:ext>
            </a:extLst>
          </p:cNvPr>
          <p:cNvCxnSpPr/>
          <p:nvPr/>
        </p:nvCxnSpPr>
        <p:spPr>
          <a:xfrm flipV="1">
            <a:off x="1606769" y="2741191"/>
            <a:ext cx="3347642" cy="302413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Arrow Connector 494">
            <a:extLst>
              <a:ext uri="{FF2B5EF4-FFF2-40B4-BE49-F238E27FC236}">
                <a16:creationId xmlns:a16="http://schemas.microsoft.com/office/drawing/2014/main" id="{98EDE826-B054-5747-9B95-A6ABEEDC440A}"/>
              </a:ext>
            </a:extLst>
          </p:cNvPr>
          <p:cNvCxnSpPr/>
          <p:nvPr/>
        </p:nvCxnSpPr>
        <p:spPr>
          <a:xfrm flipH="1" flipV="1">
            <a:off x="5011944" y="2854038"/>
            <a:ext cx="854960" cy="87509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3033BDBE-71A6-494F-822E-DD0FC1A5FA8D}"/>
              </a:ext>
            </a:extLst>
          </p:cNvPr>
          <p:cNvCxnSpPr/>
          <p:nvPr/>
        </p:nvCxnSpPr>
        <p:spPr>
          <a:xfrm flipH="1" flipV="1">
            <a:off x="7246628" y="2624225"/>
            <a:ext cx="2184334" cy="179561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C41874EB-95EA-BE4F-96B4-5EEA31E058CC}"/>
              </a:ext>
            </a:extLst>
          </p:cNvPr>
          <p:cNvCxnSpPr/>
          <p:nvPr/>
        </p:nvCxnSpPr>
        <p:spPr>
          <a:xfrm flipV="1">
            <a:off x="8157893" y="4312499"/>
            <a:ext cx="1515493" cy="145530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98" name="Curved Left Arrow 497">
            <a:extLst>
              <a:ext uri="{FF2B5EF4-FFF2-40B4-BE49-F238E27FC236}">
                <a16:creationId xmlns:a16="http://schemas.microsoft.com/office/drawing/2014/main" id="{D5CD0799-5ABA-6A4C-8ED6-47BD154724A5}"/>
              </a:ext>
            </a:extLst>
          </p:cNvPr>
          <p:cNvSpPr/>
          <p:nvPr/>
        </p:nvSpPr>
        <p:spPr>
          <a:xfrm rot="2695504" flipH="1">
            <a:off x="2280820" y="-825221"/>
            <a:ext cx="599716" cy="7579698"/>
          </a:xfrm>
          <a:prstGeom prst="curvedLeftArrow">
            <a:avLst>
              <a:gd name="adj1" fmla="val 51942"/>
              <a:gd name="adj2" fmla="val 51942"/>
              <a:gd name="adj3" fmla="val 0"/>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0" name="Curved Left Arrow 499">
            <a:extLst>
              <a:ext uri="{FF2B5EF4-FFF2-40B4-BE49-F238E27FC236}">
                <a16:creationId xmlns:a16="http://schemas.microsoft.com/office/drawing/2014/main" id="{CF215A7C-59D8-B444-8298-55BC08E90F63}"/>
              </a:ext>
            </a:extLst>
          </p:cNvPr>
          <p:cNvSpPr/>
          <p:nvPr/>
        </p:nvSpPr>
        <p:spPr>
          <a:xfrm rot="2882169" flipH="1">
            <a:off x="2563970" y="-153099"/>
            <a:ext cx="530238" cy="6508047"/>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1" name="Curved Left Arrow 500">
            <a:extLst>
              <a:ext uri="{FF2B5EF4-FFF2-40B4-BE49-F238E27FC236}">
                <a16:creationId xmlns:a16="http://schemas.microsoft.com/office/drawing/2014/main" id="{49B4F6CB-40D4-A646-9BCD-D907A9754C62}"/>
              </a:ext>
            </a:extLst>
          </p:cNvPr>
          <p:cNvSpPr/>
          <p:nvPr/>
        </p:nvSpPr>
        <p:spPr>
          <a:xfrm rot="21201628">
            <a:off x="6257195" y="1936039"/>
            <a:ext cx="330355" cy="1841318"/>
          </a:xfrm>
          <a:prstGeom prst="curvedLeftArrow">
            <a:avLst>
              <a:gd name="adj1" fmla="val 27208"/>
              <a:gd name="adj2" fmla="val 50000"/>
              <a:gd name="adj3" fmla="val 25000"/>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3" name="TextBox 502">
            <a:extLst>
              <a:ext uri="{FF2B5EF4-FFF2-40B4-BE49-F238E27FC236}">
                <a16:creationId xmlns:a16="http://schemas.microsoft.com/office/drawing/2014/main" id="{4FA7EE26-0D15-F845-A0BF-F088C4D6A1B0}"/>
              </a:ext>
            </a:extLst>
          </p:cNvPr>
          <p:cNvSpPr txBox="1"/>
          <p:nvPr/>
        </p:nvSpPr>
        <p:spPr>
          <a:xfrm>
            <a:off x="7163677" y="104761"/>
            <a:ext cx="4852105" cy="646331"/>
          </a:xfrm>
          <a:prstGeom prst="rect">
            <a:avLst/>
          </a:prstGeom>
          <a:solidFill>
            <a:srgbClr val="03E9A0"/>
          </a:solid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zh" sz="1200" b="1" i="0" u="none" dirty="0">
                <a:solidFill>
                  <a:srgbClr val="000000"/>
                </a:solidFill>
                <a:ea typeface="Microsoft YaHei" panose="020B0503020204020204" pitchFamily="34" charset="-122"/>
              </a:rPr>
              <a:t>管理業績紅利計畫及組織是由上往下，而非由下往上而複合累積。從上面產生的銷售與業績被人為操作放置在下面，而不是從下面重複產生嶄新的銷售。這會削弱事業，降低生產力及業績</a:t>
            </a:r>
            <a:r>
              <a:rPr lang="zh" sz="1200" b="1" i="0" dirty="0">
                <a:solidFill>
                  <a:srgbClr val="000000"/>
                </a:solidFill>
                <a:ea typeface="Microsoft YaHei" panose="020B0503020204020204" pitchFamily="34" charset="-122"/>
              </a:rPr>
              <a:t>。</a:t>
            </a:r>
          </a:p>
        </p:txBody>
      </p:sp>
      <p:sp>
        <p:nvSpPr>
          <p:cNvPr id="504" name="TextBox 503">
            <a:extLst>
              <a:ext uri="{FF2B5EF4-FFF2-40B4-BE49-F238E27FC236}">
                <a16:creationId xmlns:a16="http://schemas.microsoft.com/office/drawing/2014/main" id="{3DE70783-2EF8-6E45-AF3F-F05EEF9B9D40}"/>
              </a:ext>
            </a:extLst>
          </p:cNvPr>
          <p:cNvSpPr txBox="1"/>
          <p:nvPr/>
        </p:nvSpPr>
        <p:spPr>
          <a:xfrm>
            <a:off x="49532" y="120061"/>
            <a:ext cx="43914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sng" dirty="0">
                <a:solidFill>
                  <a:srgbClr val="03E9A0"/>
                </a:solidFill>
                <a:ea typeface="Microsoft YaHei" panose="020B0503020204020204" pitchFamily="34" charset="-122"/>
              </a:rPr>
              <a:t>管理業績紅利計畫並沒有考慮下線的點數放置位置 + 減少業績的複合累積</a:t>
            </a:r>
          </a:p>
        </p:txBody>
      </p:sp>
      <p:sp>
        <p:nvSpPr>
          <p:cNvPr id="505" name="Down Arrow 504">
            <a:extLst>
              <a:ext uri="{FF2B5EF4-FFF2-40B4-BE49-F238E27FC236}">
                <a16:creationId xmlns:a16="http://schemas.microsoft.com/office/drawing/2014/main" id="{0490BA56-3D81-924B-BBDF-548E411699D0}"/>
              </a:ext>
            </a:extLst>
          </p:cNvPr>
          <p:cNvSpPr/>
          <p:nvPr/>
        </p:nvSpPr>
        <p:spPr>
          <a:xfrm>
            <a:off x="8708432" y="1320800"/>
            <a:ext cx="750449" cy="505640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下線的BV及IBV的放置位置</a:t>
            </a:r>
          </a:p>
        </p:txBody>
      </p:sp>
      <p:sp>
        <p:nvSpPr>
          <p:cNvPr id="506" name="TextBox 505">
            <a:extLst>
              <a:ext uri="{FF2B5EF4-FFF2-40B4-BE49-F238E27FC236}">
                <a16:creationId xmlns:a16="http://schemas.microsoft.com/office/drawing/2014/main" id="{17A3D78B-EDF9-9F4C-BF04-8D938CC20AA0}"/>
              </a:ext>
            </a:extLst>
          </p:cNvPr>
          <p:cNvSpPr txBox="1"/>
          <p:nvPr/>
        </p:nvSpPr>
        <p:spPr>
          <a:xfrm>
            <a:off x="203038" y="1147030"/>
            <a:ext cx="4852105" cy="830997"/>
          </a:xfrm>
          <a:prstGeom prst="rect">
            <a:avLst/>
          </a:prstGeom>
          <a:solidFill>
            <a:srgbClr val="03E9A0"/>
          </a:solid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lang="zh" sz="1200" b="1" i="0" u="none" dirty="0">
                <a:solidFill>
                  <a:srgbClr val="000000"/>
                </a:solidFill>
                <a:ea typeface="Microsoft YaHei" panose="020B0503020204020204" pitchFamily="34" charset="-122"/>
              </a:rPr>
              <a:t>下線所累積業績的25%來自於上線的分派點數，而不是隨著事業的發展及新的超連鎖店主加入而從下面產生的嶄新業績點數。在整條組織線中的每個超連鎖店主商業發展中心都應該能夠反復產生新的點數</a:t>
            </a:r>
          </a:p>
        </p:txBody>
      </p:sp>
      <p:sp>
        <p:nvSpPr>
          <p:cNvPr id="507" name="Down Arrow 506">
            <a:extLst>
              <a:ext uri="{FF2B5EF4-FFF2-40B4-BE49-F238E27FC236}">
                <a16:creationId xmlns:a16="http://schemas.microsoft.com/office/drawing/2014/main" id="{1A68E384-F2D1-E949-976D-D3DAB1889B8C}"/>
              </a:ext>
            </a:extLst>
          </p:cNvPr>
          <p:cNvSpPr/>
          <p:nvPr/>
        </p:nvSpPr>
        <p:spPr>
          <a:xfrm>
            <a:off x="2982641" y="1993900"/>
            <a:ext cx="918489" cy="441022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下線的BV及IBV的放置位置</a:t>
            </a:r>
          </a:p>
        </p:txBody>
      </p:sp>
      <p:sp>
        <p:nvSpPr>
          <p:cNvPr id="508" name="TextBox 507">
            <a:extLst>
              <a:ext uri="{FF2B5EF4-FFF2-40B4-BE49-F238E27FC236}">
                <a16:creationId xmlns:a16="http://schemas.microsoft.com/office/drawing/2014/main" id="{62B066A0-5D37-1648-BE1B-6AD1BF01E1E5}"/>
              </a:ext>
            </a:extLst>
          </p:cNvPr>
          <p:cNvSpPr txBox="1"/>
          <p:nvPr/>
        </p:nvSpPr>
        <p:spPr>
          <a:xfrm>
            <a:off x="9615098" y="2389521"/>
            <a:ext cx="24412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0" i="0" u="none" dirty="0">
                <a:solidFill>
                  <a:srgbClr val="FFFFFF"/>
                </a:solidFill>
                <a:ea typeface="Microsoft YaHei" panose="020B0503020204020204" pitchFamily="34" charset="-122"/>
              </a:rPr>
              <a:t>業績點數應該每月由下往上從零售帳戶重複產生 </a:t>
            </a:r>
          </a:p>
        </p:txBody>
      </p:sp>
      <p:sp>
        <p:nvSpPr>
          <p:cNvPr id="372" name="32-Point Star 371">
            <a:extLst>
              <a:ext uri="{FF2B5EF4-FFF2-40B4-BE49-F238E27FC236}">
                <a16:creationId xmlns:a16="http://schemas.microsoft.com/office/drawing/2014/main" id="{6CE01C85-9A6F-3C4D-8B68-081A43ECF12E}"/>
              </a:ext>
            </a:extLst>
          </p:cNvPr>
          <p:cNvSpPr/>
          <p:nvPr/>
        </p:nvSpPr>
        <p:spPr>
          <a:xfrm>
            <a:off x="10877742" y="4606843"/>
            <a:ext cx="1063797" cy="716347"/>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$300</a:t>
            </a:r>
          </a:p>
        </p:txBody>
      </p:sp>
      <p:sp>
        <p:nvSpPr>
          <p:cNvPr id="373" name="Rectangle 372">
            <a:extLst>
              <a:ext uri="{FF2B5EF4-FFF2-40B4-BE49-F238E27FC236}">
                <a16:creationId xmlns:a16="http://schemas.microsoft.com/office/drawing/2014/main" id="{6932E861-8CA2-4C4F-9A9B-BAF9C75BB3CF}"/>
              </a:ext>
            </a:extLst>
          </p:cNvPr>
          <p:cNvSpPr>
            <a:spLocks noChangeAspect="1"/>
          </p:cNvSpPr>
          <p:nvPr/>
        </p:nvSpPr>
        <p:spPr>
          <a:xfrm>
            <a:off x="7108512" y="2211528"/>
            <a:ext cx="384538" cy="353470"/>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001</a:t>
            </a:r>
          </a:p>
        </p:txBody>
      </p:sp>
      <p:sp>
        <p:nvSpPr>
          <p:cNvPr id="374" name="Rectangle 373">
            <a:extLst>
              <a:ext uri="{FF2B5EF4-FFF2-40B4-BE49-F238E27FC236}">
                <a16:creationId xmlns:a16="http://schemas.microsoft.com/office/drawing/2014/main" id="{8DD5F485-CDF0-4240-8910-707089A84C5F}"/>
              </a:ext>
            </a:extLst>
          </p:cNvPr>
          <p:cNvSpPr>
            <a:spLocks noChangeAspect="1"/>
          </p:cNvSpPr>
          <p:nvPr/>
        </p:nvSpPr>
        <p:spPr>
          <a:xfrm>
            <a:off x="7027741"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5" name="Rectangle 374">
            <a:extLst>
              <a:ext uri="{FF2B5EF4-FFF2-40B4-BE49-F238E27FC236}">
                <a16:creationId xmlns:a16="http://schemas.microsoft.com/office/drawing/2014/main" id="{89D67C08-AE59-644D-B745-49D79232D71D}"/>
              </a:ext>
            </a:extLst>
          </p:cNvPr>
          <p:cNvSpPr>
            <a:spLocks noChangeAspect="1"/>
          </p:cNvSpPr>
          <p:nvPr/>
        </p:nvSpPr>
        <p:spPr>
          <a:xfrm>
            <a:off x="6946969"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6" name="Rectangle 375">
            <a:extLst>
              <a:ext uri="{FF2B5EF4-FFF2-40B4-BE49-F238E27FC236}">
                <a16:creationId xmlns:a16="http://schemas.microsoft.com/office/drawing/2014/main" id="{87B0C2D5-F2EA-C542-84AE-562503EC7279}"/>
              </a:ext>
            </a:extLst>
          </p:cNvPr>
          <p:cNvSpPr>
            <a:spLocks noChangeAspect="1"/>
          </p:cNvSpPr>
          <p:nvPr/>
        </p:nvSpPr>
        <p:spPr>
          <a:xfrm>
            <a:off x="7573822"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2" name="Rectangle 381">
            <a:extLst>
              <a:ext uri="{FF2B5EF4-FFF2-40B4-BE49-F238E27FC236}">
                <a16:creationId xmlns:a16="http://schemas.microsoft.com/office/drawing/2014/main" id="{24DFA70D-F668-BE4F-9211-8FF5404B3980}"/>
              </a:ext>
            </a:extLst>
          </p:cNvPr>
          <p:cNvSpPr>
            <a:spLocks noChangeAspect="1"/>
          </p:cNvSpPr>
          <p:nvPr/>
        </p:nvSpPr>
        <p:spPr>
          <a:xfrm>
            <a:off x="7493050"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63056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500"/>
                                        <p:tgtEl>
                                          <p:spTgt spid="5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05"/>
                                        </p:tgtEl>
                                        <p:attrNameLst>
                                          <p:attrName>style.visibility</p:attrName>
                                        </p:attrNameLst>
                                      </p:cBhvr>
                                      <p:to>
                                        <p:strVal val="visible"/>
                                      </p:to>
                                    </p:set>
                                    <p:animEffect transition="in" filter="wipe(up)">
                                      <p:cBhvr>
                                        <p:cTn id="12" dur="500"/>
                                        <p:tgtEl>
                                          <p:spTgt spid="5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6"/>
                                        </p:tgtEl>
                                        <p:attrNameLst>
                                          <p:attrName>style.visibility</p:attrName>
                                        </p:attrNameLst>
                                      </p:cBhvr>
                                      <p:to>
                                        <p:strVal val="visible"/>
                                      </p:to>
                                    </p:set>
                                    <p:animEffect transition="in" filter="fade">
                                      <p:cBhvr>
                                        <p:cTn id="17" dur="500"/>
                                        <p:tgtEl>
                                          <p:spTgt spid="506"/>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507"/>
                                        </p:tgtEl>
                                        <p:attrNameLst>
                                          <p:attrName>style.visibility</p:attrName>
                                        </p:attrNameLst>
                                      </p:cBhvr>
                                      <p:to>
                                        <p:strVal val="visible"/>
                                      </p:to>
                                    </p:set>
                                    <p:animEffect transition="in" filter="wipe(up)">
                                      <p:cBhvr>
                                        <p:cTn id="21" dur="500"/>
                                        <p:tgtEl>
                                          <p:spTgt spid="50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72"/>
                                        </p:tgtEl>
                                        <p:attrNameLst>
                                          <p:attrName>style.visibility</p:attrName>
                                        </p:attrNameLst>
                                      </p:cBhvr>
                                      <p:to>
                                        <p:strVal val="visible"/>
                                      </p:to>
                                    </p:set>
                                    <p:animEffect transition="in" filter="fade">
                                      <p:cBhvr>
                                        <p:cTn id="25"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0" animBg="1"/>
      <p:bldP spid="505" grpId="0" animBg="1"/>
      <p:bldP spid="506" grpId="0" animBg="1"/>
      <p:bldP spid="507" grpId="0" animBg="1"/>
      <p:bldP spid="37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283951"/>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270289"/>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351370"/>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4956196"/>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153898"/>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153898"/>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318032"/>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052256"/>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253047"/>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253047"/>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2960968"/>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255016"/>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013694"/>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181978"/>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135679"/>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2846733"/>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414615"/>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10277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631204"/>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4866243"/>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601267"/>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363308"/>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31758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19438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2193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22" name="TextBox 21"/>
          <p:cNvSpPr txBox="1"/>
          <p:nvPr/>
        </p:nvSpPr>
        <p:spPr>
          <a:xfrm>
            <a:off x="0" y="6069434"/>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3557" y="1887347"/>
            <a:ext cx="1556117" cy="1378236"/>
          </a:xfrm>
          <a:prstGeom prst="rect">
            <a:avLst/>
          </a:prstGeom>
          <a:effectLst/>
        </p:spPr>
      </p:pic>
      <p:sp>
        <p:nvSpPr>
          <p:cNvPr id="723" name="TextBox 722">
            <a:extLst>
              <a:ext uri="{FF2B5EF4-FFF2-40B4-BE49-F238E27FC236}">
                <a16:creationId xmlns:a16="http://schemas.microsoft.com/office/drawing/2014/main" id="{40F861D6-1AF8-E44E-A22F-9F1BCF7316AD}"/>
              </a:ext>
            </a:extLst>
          </p:cNvPr>
          <p:cNvSpPr txBox="1"/>
          <p:nvPr/>
        </p:nvSpPr>
        <p:spPr>
          <a:xfrm>
            <a:off x="0" y="140174"/>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神奇的管理業績紅利計畫表單－好處表單二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4" name="TextBox 723">
            <a:extLst>
              <a:ext uri="{FF2B5EF4-FFF2-40B4-BE49-F238E27FC236}">
                <a16:creationId xmlns:a16="http://schemas.microsoft.com/office/drawing/2014/main" id="{370FC174-4B57-4741-8505-E69DC7B8B998}"/>
              </a:ext>
            </a:extLst>
          </p:cNvPr>
          <p:cNvSpPr txBox="1"/>
          <p:nvPr/>
        </p:nvSpPr>
        <p:spPr>
          <a:xfrm>
            <a:off x="1" y="5396896"/>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超連鎖系統的過人之處</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8" name="TextBox 727"/>
          <p:cNvSpPr txBox="1"/>
          <p:nvPr/>
        </p:nvSpPr>
        <p:spPr>
          <a:xfrm>
            <a:off x="757007" y="524846"/>
            <a:ext cx="10911393" cy="2031325"/>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JR的問題</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zh" sz="1800" b="1" i="1" u="none" dirty="0">
                <a:solidFill>
                  <a:srgbClr val="000000"/>
                </a:solidFill>
                <a:ea typeface="Microsoft YaHei" panose="020B0503020204020204" pitchFamily="34" charset="-122"/>
              </a:rPr>
              <a:t>這些都是理所當然的嗎？ 其他所有計畫，都不存在這個。</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1" u="none" dirty="0">
                <a:solidFill>
                  <a:srgbClr val="000000"/>
                </a:solidFill>
                <a:ea typeface="Microsoft YaHei" panose="020B0503020204020204" pitchFamily="34" charset="-122"/>
              </a:rPr>
              <a:t>問題：</a:t>
            </a:r>
            <a:r>
              <a:rPr lang="zh" sz="1800" b="1" i="0" u="none" dirty="0">
                <a:solidFill>
                  <a:srgbClr val="000000"/>
                </a:solidFill>
                <a:ea typeface="Microsoft YaHei" panose="020B0503020204020204" pitchFamily="34" charset="-122"/>
              </a:rPr>
              <a:t>這使得 遙不可及且發展飛快的超連鎖機會，變得比其他現存的家庭式或連鎖企業更實際，且賺取更多利潤。 </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0000"/>
                </a:solidFill>
                <a:ea typeface="Microsoft YaHei" panose="020B0503020204020204" pitchFamily="34" charset="-122"/>
              </a:rPr>
              <a:t>你認同嗎？</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zh" sz="1800" b="1" i="0" u="none" dirty="0">
                <a:solidFill>
                  <a:srgbClr val="000000"/>
                </a:solidFill>
                <a:ea typeface="Microsoft YaHei" panose="020B0503020204020204" pitchFamily="34" charset="-122"/>
              </a:rPr>
              <a:t>同意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zh" sz="1800" b="1" i="0" dirty="0">
                <a:solidFill>
                  <a:srgbClr val="000000"/>
                </a:solidFill>
                <a:ea typeface="Microsoft YaHei" panose="020B0503020204020204" pitchFamily="34" charset="-122"/>
              </a:rPr>
              <a:t>不同意</a:t>
            </a:r>
          </a:p>
        </p:txBody>
      </p:sp>
      <p:sp>
        <p:nvSpPr>
          <p:cNvPr id="731" name="TextBox 730">
            <a:extLst>
              <a:ext uri="{FF2B5EF4-FFF2-40B4-BE49-F238E27FC236}">
                <a16:creationId xmlns:a16="http://schemas.microsoft.com/office/drawing/2014/main" id="{3F5CBAAC-752A-2F4C-AFB2-74863C7FDFD5}"/>
              </a:ext>
            </a:extLst>
          </p:cNvPr>
          <p:cNvSpPr txBox="1"/>
          <p:nvPr/>
        </p:nvSpPr>
        <p:spPr>
          <a:xfrm>
            <a:off x="755875" y="2652572"/>
            <a:ext cx="10910536" cy="3693319"/>
          </a:xfrm>
          <a:prstGeom prst="rect">
            <a:avLst/>
          </a:prstGeom>
          <a:solidFill>
            <a:schemeClr val="bg1">
              <a:alpha val="90000"/>
            </a:schemeClr>
          </a:solidFill>
        </p:spPr>
        <p:txBody>
          <a:bodyPr wrap="square" rtlCol="0">
            <a:spAutoFit/>
          </a:bodyPr>
          <a:lstStyle/>
          <a:p>
            <a:pPr lvl="0">
              <a:defRPr/>
            </a:pPr>
            <a:r>
              <a:rPr lang="zh" sz="1800" b="1" i="0" dirty="0">
                <a:solidFill>
                  <a:srgbClr val="000000"/>
                </a:solidFill>
                <a:ea typeface="Microsoft YaHei" panose="020B0503020204020204" pitchFamily="34" charset="-122"/>
              </a:rPr>
              <a:t>JR：「現在！請聽我說！」</a:t>
            </a:r>
          </a:p>
          <a:p>
            <a:pPr lvl="0">
              <a:defRPr/>
            </a:pPr>
            <a:r>
              <a:rPr lang="zh" sz="1800" b="1" i="0" dirty="0">
                <a:solidFill>
                  <a:srgbClr val="000000"/>
                </a:solidFill>
                <a:ea typeface="Microsoft YaHei" panose="020B0503020204020204" pitchFamily="34" charset="-122"/>
              </a:rPr>
              <a:t> </a:t>
            </a:r>
            <a:r>
              <a:rPr lang="zh" sz="1800" b="1" i="1" dirty="0">
                <a:solidFill>
                  <a:srgbClr val="FF0000"/>
                </a:solidFill>
                <a:ea typeface="Microsoft YaHei" panose="020B0503020204020204" pitchFamily="34" charset="-122"/>
              </a:rPr>
              <a:t>這個已證實的系統及超連鎖系統是「聖杯」，是清晰明確。即使您或者有任何人萌生了新的想法，能在短期內使一部分人受惠，但如果那違背了管理業績紅利計畫及個人事業發展的原則，他們的做法則會弄功反拙。為了維護管理業績紅利計畫及永續收入的長久運作，我們會採取行動制止他們。我們何不簡單的堅持跟隨這「傳統」，卻已證實可行的方法去建立事業？ 那就會有更多的超連鎖店主成長得比現在還要快！如果您有一個更好的答案，請告訴我。</a:t>
            </a:r>
          </a:p>
          <a:p>
            <a:pPr lvl="0">
              <a:defRPr/>
            </a:pPr>
            <a:r>
              <a:rPr lang="zh" sz="1800" b="1" i="0" dirty="0">
                <a:solidFill>
                  <a:srgbClr val="000000"/>
                </a:solidFill>
                <a:ea typeface="Microsoft YaHei" panose="020B0503020204020204" pitchFamily="34" charset="-122"/>
              </a:rPr>
              <a:t>但首先，請先完成Health check去證明您自己，並回答我的問題！</a:t>
            </a:r>
          </a:p>
          <a:p>
            <a:pPr lvl="0">
              <a:defRPr/>
            </a:pPr>
            <a:r>
              <a:rPr lang="zh" sz="1800" b="1" i="1" dirty="0">
                <a:solidFill>
                  <a:srgbClr val="FF0000"/>
                </a:solidFill>
                <a:ea typeface="Microsoft YaHei" panose="020B0503020204020204" pitchFamily="34" charset="-122"/>
              </a:rPr>
              <a:t>連結網址：</a:t>
            </a:r>
            <a:r>
              <a:rPr lang="zh" sz="1800" b="1" i="0" dirty="0">
                <a:solidFill>
                  <a:srgbClr val="FF0000"/>
                </a:solidFill>
                <a:ea typeface="Microsoft YaHei" panose="020B0503020204020204" pitchFamily="34" charset="-122"/>
              </a:rPr>
              <a:t>healthcheck.unfranchise.com</a:t>
            </a:r>
          </a:p>
          <a:p>
            <a:pPr marL="342900" lvl="0" indent="-342900">
              <a:buFont typeface="Wingdings" pitchFamily="2" charset="2"/>
              <a:buChar char="Ø"/>
              <a:defRPr/>
            </a:pPr>
            <a:r>
              <a:rPr lang="zh" sz="1800" b="1" i="0" dirty="0">
                <a:solidFill>
                  <a:srgbClr val="000000"/>
                </a:solidFill>
                <a:ea typeface="Microsoft YaHei" panose="020B0503020204020204" pitchFamily="34" charset="-122"/>
              </a:rPr>
              <a:t>因此：這很合理吧？只做對的事，需要投入努力和時間，但獲得比任何都更好，這只需要您願意，並且行動！</a:t>
            </a:r>
          </a:p>
          <a:p>
            <a:pPr lvl="0">
              <a:defRPr/>
            </a:pPr>
            <a:r>
              <a:rPr lang="zh" sz="1800" b="1" i="0" dirty="0">
                <a:solidFill>
                  <a:srgbClr val="000000"/>
                </a:solidFill>
                <a:ea typeface="Microsoft YaHei" panose="020B0503020204020204" pitchFamily="34" charset="-122"/>
              </a:rPr>
              <a:t>答案是什麼？</a:t>
            </a:r>
          </a:p>
          <a:p>
            <a:pPr marL="285750" lvl="0" indent="-285750">
              <a:buFont typeface="Wingdings" pitchFamily="2" charset="2"/>
              <a:buChar char="q"/>
              <a:defRPr/>
            </a:pPr>
            <a:r>
              <a:rPr lang="zh" sz="1800" b="1" i="0" dirty="0">
                <a:solidFill>
                  <a:srgbClr val="FF0000"/>
                </a:solidFill>
                <a:ea typeface="Microsoft YaHei" panose="020B0503020204020204" pitchFamily="34" charset="-122"/>
              </a:rPr>
              <a:t>是</a:t>
            </a:r>
          </a:p>
          <a:p>
            <a:pPr marL="285750" lvl="0" indent="-285750">
              <a:buFont typeface="Wingdings" pitchFamily="2" charset="2"/>
              <a:buChar char="q"/>
              <a:defRPr/>
            </a:pPr>
            <a:r>
              <a:rPr lang="zh" sz="1800" b="1" i="0" dirty="0">
                <a:solidFill>
                  <a:srgbClr val="FF0000"/>
                </a:solidFill>
                <a:ea typeface="Microsoft YaHei" panose="020B0503020204020204" pitchFamily="34" charset="-122"/>
              </a:rPr>
              <a:t>否</a:t>
            </a:r>
          </a:p>
        </p:txBody>
      </p:sp>
    </p:spTree>
    <p:extLst>
      <p:ext uri="{BB962C8B-B14F-4D97-AF65-F5344CB8AC3E}">
        <p14:creationId xmlns:p14="http://schemas.microsoft.com/office/powerpoint/2010/main" val="235100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wipe(down)">
                                      <p:cBhvr>
                                        <p:cTn id="7" dur="500"/>
                                        <p:tgtEl>
                                          <p:spTgt spid="7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31"/>
                                        </p:tgtEl>
                                        <p:attrNameLst>
                                          <p:attrName>style.visibility</p:attrName>
                                        </p:attrNameLst>
                                      </p:cBhvr>
                                      <p:to>
                                        <p:strVal val="visible"/>
                                      </p:to>
                                    </p:set>
                                    <p:animEffect transition="in" filter="wipe(down)">
                                      <p:cBhvr>
                                        <p:cTn id="12"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0" animBg="1"/>
      <p:bldP spid="7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333171" y="3083117"/>
            <a:ext cx="11435826" cy="3341886"/>
            <a:chOff x="82550" y="3711134"/>
            <a:chExt cx="5988050" cy="1589602"/>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604881" y="3711134"/>
              <a:ext cx="1020729" cy="24388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958730"/>
              <a:ext cx="499534" cy="39972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771594" y="3929200"/>
              <a:ext cx="575596" cy="42925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04561"/>
              <a:ext cx="456805" cy="35389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750549" y="3955162"/>
              <a:ext cx="557711" cy="40329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44505" y="3730960"/>
              <a:ext cx="962147" cy="20230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3787044"/>
              <a:ext cx="5949019" cy="1415576"/>
              <a:chOff x="106600" y="3837707"/>
              <a:chExt cx="5949019" cy="136491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89" y="4338165"/>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44707" y="4338165"/>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14315" y="4345986"/>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3894" y="4320719"/>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05572" y="3869113"/>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41869" y="3837707"/>
                <a:ext cx="866365" cy="42479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pic>
        <p:nvPicPr>
          <p:cNvPr id="301" name="Picture 30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5189842" y="2689041"/>
            <a:ext cx="1885511" cy="965142"/>
          </a:xfrm>
          <a:prstGeom prst="rect">
            <a:avLst/>
          </a:prstGeom>
        </p:spPr>
      </p:pic>
      <p:sp>
        <p:nvSpPr>
          <p:cNvPr id="16" name="TextBox 15"/>
          <p:cNvSpPr txBox="1"/>
          <p:nvPr/>
        </p:nvSpPr>
        <p:spPr>
          <a:xfrm>
            <a:off x="309286" y="6354"/>
            <a:ext cx="1164662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世上所有的機器、電腦程式或系統都是基於物理學、數學及邏輯學法則或規則而創造與運行的，想要其正確運轉，絕不可忽略</a:t>
            </a:r>
            <a:r>
              <a:rPr lang="zh" sz="1400" b="1" i="0" dirty="0">
                <a:solidFill>
                  <a:srgbClr val="FFFFFF"/>
                </a:solidFill>
                <a:ea typeface="Microsoft YaHei" panose="020B0503020204020204" pitchFamily="34" charset="-122"/>
              </a:rPr>
              <a:t>這些</a:t>
            </a:r>
            <a:r>
              <a:rPr lang="zh" sz="1400" b="1" i="0" u="none" dirty="0">
                <a:solidFill>
                  <a:srgbClr val="FFFFFF"/>
                </a:solidFill>
                <a:ea typeface="Microsoft YaHei" panose="020B0503020204020204" pitchFamily="34" charset="-122"/>
              </a:rPr>
              <a:t>規則。管理業績紅利計畫亦然。最重要的一件你不能做的事，跟讓你實現並執行的原因一樣。</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1" u="none" dirty="0">
                <a:solidFill>
                  <a:srgbClr val="FFFFFF"/>
                </a:solidFill>
                <a:ea typeface="Microsoft YaHei" panose="020B0503020204020204" pitchFamily="34" charset="-122"/>
              </a:rPr>
              <a:t>例如  — 重力的作用及機翼下的真空狀態對於飛行來說不可或缺。二者缺一不可，否則要麼飛不起來，要麼便會墜毀。</a:t>
            </a:r>
          </a:p>
        </p:txBody>
      </p:sp>
      <p:sp>
        <p:nvSpPr>
          <p:cNvPr id="17" name="TextBox 16"/>
          <p:cNvSpPr txBox="1"/>
          <p:nvPr/>
        </p:nvSpPr>
        <p:spPr>
          <a:xfrm>
            <a:off x="134983" y="950207"/>
            <a:ext cx="11995230" cy="830997"/>
          </a:xfrm>
          <a:prstGeom prst="rect">
            <a:avLst/>
          </a:prstGeom>
          <a:noFill/>
          <a:ln w="381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1" i="0" u="none" dirty="0">
                <a:solidFill>
                  <a:srgbClr val="FFFFFF"/>
                </a:solidFill>
                <a:ea typeface="Microsoft YaHei" panose="020B0503020204020204" pitchFamily="34" charset="-122"/>
              </a:rPr>
              <a:t>下面是一個業績完美對稱的雙軌制圖示。如果每個人在同樣的時間完美的完成業務，而此刻時間凝固，它將達到臨界值，并超過基於65%的BV/IBV的支付，佣金將超過下面兩個級別的收入，事業計畫則會崩潰。基本上，管理業績紅利計畫在做的事正克服重力而且並沒有發生！354間公司及計畫想複製我們但都以失敗收場。 必須跟隨系統方能成功！</a:t>
            </a:r>
          </a:p>
        </p:txBody>
      </p:sp>
      <p:sp>
        <p:nvSpPr>
          <p:cNvPr id="302" name="TextBox 301">
            <a:extLst>
              <a:ext uri="{FF2B5EF4-FFF2-40B4-BE49-F238E27FC236}">
                <a16:creationId xmlns:a16="http://schemas.microsoft.com/office/drawing/2014/main" id="{0FA1BBAF-C82E-A040-93C2-B190BF6F8880}"/>
              </a:ext>
            </a:extLst>
          </p:cNvPr>
          <p:cNvSpPr txBox="1"/>
          <p:nvPr/>
        </p:nvSpPr>
        <p:spPr>
          <a:xfrm>
            <a:off x="595199" y="2027425"/>
            <a:ext cx="110747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首先：以下是的雙軌系統完美呈現我們的零售系統、追蹤系統、所需條件及購物年金－ </a:t>
            </a:r>
            <a:r>
              <a:rPr lang="zh" sz="1800" b="1" i="0" u="none" dirty="0">
                <a:solidFill>
                  <a:srgbClr val="FFFF00"/>
                </a:solidFill>
                <a:ea typeface="Microsoft YaHei" panose="020B0503020204020204" pitchFamily="34" charset="-122"/>
              </a:rPr>
              <a:t>雙軌系統 </a:t>
            </a:r>
            <a:endParaRPr lang="en-US" altLang="zh" sz="1800" b="1" i="0" u="none" dirty="0">
              <a:solidFill>
                <a:srgbClr val="FFFF00"/>
              </a:solidFill>
              <a:ea typeface="Microsoft YaHei"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組織網路表或組織圖表</a:t>
            </a:r>
          </a:p>
        </p:txBody>
      </p:sp>
    </p:spTree>
    <p:extLst>
      <p:ext uri="{BB962C8B-B14F-4D97-AF65-F5344CB8AC3E}">
        <p14:creationId xmlns:p14="http://schemas.microsoft.com/office/powerpoint/2010/main" val="112845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99391" y="2054087"/>
            <a:ext cx="11781182" cy="4439173"/>
            <a:chOff x="82550" y="2578101"/>
            <a:chExt cx="5988050" cy="2722635"/>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582405"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058352"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2578101"/>
              <a:ext cx="5949019" cy="2624520"/>
              <a:chOff x="106600" y="2672031"/>
              <a:chExt cx="5949019" cy="2530589"/>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2520757" y="2672031"/>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sp>
        <p:nvSpPr>
          <p:cNvPr id="5" name="TextBox 4"/>
          <p:cNvSpPr txBox="1"/>
          <p:nvPr/>
        </p:nvSpPr>
        <p:spPr>
          <a:xfrm>
            <a:off x="260113" y="-108984"/>
            <a:ext cx="1151067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200" b="1" i="0" u="none" dirty="0">
                <a:solidFill>
                  <a:srgbClr val="FFFFFF"/>
                </a:solidFill>
                <a:ea typeface="Microsoft YaHei" panose="020B0503020204020204" pitchFamily="34" charset="-122"/>
              </a:rPr>
              <a:t>這是一個完美對稱的雙軌制圖示。</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200" b="1" i="0" u="none" dirty="0">
                <a:solidFill>
                  <a:srgbClr val="FFFF00"/>
                </a:solidFill>
                <a:ea typeface="Microsoft YaHei" panose="020B0503020204020204" pitchFamily="34" charset="-122"/>
              </a:rPr>
              <a:t>在管理業績紅利計畫中，投入的時間是關鍵。</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none" dirty="0">
                <a:solidFill>
                  <a:srgbClr val="FFFFFF"/>
                </a:solidFill>
                <a:ea typeface="Microsoft YaHei" panose="020B0503020204020204" pitchFamily="34" charset="-122"/>
              </a:rPr>
              <a:t>我們已經投入了時間及所需的條件，但這個計畫從來沒有在歷史上出現過。事實上，我們作出過多種嘗試以正確的方法建立此事業，但都無法成功。</a:t>
            </a:r>
          </a:p>
        </p:txBody>
      </p:sp>
      <p:sp>
        <p:nvSpPr>
          <p:cNvPr id="8" name="TextBox 7"/>
          <p:cNvSpPr txBox="1"/>
          <p:nvPr/>
        </p:nvSpPr>
        <p:spPr>
          <a:xfrm>
            <a:off x="87386" y="988487"/>
            <a:ext cx="11805192" cy="3785652"/>
          </a:xfrm>
          <a:prstGeom prst="rect">
            <a:avLst/>
          </a:prstGeom>
          <a:solidFill>
            <a:schemeClr val="tx1">
              <a:alpha val="69000"/>
            </a:schemeClr>
          </a:solidFill>
          <a:ln w="28575">
            <a:solidFill>
              <a:schemeClr val="bg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2400" b="1" i="0" u="none" dirty="0">
                <a:solidFill>
                  <a:srgbClr val="FFFFFF"/>
                </a:solidFill>
                <a:ea typeface="Microsoft YaHei" panose="020B0503020204020204" pitchFamily="34" charset="-122"/>
              </a:rPr>
              <a:t>實 </a:t>
            </a:r>
            <a:r>
              <a:rPr lang="zh" sz="2400" b="0" i="0" u="none" dirty="0">
                <a:solidFill>
                  <a:srgbClr val="FFFFFF"/>
                </a:solidFill>
                <a:ea typeface="Microsoft YaHei" panose="020B0503020204020204" pitchFamily="34" charset="-122"/>
              </a:rPr>
              <a:t>際上，這是不可能的，或者該說，成功的機率微乎其微。為什麼？</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2400" b="0" i="0" u="none" dirty="0">
                <a:solidFill>
                  <a:srgbClr val="FFFFFF"/>
                </a:solidFill>
                <a:ea typeface="Microsoft YaHei" panose="020B0503020204020204" pitchFamily="34" charset="-122"/>
              </a:rPr>
              <a:t>事實上，組織兩邊連續好幾個月每周同時達到商業發展中心的上限，取得管理業績紅利計畫利潤的機率是零。</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2400" b="0" i="0" u="none" dirty="0">
                <a:solidFill>
                  <a:srgbClr val="FFFFFF"/>
                </a:solidFill>
                <a:ea typeface="Microsoft YaHei" panose="020B0503020204020204" pitchFamily="34" charset="-122"/>
              </a:rPr>
              <a:t>然而，如果這是在沒有人為操控或違反規則的情況下發生的，每個人都達到要求，有兩個活躍的個人推薦而且他們都達到事業要求，亦沒有虛假的商業發展中心</a:t>
            </a:r>
            <a:r>
              <a:rPr lang="zh" sz="2400" b="0" i="0" u="none" dirty="0">
                <a:solidFill>
                  <a:srgbClr val="FFFF00"/>
                </a:solidFill>
                <a:ea typeface="Microsoft YaHei" panose="020B0503020204020204" pitchFamily="34" charset="-122"/>
              </a:rPr>
              <a:t>向下放置BV只是每次放在一個下線組織；</a:t>
            </a:r>
            <a:r>
              <a:rPr lang="zh" sz="2400" b="0" i="0" u="none" dirty="0">
                <a:solidFill>
                  <a:srgbClr val="FFFFFF"/>
                </a:solidFill>
                <a:ea typeface="Microsoft YaHei" panose="020B0503020204020204" pitchFamily="34" charset="-122"/>
              </a:rPr>
              <a:t>; 佣金和收入則有機會一致或組織兩邊點數取得平衡</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2400" b="0" i="0" u="none" dirty="0">
                <a:solidFill>
                  <a:srgbClr val="FFFF00"/>
                </a:solidFill>
                <a:ea typeface="Microsoft YaHei" panose="020B0503020204020204" pitchFamily="34" charset="-122"/>
              </a:rPr>
              <a:t>每位上線都擁有無限制的下線BV放置，將點數放置在每條腿的弱點，這行為所能帶來的影響之大，是未知的。</a:t>
            </a:r>
            <a:r>
              <a:rPr lang="zh" sz="2400" b="1" i="0" u="none" dirty="0">
                <a:solidFill>
                  <a:srgbClr val="FF0000"/>
                </a:solidFill>
                <a:ea typeface="Microsoft YaHei" panose="020B0503020204020204" pitchFamily="34" charset="-122"/>
              </a:rPr>
              <a:t>最簡單直接的保障方法，就是禁止這樣的行為。</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2400" b="0" i="0" u="none" dirty="0">
                <a:solidFill>
                  <a:srgbClr val="FFFFFF"/>
                </a:solidFill>
                <a:ea typeface="Microsoft YaHei" panose="020B0503020204020204" pitchFamily="34" charset="-122"/>
              </a:rPr>
              <a:t>不可能發生的原因是因為，大家投入的時間不一樣、人生的不可控性，以及這事業最依賴的一個重點－人。我們已經利用26年時間去追蹤數據，這是經驗證的事實。</a:t>
            </a:r>
          </a:p>
        </p:txBody>
      </p:sp>
      <p:sp>
        <p:nvSpPr>
          <p:cNvPr id="301" name="TextBox 300">
            <a:extLst>
              <a:ext uri="{FF2B5EF4-FFF2-40B4-BE49-F238E27FC236}">
                <a16:creationId xmlns:a16="http://schemas.microsoft.com/office/drawing/2014/main" id="{9AF56103-A8A1-F14E-9B71-406A780B3300}"/>
              </a:ext>
            </a:extLst>
          </p:cNvPr>
          <p:cNvSpPr txBox="1"/>
          <p:nvPr/>
        </p:nvSpPr>
        <p:spPr>
          <a:xfrm>
            <a:off x="70182" y="980673"/>
            <a:ext cx="11839601" cy="4832092"/>
          </a:xfrm>
          <a:prstGeom prst="rect">
            <a:avLst/>
          </a:prstGeom>
          <a:solidFill>
            <a:schemeClr val="tx1">
              <a:alpha val="69000"/>
            </a:schemeClr>
          </a:solidFill>
          <a:ln w="28575">
            <a:solidFill>
              <a:schemeClr val="bg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 sz="2200" b="0" i="0" u="none" dirty="0">
                <a:solidFill>
                  <a:srgbClr val="FFFFFF"/>
                </a:solidFill>
                <a:ea typeface="Microsoft YaHei" panose="020B0503020204020204" pitchFamily="34" charset="-122"/>
              </a:rPr>
              <a:t>投入的時間是重點。而且人們的生活和行為存在太多不確定因素。每個人都擁有各自的狀況，以各自的步調做事。你有試過讓其他人要在某特定的時間內以一種方式去完成任務嗎？ 紙上談兵更為容易。事實上，我們(JR)嘗試營造一個受嚴格管制的環境，然而卻一次又一次失敗，未能成功。</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 sz="2000" b="0" i="0" u="none" dirty="0">
                <a:solidFill>
                  <a:srgbClr val="FFFFFF"/>
                </a:solidFill>
                <a:ea typeface="Microsoft YaHei" panose="020B0503020204020204" pitchFamily="34" charset="-122"/>
              </a:rPr>
              <a:t>人們都有各自的狀況、動力、問題、關注點、身體狀況、會轉變工作、婚姻狀況、遇上財政困難、惹上麻煩、因政治、宗教或任何原因而筋疲力竭，擁有孩子並吸引了他們的注意力。這些都會在不同的時間發生。撇除以上所列，要令它們按照完美的順序去發生，推薦下線，並令兩邊完美平衡地發展並達致商業發展中心的上限對參與者來說是不合理的（或並非以他們的利益出發），亦令人相信他們是被迫完成的。人生太多不確定因素，人們亦各有步調和做事的習慣。無數的變化都會帶來影響。招募2人，再招募2人，如此類推，以2x2x2的形式有規律及對稱地進行計畫，在同一時間達成所需的條件，不斷產生業績，在情在理都是不可能的事。至少，這在出現違規不受認可的人為操作之前，是從未出現過的。</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 sz="2000" b="0" i="0" u="none" dirty="0">
                <a:solidFill>
                  <a:srgbClr val="FFFFFF"/>
                </a:solidFill>
                <a:ea typeface="Microsoft YaHei" panose="020B0503020204020204" pitchFamily="34" charset="-122"/>
              </a:rPr>
              <a:t>人們有各自的合格日，我們已通過一項規條，他們必須完成001後，方能開展另一邊，或002及003。連鎖分店只能一次安排一家，而且要被正確使用，個人推薦2個合格及活躍的超連鎖店主，每人都達成條件，並從最下面起建立業績。</a:t>
            </a:r>
          </a:p>
        </p:txBody>
      </p:sp>
      <p:sp>
        <p:nvSpPr>
          <p:cNvPr id="303" name="TextBox 302">
            <a:extLst>
              <a:ext uri="{FF2B5EF4-FFF2-40B4-BE49-F238E27FC236}">
                <a16:creationId xmlns:a16="http://schemas.microsoft.com/office/drawing/2014/main" id="{F9B8F0A4-CDC5-494B-95C7-6FD31C996752}"/>
              </a:ext>
            </a:extLst>
          </p:cNvPr>
          <p:cNvSpPr txBox="1"/>
          <p:nvPr/>
        </p:nvSpPr>
        <p:spPr>
          <a:xfrm>
            <a:off x="147879" y="988487"/>
            <a:ext cx="11684207" cy="3970318"/>
          </a:xfrm>
          <a:prstGeom prst="rect">
            <a:avLst/>
          </a:prstGeom>
          <a:solidFill>
            <a:schemeClr val="tx1">
              <a:alpha val="69000"/>
            </a:schemeClr>
          </a:solidFill>
          <a:ln w="28575">
            <a:solidFill>
              <a:schemeClr val="bg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lang="zh" sz="2800" b="1" i="0" u="none" dirty="0">
                <a:solidFill>
                  <a:srgbClr val="FFFFFF"/>
                </a:solidFill>
                <a:ea typeface="Microsoft YaHei" panose="020B0503020204020204" pitchFamily="34" charset="-122"/>
              </a:rPr>
              <a:t> 時間：</a:t>
            </a:r>
            <a:r>
              <a:rPr lang="zh" sz="2800" b="1" i="0" u="none" dirty="0">
                <a:solidFill>
                  <a:srgbClr val="FFFF00"/>
                </a:solidFill>
                <a:ea typeface="Microsoft YaHei" panose="020B0503020204020204" pitchFamily="34" charset="-122"/>
              </a:rPr>
              <a:t>計算的一部份，根據變化的速度以作出協調的事業計畫。每人都以不同的速度成長，累積不同數量的BV/IBV</a:t>
            </a:r>
            <a:r>
              <a:rPr lang="zh" sz="2800" b="0" i="0" u="none" dirty="0">
                <a:solidFill>
                  <a:srgbClr val="FFFFFF"/>
                </a:solidFill>
                <a:ea typeface="Microsoft YaHei" panose="020B0503020204020204" pitchFamily="34" charset="-122"/>
              </a:rPr>
              <a:t>。</a:t>
            </a:r>
            <a:r>
              <a:rPr lang="zh" sz="2800" b="1" i="0" u="none" dirty="0">
                <a:solidFill>
                  <a:srgbClr val="FF0000"/>
                </a:solidFill>
                <a:ea typeface="Microsoft YaHei" panose="020B0503020204020204" pitchFamily="34" charset="-122"/>
              </a:rPr>
              <a:t>每個超連鎖店主都有各自的時鐘及需達成的BV/IBV水平！</a:t>
            </a:r>
            <a:r>
              <a:rPr lang="zh" sz="2800" b="0" i="0" u="none" dirty="0">
                <a:solidFill>
                  <a:srgbClr val="FFFFFF"/>
                </a:solidFill>
                <a:ea typeface="Microsoft YaHei" panose="020B0503020204020204" pitchFamily="34" charset="-122"/>
              </a:rPr>
              <a:t>組織與管理業績紅利計畫，並非一成不變的。大家都可能只發展同一邊組織，累積BV/IBV ，這會一樣或是累積以上，直至其中一人累積足夠點數或成功賺取佣金。大家每月都有特定等級所需要達致的支付線。他們亦擁有不同的合格日，在不同的時間產生業績。當一個超連鎖店主累積至左右5000/5000的點數上限，會使點數歸零</a:t>
            </a:r>
            <a:r>
              <a:rPr lang="zh" sz="2800" b="0" i="0" u="none" dirty="0">
                <a:solidFill>
                  <a:srgbClr val="00B050"/>
                </a:solidFill>
                <a:ea typeface="Microsoft YaHei" panose="020B0503020204020204" pitchFamily="34" charset="-122"/>
              </a:rPr>
              <a:t>（綠色）</a:t>
            </a:r>
            <a:r>
              <a:rPr lang="zh" sz="2800" b="0" i="0" u="none" dirty="0">
                <a:solidFill>
                  <a:srgbClr val="FFFFFF"/>
                </a:solidFill>
                <a:ea typeface="Microsoft YaHei" panose="020B0503020204020204" pitchFamily="34" charset="-122"/>
              </a:rPr>
              <a:t>，即點數會重置而且不再在系統中，但是會停留並等待上面或下面的夥伴「趕上」點數，並到達到特定的等級以獲得報酬。</a:t>
            </a:r>
          </a:p>
        </p:txBody>
      </p:sp>
      <p:sp>
        <p:nvSpPr>
          <p:cNvPr id="304" name="TextBox 303">
            <a:extLst>
              <a:ext uri="{FF2B5EF4-FFF2-40B4-BE49-F238E27FC236}">
                <a16:creationId xmlns:a16="http://schemas.microsoft.com/office/drawing/2014/main" id="{4EA838E7-9DFF-E447-9E95-49B005998B41}"/>
              </a:ext>
            </a:extLst>
          </p:cNvPr>
          <p:cNvSpPr txBox="1"/>
          <p:nvPr/>
        </p:nvSpPr>
        <p:spPr>
          <a:xfrm>
            <a:off x="169375" y="971459"/>
            <a:ext cx="11641215" cy="3539430"/>
          </a:xfrm>
          <a:prstGeom prst="rect">
            <a:avLst/>
          </a:prstGeom>
          <a:solidFill>
            <a:schemeClr val="tx1">
              <a:alpha val="69000"/>
            </a:schemeClr>
          </a:solidFill>
          <a:ln w="28575">
            <a:solidFill>
              <a:schemeClr val="bg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zh" sz="2800" b="1" i="0" u="none" dirty="0">
                <a:solidFill>
                  <a:srgbClr val="FFFFFF"/>
                </a:solidFill>
                <a:ea typeface="Microsoft YaHei" panose="020B0503020204020204" pitchFamily="34" charset="-122"/>
              </a:rPr>
              <a:t>時間：延續：</a:t>
            </a:r>
            <a:r>
              <a:rPr lang="zh" sz="2800" b="0" i="0" u="none" dirty="0">
                <a:solidFill>
                  <a:srgbClr val="FFFFFF"/>
                </a:solidFill>
                <a:ea typeface="Microsoft YaHei" panose="020B0503020204020204" pitchFamily="34" charset="-122"/>
              </a:rPr>
              <a:t>任何人都會在不同時間因業績不夠格而被暫停業務，因為他們無法完成條件，且不活躍（沒有產生任何業績，卻留在組織線內成為計算的一部分，與上線一同賺取收入）</a:t>
            </a:r>
            <a:r>
              <a:rPr lang="zh" sz="2800" b="0" i="0" u="none" dirty="0">
                <a:solidFill>
                  <a:srgbClr val="FFFF00"/>
                </a:solidFill>
                <a:ea typeface="Microsoft YaHei" panose="020B0503020204020204" pitchFamily="34" charset="-122"/>
              </a:rPr>
              <a:t>這也是一個法律要求</a:t>
            </a:r>
            <a:r>
              <a:rPr lang="zh" sz="2800" b="0" i="0" u="none" dirty="0">
                <a:solidFill>
                  <a:srgbClr val="FFFFFF"/>
                </a:solidFill>
                <a:ea typeface="Microsoft YaHei" panose="020B0503020204020204" pitchFamily="34" charset="-122"/>
              </a:rPr>
              <a:t>。</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2800" b="0" i="0" u="none" dirty="0">
                <a:solidFill>
                  <a:srgbClr val="FFFFFF"/>
                </a:solidFill>
                <a:ea typeface="Microsoft YaHei" panose="020B0503020204020204" pitchFamily="34" charset="-122"/>
              </a:rPr>
              <a:t> 這些商業發展中心的業績都會被移除，包括他們的和上線的（暫停業務）。這是一個數學命題，一個必然性。若上線獲得的點數可能是來自於一個不活躍的人，有一個90天的時間，點數仍會計算入總佣金支出並保護該被暫停業務的人。如果產品還沒有出售，亦有90％的退款政策，以及上線則可以選擇買回來出售或用作調整佣金。</a:t>
            </a:r>
          </a:p>
        </p:txBody>
      </p:sp>
      <p:sp>
        <p:nvSpPr>
          <p:cNvPr id="306" name="TextBox 305">
            <a:extLst>
              <a:ext uri="{FF2B5EF4-FFF2-40B4-BE49-F238E27FC236}">
                <a16:creationId xmlns:a16="http://schemas.microsoft.com/office/drawing/2014/main" id="{8393EDB8-9D88-1B47-B882-EDDDA4FD57D9}"/>
              </a:ext>
            </a:extLst>
          </p:cNvPr>
          <p:cNvSpPr txBox="1"/>
          <p:nvPr/>
        </p:nvSpPr>
        <p:spPr>
          <a:xfrm>
            <a:off x="52829" y="1005461"/>
            <a:ext cx="11874306" cy="4001095"/>
          </a:xfrm>
          <a:prstGeom prst="rect">
            <a:avLst/>
          </a:prstGeom>
          <a:solidFill>
            <a:schemeClr val="tx1">
              <a:alpha val="69000"/>
            </a:schemeClr>
          </a:solidFill>
          <a:ln w="28575">
            <a:solidFill>
              <a:schemeClr val="bg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lang="zh" sz="2400" b="1" i="0" u="none" dirty="0">
                <a:solidFill>
                  <a:srgbClr val="FFFFFF"/>
                </a:solidFill>
                <a:ea typeface="Microsoft YaHei" panose="020B0503020204020204" pitchFamily="34" charset="-122"/>
              </a:rPr>
              <a:t>時間(延續)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zh" sz="2000" b="0" i="0" u="none" dirty="0">
                <a:solidFill>
                  <a:srgbClr val="FFFFFF"/>
                </a:solidFill>
                <a:ea typeface="Microsoft YaHei" panose="020B0503020204020204" pitchFamily="34" charset="-122"/>
              </a:rPr>
              <a:t>在一條可賺取收入的組織線中，達到上限的商業發展中心的數量必須受到限制。因此，連鎖分店加入是按與一次完成5000/5000週期的比率– 首次 這允許將連鎖分店加入放置在固定的位置。在內側組織獲得佣金前必須完成建立001，只需要一個累積組織（1/2點數）以賺取每週$1500到$3600佣金。</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700" b="0" i="0" u="none" dirty="0">
                <a:solidFill>
                  <a:srgbClr val="FFFFFF"/>
                </a:solidFill>
                <a:ea typeface="Microsoft YaHei" panose="020B0503020204020204" pitchFamily="34" charset="-122"/>
              </a:rPr>
              <a:t>以人為操作放置虛假事業發展中心，或於第二邊組織內累積未受制約點數 來增加收入是禁止的。可惜，此行為在支付佣金之前很難發現。這會導致幾個後果。</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700" b="0" i="0" u="none" dirty="0">
                <a:solidFill>
                  <a:srgbClr val="FFFF00"/>
                </a:solidFill>
                <a:ea typeface="Microsoft YaHei" panose="020B0503020204020204" pitchFamily="34" charset="-122"/>
              </a:rPr>
              <a:t>在管理業績紅利計畫的每一個推薦組織中，每個商業發展中心都有一個變化率，並且在每邊組織中都有累積變化</a:t>
            </a:r>
            <a:r>
              <a:rPr lang="zh" sz="1700" b="0" i="0" u="none" dirty="0">
                <a:solidFill>
                  <a:srgbClr val="FFFFFF"/>
                </a:solidFill>
                <a:ea typeface="Microsoft YaHei" panose="020B0503020204020204" pitchFamily="34" charset="-122"/>
              </a:rPr>
              <a:t>。這需要一系列複雜的微積導函數和電腦程式來解決這個問題，25年前，JR聘請了數學家來確定事業計畫的要求和規則，以確保事業系統協調及保持62％至65％的固定的BV和IBV佣金發放。</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700" b="0" i="0" u="none" dirty="0">
                <a:solidFill>
                  <a:srgbClr val="FFFFFF"/>
                </a:solidFill>
                <a:ea typeface="Microsoft YaHei" panose="020B0503020204020204" pitchFamily="34" charset="-122"/>
              </a:rPr>
              <a:t>這是事業計畫其中一個最神奇之處，使計畫能夠發揮作用，以及為什麼對於被動、不活躍和人為操縱等各種行為必不寬容。最終的測試和證明是每月和每年的發放佣金總額。它一直保持不變。當這些變數改變、或未被遵守，或組織行為有異，就會對計畫產生影響。</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700" b="0" i="0" u="none" dirty="0">
                <a:solidFill>
                  <a:srgbClr val="FFFFFF"/>
                </a:solidFill>
                <a:ea typeface="Microsoft YaHei" panose="020B0503020204020204" pitchFamily="34" charset="-122"/>
              </a:rPr>
              <a:t> 在我們27年的歷史中，每次出現異常或蔓延爬升的點數，當作法被消除或糾正政策以恢復到過去的狀態; 佣金發放立即回復正軌，證明數學和精算模型是有效的。</a:t>
            </a:r>
          </a:p>
        </p:txBody>
      </p:sp>
    </p:spTree>
    <p:extLst>
      <p:ext uri="{BB962C8B-B14F-4D97-AF65-F5344CB8AC3E}">
        <p14:creationId xmlns:p14="http://schemas.microsoft.com/office/powerpoint/2010/main" val="360372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01"/>
                                        </p:tgtEl>
                                        <p:attrNameLst>
                                          <p:attrName>style.visibility</p:attrName>
                                        </p:attrNameLst>
                                      </p:cBhvr>
                                      <p:to>
                                        <p:strVal val="visible"/>
                                      </p:to>
                                    </p:set>
                                    <p:animEffect transition="in" filter="fade">
                                      <p:cBhvr>
                                        <p:cTn id="16" dur="500"/>
                                        <p:tgtEl>
                                          <p:spTgt spid="3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01"/>
                                        </p:tgtEl>
                                      </p:cBhvr>
                                    </p:animEffect>
                                    <p:set>
                                      <p:cBhvr>
                                        <p:cTn id="21" dur="1" fill="hold">
                                          <p:stCondLst>
                                            <p:cond delay="499"/>
                                          </p:stCondLst>
                                        </p:cTn>
                                        <p:tgtEl>
                                          <p:spTgt spid="301"/>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03"/>
                                        </p:tgtEl>
                                        <p:attrNameLst>
                                          <p:attrName>style.visibility</p:attrName>
                                        </p:attrNameLst>
                                      </p:cBhvr>
                                      <p:to>
                                        <p:strVal val="visible"/>
                                      </p:to>
                                    </p:set>
                                    <p:animEffect transition="in" filter="fade">
                                      <p:cBhvr>
                                        <p:cTn id="25" dur="500"/>
                                        <p:tgtEl>
                                          <p:spTgt spid="30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3"/>
                                        </p:tgtEl>
                                      </p:cBhvr>
                                    </p:animEffect>
                                    <p:set>
                                      <p:cBhvr>
                                        <p:cTn id="30" dur="1" fill="hold">
                                          <p:stCondLst>
                                            <p:cond delay="499"/>
                                          </p:stCondLst>
                                        </p:cTn>
                                        <p:tgtEl>
                                          <p:spTgt spid="30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04"/>
                                        </p:tgtEl>
                                        <p:attrNameLst>
                                          <p:attrName>style.visibility</p:attrName>
                                        </p:attrNameLst>
                                      </p:cBhvr>
                                      <p:to>
                                        <p:strVal val="visible"/>
                                      </p:to>
                                    </p:set>
                                    <p:animEffect transition="in" filter="fade">
                                      <p:cBhvr>
                                        <p:cTn id="34" dur="500"/>
                                        <p:tgtEl>
                                          <p:spTgt spid="30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04"/>
                                        </p:tgtEl>
                                      </p:cBhvr>
                                    </p:animEffect>
                                    <p:set>
                                      <p:cBhvr>
                                        <p:cTn id="39" dur="1" fill="hold">
                                          <p:stCondLst>
                                            <p:cond delay="499"/>
                                          </p:stCondLst>
                                        </p:cTn>
                                        <p:tgtEl>
                                          <p:spTgt spid="304"/>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06"/>
                                        </p:tgtEl>
                                        <p:attrNameLst>
                                          <p:attrName>style.visibility</p:attrName>
                                        </p:attrNameLst>
                                      </p:cBhvr>
                                      <p:to>
                                        <p:strVal val="visible"/>
                                      </p:to>
                                    </p:set>
                                    <p:animEffect transition="in" filter="fade">
                                      <p:cBhvr>
                                        <p:cTn id="43" dur="500"/>
                                        <p:tgtEl>
                                          <p:spTgt spid="30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06"/>
                                        </p:tgtEl>
                                      </p:cBhvr>
                                    </p:animEffect>
                                    <p:set>
                                      <p:cBhvr>
                                        <p:cTn id="48" dur="1" fill="hold">
                                          <p:stCondLst>
                                            <p:cond delay="499"/>
                                          </p:stCondLst>
                                        </p:cTn>
                                        <p:tgtEl>
                                          <p:spTgt spid="3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01" grpId="0" animBg="1"/>
      <p:bldP spid="301" grpId="1" animBg="1"/>
      <p:bldP spid="303" grpId="0" animBg="1"/>
      <p:bldP spid="303" grpId="1" animBg="1"/>
      <p:bldP spid="304" grpId="0" animBg="1"/>
      <p:bldP spid="304" grpId="1" animBg="1"/>
      <p:bldP spid="306" grpId="0" animBg="1"/>
      <p:bldP spid="30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198783" y="2054087"/>
            <a:ext cx="11781182" cy="4439173"/>
            <a:chOff x="82550" y="2578101"/>
            <a:chExt cx="5988050" cy="2722635"/>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582405"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058352"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2578101"/>
              <a:ext cx="5949019" cy="2624520"/>
              <a:chOff x="106600" y="2672031"/>
              <a:chExt cx="5949019" cy="2530589"/>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2520757" y="2672031"/>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sp>
        <p:nvSpPr>
          <p:cNvPr id="4" name="TextBox 3"/>
          <p:cNvSpPr txBox="1"/>
          <p:nvPr/>
        </p:nvSpPr>
        <p:spPr>
          <a:xfrm>
            <a:off x="1781629" y="1829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82760" y="93501"/>
            <a:ext cx="11510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200" b="1" i="0" dirty="0">
                <a:solidFill>
                  <a:srgbClr val="FFFFFF"/>
                </a:solidFill>
                <a:ea typeface="Microsoft YaHei" panose="020B0503020204020204" pitchFamily="34" charset="-122"/>
              </a:rPr>
              <a:t>管理業績紅利計畫：盈利 + 安全性 = 永續收入</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none" dirty="0">
                <a:solidFill>
                  <a:srgbClr val="FFFFFF"/>
                </a:solidFill>
                <a:ea typeface="Microsoft YaHei" panose="020B0503020204020204" pitchFamily="34" charset="-122"/>
              </a:rPr>
              <a:t>此事業計畫一定會將超連鎖店主的可得盈利最大化，以及維持公司的利潤率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dirty="0">
                <a:solidFill>
                  <a:srgbClr val="FFFFFF"/>
                </a:solidFill>
                <a:ea typeface="Microsoft YaHei" panose="020B0503020204020204" pitchFamily="34" charset="-122"/>
              </a:rPr>
              <a:t>從而達致永續收入所需要的安全性及穩定性。永續收入必須能長久地持續，方能稱之為永續！</a:t>
            </a:r>
            <a:r>
              <a:rPr lang="zh" sz="2000" b="1" i="0" u="none" dirty="0">
                <a:solidFill>
                  <a:srgbClr val="FFFFFF"/>
                </a:solidFill>
                <a:ea typeface="Microsoft YaHei" panose="020B0503020204020204" pitchFamily="34" charset="-122"/>
              </a:rPr>
              <a:t> </a:t>
            </a:r>
          </a:p>
        </p:txBody>
      </p:sp>
      <p:sp>
        <p:nvSpPr>
          <p:cNvPr id="307" name="TextBox 306">
            <a:extLst>
              <a:ext uri="{FF2B5EF4-FFF2-40B4-BE49-F238E27FC236}">
                <a16:creationId xmlns:a16="http://schemas.microsoft.com/office/drawing/2014/main" id="{B60AB4FF-9A5E-1443-8704-17ACA752D478}"/>
              </a:ext>
            </a:extLst>
          </p:cNvPr>
          <p:cNvSpPr txBox="1"/>
          <p:nvPr/>
        </p:nvSpPr>
        <p:spPr>
          <a:xfrm>
            <a:off x="0" y="2052689"/>
            <a:ext cx="12192000" cy="3354765"/>
          </a:xfrm>
          <a:prstGeom prst="rect">
            <a:avLst/>
          </a:prstGeom>
          <a:solidFill>
            <a:schemeClr val="tx1">
              <a:alpha val="69000"/>
            </a:schemeClr>
          </a:solidFill>
          <a:ln w="28575">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 sz="1800" b="1" i="0" u="none" dirty="0">
                <a:solidFill>
                  <a:srgbClr val="FFFFFF"/>
                </a:solidFill>
                <a:ea typeface="Microsoft YaHei" panose="020B0503020204020204" pitchFamily="34" charset="-122"/>
              </a:rPr>
              <a:t>將BV與IBV混為一談並不實際，因為其中涉及到兩個截然不同的成本 — 利潤模式，會導致公司面臨複雜的問題。更重要的是，這會導致BV與IBV的業績庫呈彼此取代的競爭狀態，而非與購物年金及購物年金卓越成員計畫協效運作</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v"/>
              <a:tabLst/>
              <a:defRPr/>
            </a:pPr>
            <a:r>
              <a:rPr lang="zh" sz="1600" b="0" i="1" u="none" dirty="0">
                <a:solidFill>
                  <a:srgbClr val="FFFFFF"/>
                </a:solidFill>
                <a:ea typeface="Microsoft YaHei" panose="020B0503020204020204" pitchFamily="34" charset="-122"/>
              </a:rPr>
              <a:t>這跟管理業績紅利計畫的設計機制與運行邏輯恰恰相反，就像水和油不能相融一樣。上限定為50之前，超連鎖店主會在週五查看後台管理區和IBV計畫，鼓勵商業發展中心兩邊組織所有成員購買美安BV產品，用於IBV計畫以達到更高收入等級。（在規定許可的範圍內）訂購500-1000產品然後售出。這種做法很常見。平均訂購2500BV - 5000BV，頻繁放入BV計畫。因此，在商業發展中心達到或者接近獲取佣金支票資格的資深夥伴可以通過IBV計畫從美安的BV產品獲取第二筆佣金。</a:t>
            </a:r>
            <a:r>
              <a:rPr lang="zh" sz="1600" b="1" i="0" u="none" dirty="0">
                <a:solidFill>
                  <a:srgbClr val="FFFF00"/>
                </a:solidFill>
                <a:ea typeface="Microsoft YaHei" panose="020B0503020204020204" pitchFamily="34" charset="-122"/>
              </a:rPr>
              <a:t> </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 sz="1600" b="1" i="0" u="none" dirty="0">
                <a:solidFill>
                  <a:srgbClr val="FFFFFF"/>
                </a:solidFill>
                <a:ea typeface="Microsoft YaHei" panose="020B0503020204020204" pitchFamily="34" charset="-122"/>
              </a:rPr>
              <a:t>這意味著BV計畫中的BV累積減少，難以使得各組織線上的眾多夥伴獲得佣金或縮小差距。這些BV應當用於透過內邊組織或連鎖分店縱向發展下線。一些領導人甚至鼓勵其組織成員利用BV產品發展IBV計畫，因為累積是2年而非1年。這違背了BV計畫的目的，並與管理業績紅利計畫中BV和IBV業績庫的運行邏輯與目的相矛盾。</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 sz="1600" b="1" i="0" u="none" dirty="0">
                <a:solidFill>
                  <a:srgbClr val="FFFFFF"/>
                </a:solidFill>
                <a:ea typeface="Microsoft YaHei" panose="020B0503020204020204" pitchFamily="34" charset="-122"/>
              </a:rPr>
              <a:t>此做法不僅不利於管理業績紅利計畫，讓高層級超連鎖店主獲得第二筆佣金卻不利於其他組織成員，而且替代IBV業績和IBV佣金累積。</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 sz="1600" b="1" i="0" u="none" dirty="0">
                <a:solidFill>
                  <a:srgbClr val="FFFFFF"/>
                </a:solidFill>
                <a:ea typeface="Microsoft YaHei" panose="020B0503020204020204" pitchFamily="34" charset="-122"/>
              </a:rPr>
              <a:t>此做法本質上是在BV計畫中獲取雙重收益，而不是在下線發展新業務，讓所有夥伴獲益，建立購物年金</a:t>
            </a:r>
            <a:r>
              <a:rPr lang="zh" sz="1600" b="1" i="0" u="none" dirty="0">
                <a:solidFill>
                  <a:srgbClr val="FFFF00"/>
                </a:solidFill>
                <a:ea typeface="Microsoft YaHei" panose="020B0503020204020204" pitchFamily="34" charset="-12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93FEFDA-F23F-EC48-8050-0B77C8B8877F}"/>
              </a:ext>
            </a:extLst>
          </p:cNvPr>
          <p:cNvSpPr txBox="1"/>
          <p:nvPr/>
        </p:nvSpPr>
        <p:spPr>
          <a:xfrm>
            <a:off x="1002230" y="1232202"/>
            <a:ext cx="9876422" cy="830997"/>
          </a:xfrm>
          <a:prstGeom prst="rect">
            <a:avLst/>
          </a:prstGeom>
          <a:noFill/>
        </p:spPr>
        <p:txBody>
          <a:bodyPr wrap="none" rtlCol="0">
            <a:spAutoFit/>
          </a:bodyPr>
          <a:lstStyle/>
          <a:p>
            <a:pPr algn="ctr"/>
            <a:r>
              <a:rPr lang="zh" sz="2400" b="1" i="0" dirty="0">
                <a:solidFill>
                  <a:srgbClr val="FFFF00"/>
                </a:solidFill>
                <a:ea typeface="Microsoft YaHei" panose="020B0503020204020204" pitchFamily="34" charset="-122"/>
              </a:rPr>
              <a:t>影響管理業績紅利計畫按預期運作的其他因素：理想情況下效率最佳，</a:t>
            </a:r>
          </a:p>
          <a:p>
            <a:pPr algn="ctr"/>
            <a:r>
              <a:rPr lang="zh" sz="2400" b="1" i="0" dirty="0">
                <a:solidFill>
                  <a:srgbClr val="FFFF00"/>
                </a:solidFill>
                <a:ea typeface="Microsoft YaHei" panose="020B0503020204020204" pitchFamily="34" charset="-122"/>
              </a:rPr>
              <a:t>收益穩健，以達成可持續的發展</a:t>
            </a:r>
            <a:r>
              <a:rPr lang="zh" sz="1800" b="0" i="0" dirty="0">
                <a:solidFill>
                  <a:srgbClr val="FFFF00"/>
                </a:solidFill>
                <a:ea typeface="Microsoft YaHei" panose="020B0503020204020204" pitchFamily="34" charset="-122"/>
              </a:rPr>
              <a:t>。</a:t>
            </a:r>
          </a:p>
        </p:txBody>
      </p:sp>
    </p:spTree>
    <p:extLst>
      <p:ext uri="{BB962C8B-B14F-4D97-AF65-F5344CB8AC3E}">
        <p14:creationId xmlns:p14="http://schemas.microsoft.com/office/powerpoint/2010/main" val="147808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198783" y="2054087"/>
            <a:ext cx="11781182" cy="4439173"/>
            <a:chOff x="82550" y="2578101"/>
            <a:chExt cx="5988050" cy="2722635"/>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582405"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058352"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2578101"/>
              <a:ext cx="5949019" cy="2624520"/>
              <a:chOff x="106600" y="2672031"/>
              <a:chExt cx="5949019" cy="2530589"/>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2520757" y="2672031"/>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sp>
        <p:nvSpPr>
          <p:cNvPr id="5" name="TextBox 4"/>
          <p:cNvSpPr txBox="1"/>
          <p:nvPr/>
        </p:nvSpPr>
        <p:spPr>
          <a:xfrm>
            <a:off x="282760" y="93501"/>
            <a:ext cx="11510673" cy="1077218"/>
          </a:xfrm>
          <a:prstGeom prst="rect">
            <a:avLst/>
          </a:prstGeom>
          <a:noFill/>
        </p:spPr>
        <p:txBody>
          <a:bodyPr wrap="square" rtlCol="0">
            <a:spAutoFit/>
          </a:bodyPr>
          <a:lstStyle/>
          <a:p>
            <a:pPr algn="ctr"/>
            <a:r>
              <a:rPr lang="zh" sz="3200" b="1" i="0" dirty="0">
                <a:solidFill>
                  <a:srgbClr val="FFFF00"/>
                </a:solidFill>
                <a:ea typeface="Microsoft YaHei" panose="020B0503020204020204" pitchFamily="34" charset="-122"/>
              </a:rPr>
              <a:t>影響管理業績紅利計畫按預期運作的其他因素：理想情況下效率最佳，收益穩健，以達成可持續的發展。</a:t>
            </a:r>
          </a:p>
        </p:txBody>
      </p:sp>
      <p:sp>
        <p:nvSpPr>
          <p:cNvPr id="307" name="TextBox 306">
            <a:extLst>
              <a:ext uri="{FF2B5EF4-FFF2-40B4-BE49-F238E27FC236}">
                <a16:creationId xmlns:a16="http://schemas.microsoft.com/office/drawing/2014/main" id="{B60AB4FF-9A5E-1443-8704-17ACA752D478}"/>
              </a:ext>
            </a:extLst>
          </p:cNvPr>
          <p:cNvSpPr txBox="1"/>
          <p:nvPr/>
        </p:nvSpPr>
        <p:spPr>
          <a:xfrm>
            <a:off x="152216" y="1639399"/>
            <a:ext cx="11947019" cy="3724096"/>
          </a:xfrm>
          <a:prstGeom prst="rect">
            <a:avLst/>
          </a:prstGeom>
          <a:solidFill>
            <a:schemeClr val="tx1">
              <a:alpha val="69000"/>
            </a:schemeClr>
          </a:solidFill>
          <a:ln w="28575">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zh" sz="2000" b="1" i="0" u="none" dirty="0">
                <a:solidFill>
                  <a:srgbClr val="FFFFFF"/>
                </a:solidFill>
                <a:ea typeface="Microsoft YaHei" panose="020B0503020204020204" pitchFamily="34" charset="-122"/>
              </a:rPr>
              <a:t>在超連鎖店主的商業發展中心中，BV/IBV的“上限”是雙軌計畫的重要宗旨。它被設計為在達到累積門檻時需要額外的業績點數以結束每個支付週期（可以是每週或長達一年，這通常被錯誤的曲解為“溢出”）這是為了確保其他超連鎖店主在兩條腿中的獲益，並通過在每週的佣金週期達到上限來使他們合格。</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 sz="2000" b="1" i="0" u="none" dirty="0">
                <a:solidFill>
                  <a:srgbClr val="FFFFFF"/>
                </a:solidFill>
                <a:ea typeface="Microsoft YaHei" panose="020B0503020204020204" pitchFamily="34" charset="-122"/>
              </a:rPr>
              <a:t>同時，這2人的收入亦可確保獲益的最大化。從本質上而言，如果其中一方做不到，那麼另一方也無法達成目標。</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 sz="2000" b="1" i="0" u="none" dirty="0">
                <a:solidFill>
                  <a:srgbClr val="FFFFFF"/>
                </a:solidFill>
                <a:ea typeface="Microsoft YaHei" panose="020B0503020204020204" pitchFamily="34" charset="-122"/>
              </a:rPr>
              <a:t>這可以避免上線的資深夥伴或高級別的超連鎖店主為了賺取更多的收益去將組織發展到超出他們的管理能力的程度，且亦可監督並確保管理層及薪酬的層次，同時，通過開放及完善額外的商業發展中心來使達到上限的上層超連鎖店主收入倍增。只要簡單地開放002及003並且有策略地在組織中縱向放置連鎖分店便可使收入倍增，這可以確保他們已有的商業發展中心收益最大化，並且幫助組織中其他的人通過他們自己的商業發展中心賺錢，因為業績點數會通過他們累積。</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5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198783" y="2054087"/>
            <a:ext cx="11781182" cy="4439173"/>
            <a:chOff x="82550" y="2578101"/>
            <a:chExt cx="5988050" cy="2722635"/>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582405"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058352"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2578101"/>
              <a:ext cx="5949019" cy="2624520"/>
              <a:chOff x="106600" y="2672031"/>
              <a:chExt cx="5949019" cy="2530589"/>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20757" y="2672031"/>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grpSp>
      <p:sp>
        <p:nvSpPr>
          <p:cNvPr id="4" name="TextBox 3"/>
          <p:cNvSpPr txBox="1"/>
          <p:nvPr/>
        </p:nvSpPr>
        <p:spPr>
          <a:xfrm>
            <a:off x="1781629" y="1829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82760" y="93501"/>
            <a:ext cx="11510673" cy="1077218"/>
          </a:xfrm>
          <a:prstGeom prst="rect">
            <a:avLst/>
          </a:prstGeom>
          <a:noFill/>
        </p:spPr>
        <p:txBody>
          <a:bodyPr wrap="square" rtlCol="0">
            <a:spAutoFit/>
          </a:bodyPr>
          <a:lstStyle/>
          <a:p>
            <a:pPr lvl="0" algn="ctr">
              <a:defRPr/>
            </a:pPr>
            <a:r>
              <a:rPr lang="zh" sz="3200" b="1" i="0" dirty="0">
                <a:solidFill>
                  <a:srgbClr val="FFFF00"/>
                </a:solidFill>
                <a:ea typeface="Microsoft YaHei" panose="020B0503020204020204" pitchFamily="34" charset="-122"/>
              </a:rPr>
              <a:t>影響管理業績紅利計畫按預期運作的其他因素：理想情況下效率最佳，收益穩健，以達成可持續的發展。</a:t>
            </a:r>
          </a:p>
        </p:txBody>
      </p:sp>
      <p:sp>
        <p:nvSpPr>
          <p:cNvPr id="307" name="TextBox 306">
            <a:extLst>
              <a:ext uri="{FF2B5EF4-FFF2-40B4-BE49-F238E27FC236}">
                <a16:creationId xmlns:a16="http://schemas.microsoft.com/office/drawing/2014/main" id="{B60AB4FF-9A5E-1443-8704-17ACA752D478}"/>
              </a:ext>
            </a:extLst>
          </p:cNvPr>
          <p:cNvSpPr txBox="1"/>
          <p:nvPr/>
        </p:nvSpPr>
        <p:spPr>
          <a:xfrm>
            <a:off x="180360" y="1182571"/>
            <a:ext cx="11892370" cy="4524315"/>
          </a:xfrm>
          <a:prstGeom prst="rect">
            <a:avLst/>
          </a:prstGeom>
          <a:solidFill>
            <a:schemeClr val="tx1">
              <a:alpha val="69000"/>
            </a:schemeClr>
          </a:solidFill>
          <a:ln w="28575">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zh" sz="1600" b="1" i="0" u="none" dirty="0">
                <a:solidFill>
                  <a:srgbClr val="FFFFFF"/>
                </a:solidFill>
                <a:ea typeface="Microsoft YaHei" panose="020B0503020204020204" pitchFamily="34" charset="-122"/>
              </a:rPr>
              <a:t>縱向的收入倍增是管理業績紅利計畫的一個主要宗旨</a:t>
            </a:r>
            <a:r>
              <a:rPr lang="zh" sz="1600" b="1" i="0" dirty="0">
                <a:solidFill>
                  <a:srgbClr val="FFFFFF"/>
                </a:solidFill>
                <a:ea typeface="Microsoft YaHei" panose="020B0503020204020204" pitchFamily="34" charset="-122"/>
              </a:rPr>
              <a:t>及核心理念。</a:t>
            </a:r>
            <a:r>
              <a:rPr lang="zh" sz="1600" b="1" i="0" u="none" dirty="0">
                <a:solidFill>
                  <a:srgbClr val="FFFFFF"/>
                </a:solidFill>
                <a:ea typeface="Microsoft YaHei" panose="020B0503020204020204" pitchFamily="34" charset="-122"/>
              </a:rPr>
              <a:t>盈利來自於垂直地建立兩條腿，這可以避免橫向發展所引起的競爭效應及收益分散。最小的乘數是2，這是一個數學上的極限，來限制橫向的寬度及競爭。所有盈利增長或倍增收入來自完成建立的001垂直組織，其中已為002和003建立好一半，他們只需要垂直建立另一邊新組織，以支撐和穩健001，以及壯大超連鎖店主或上線的領導人（他們也有機會發展連鎖分店加入）創造組織經濟利益和發揮協同作用。</a:t>
            </a:r>
            <a:r>
              <a:rPr lang="zh" sz="1600" b="1" i="0" dirty="0">
                <a:solidFill>
                  <a:srgbClr val="FFFFFF"/>
                </a:solidFill>
                <a:ea typeface="Microsoft YaHei" panose="020B0503020204020204" pitchFamily="34" charset="-122"/>
              </a:rPr>
              <a:t>事實上，沒有人可以橫向擴展組織，所有新增長必須是垂直的，並且上面的每個人都對每個超連鎖店主至少一邊的組織具有經濟利益，從而由下而上產生累積點數的複合效應並促進團隊合作。發展連鎖分店加入產生團隊合作和定立事業策略的機會，共同深層建構組織以增加收益。通過發展連鎖分店加入使收入倍增，需要組織內高收入者重新開立商業發展中心，或發展連鎖分店加入於當前的組織以下而非横向發展。因此，擴大組織可以產生團隊協同作用，同時將收入加倍，因為點數流向線上的每個人，同時穩健或授予領導人發展連鎖分店加入的機會。</a:t>
            </a:r>
          </a:p>
          <a:p>
            <a:pPr marL="342900" indent="-342900">
              <a:buFont typeface="Wingdings" pitchFamily="2" charset="2"/>
              <a:buChar char="ü"/>
              <a:defRPr/>
            </a:pPr>
            <a:r>
              <a:rPr lang="zh" sz="1600" b="1" i="0" u="none" dirty="0">
                <a:solidFill>
                  <a:srgbClr val="FFFFFF"/>
                </a:solidFill>
                <a:ea typeface="Microsoft YaHei" panose="020B0503020204020204" pitchFamily="34" charset="-122"/>
              </a:rPr>
              <a:t>另</a:t>
            </a:r>
            <a:r>
              <a:rPr lang="zh" sz="1600" b="1" i="0" dirty="0">
                <a:solidFill>
                  <a:srgbClr val="FFFFFF"/>
                </a:solidFill>
                <a:ea typeface="Microsoft YaHei" panose="020B0503020204020204" pitchFamily="34" charset="-122"/>
              </a:rPr>
              <a:t>一個重要的垂直獲利現象，是個人推薦超連鎖店主的額外下線放置位置超過最低,活躍合格要求2人，讓每個UFO具有強大垂直獲利能力，直到他們的商業發展中心達至上限，可產生佣金每週$3600或每年$187,000。這可以大大加快團隊成長和收入。</a:t>
            </a:r>
          </a:p>
          <a:p>
            <a:pPr marL="800100" lvl="1" indent="-342900">
              <a:buFont typeface="Wingdings" pitchFamily="2" charset="2"/>
              <a:buChar char="q"/>
              <a:defRPr/>
            </a:pPr>
            <a:r>
              <a:rPr lang="zh" sz="1600" b="1" i="0" u="none" dirty="0">
                <a:solidFill>
                  <a:srgbClr val="FFFFFF"/>
                </a:solidFill>
                <a:ea typeface="Microsoft YaHei" panose="020B0503020204020204" pitchFamily="34" charset="-122"/>
              </a:rPr>
              <a:t>當每個人做同樣的事情，</a:t>
            </a:r>
            <a:r>
              <a:rPr lang="zh" sz="1600" b="1" i="0" dirty="0">
                <a:solidFill>
                  <a:srgbClr val="FFFFFF"/>
                </a:solidFill>
                <a:ea typeface="Microsoft YaHei" panose="020B0503020204020204" pitchFamily="34" charset="-122"/>
              </a:rPr>
              <a:t>快速複製可達到商業發展中心的點數上限，因為每邊組織都有多個超連鎖店主，使組織得到終極的穩固基礎。</a:t>
            </a:r>
          </a:p>
          <a:p>
            <a:pPr marL="800100" lvl="1" indent="-342900">
              <a:buFont typeface="Wingdings" pitchFamily="2" charset="2"/>
              <a:buChar char="q"/>
              <a:defRPr/>
            </a:pPr>
            <a:r>
              <a:rPr lang="zh" sz="1600" b="1" i="0" u="none" dirty="0">
                <a:solidFill>
                  <a:srgbClr val="FFFFFF"/>
                </a:solidFill>
                <a:ea typeface="Microsoft YaHei" panose="020B0503020204020204" pitchFamily="34" charset="-122"/>
              </a:rPr>
              <a:t>然後在002進行垂直推薦，002的內側組織亦具有相同垂直獲利能力，並可借力外側組織，這樣只需建立一邊組織便何使收入增加雙倍或三倍。</a:t>
            </a:r>
          </a:p>
          <a:p>
            <a:pPr marL="800100" lvl="1" indent="-342900">
              <a:buFont typeface="Wingdings" pitchFamily="2" charset="2"/>
              <a:buChar char="q"/>
              <a:defRPr/>
            </a:pPr>
            <a:r>
              <a:rPr lang="zh" sz="1600" b="1" i="0" dirty="0">
                <a:solidFill>
                  <a:srgbClr val="FFFFFF"/>
                </a:solidFill>
                <a:ea typeface="Microsoft YaHei" panose="020B0503020204020204" pitchFamily="34" charset="-122"/>
              </a:rPr>
              <a:t>垂直推薦的所有額外下線放置可以讓未達點數上限的商業發展中心增加收入，並穩健了該商業發展中心上面的人以及加快組織內每個人獲得收入的時間，並使001商業發展中心加速達到點數上限。</a:t>
            </a:r>
            <a:r>
              <a:rPr lang="zh" sz="1600" b="0" i="1" u="none" dirty="0">
                <a:solidFill>
                  <a:srgbClr val="FFFFFF"/>
                </a:solidFill>
                <a:ea typeface="Microsoft YaHei" panose="020B0503020204020204" pitchFamily="34" charset="-122"/>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8"/>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8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198783" y="2054087"/>
            <a:ext cx="11781182" cy="4439173"/>
            <a:chOff x="82550" y="2578101"/>
            <a:chExt cx="5988050" cy="2722635"/>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582405"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058352"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2578101"/>
              <a:ext cx="5949019" cy="2624520"/>
              <a:chOff x="106600" y="2672031"/>
              <a:chExt cx="5949019" cy="2530589"/>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20757" y="2672031"/>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grpSp>
      <p:sp>
        <p:nvSpPr>
          <p:cNvPr id="4" name="TextBox 3"/>
          <p:cNvSpPr txBox="1"/>
          <p:nvPr/>
        </p:nvSpPr>
        <p:spPr>
          <a:xfrm>
            <a:off x="1781629" y="1829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82760" y="93501"/>
            <a:ext cx="11510673" cy="1384995"/>
          </a:xfrm>
          <a:prstGeom prst="rect">
            <a:avLst/>
          </a:prstGeom>
          <a:noFill/>
        </p:spPr>
        <p:txBody>
          <a:bodyPr wrap="square" rtlCol="0">
            <a:spAutoFit/>
          </a:bodyPr>
          <a:lstStyle/>
          <a:p>
            <a:pPr lvl="0" algn="ctr">
              <a:defRPr/>
            </a:pPr>
            <a:r>
              <a:rPr lang="zh" sz="3200" b="1" i="0" dirty="0">
                <a:solidFill>
                  <a:srgbClr val="FFFF00"/>
                </a:solidFill>
                <a:ea typeface="Microsoft YaHei" panose="020B0503020204020204" pitchFamily="34" charset="-122"/>
              </a:rPr>
              <a:t>讓管理業績紅利計畫按預期運作的其他因素：高效發揮其最大作用、有利可圖和使組織穩健發展，以達持久建立事業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07" name="TextBox 306">
            <a:extLst>
              <a:ext uri="{FF2B5EF4-FFF2-40B4-BE49-F238E27FC236}">
                <a16:creationId xmlns:a16="http://schemas.microsoft.com/office/drawing/2014/main" id="{B60AB4FF-9A5E-1443-8704-17ACA752D478}"/>
              </a:ext>
            </a:extLst>
          </p:cNvPr>
          <p:cNvSpPr txBox="1"/>
          <p:nvPr/>
        </p:nvSpPr>
        <p:spPr>
          <a:xfrm>
            <a:off x="232912" y="1287244"/>
            <a:ext cx="11641217" cy="3724096"/>
          </a:xfrm>
          <a:prstGeom prst="rect">
            <a:avLst/>
          </a:prstGeom>
          <a:solidFill>
            <a:schemeClr val="tx1">
              <a:alpha val="69000"/>
            </a:schemeClr>
          </a:solidFill>
          <a:ln w="28575">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zh" sz="2000" b="1" i="0" u="none" dirty="0">
                <a:solidFill>
                  <a:srgbClr val="FFFFFF"/>
                </a:solidFill>
                <a:ea typeface="Microsoft YaHei" panose="020B0503020204020204" pitchFamily="34" charset="-122"/>
              </a:rPr>
              <a:t>優惠顧客（PC）追蹤系統充分提高了超連鎖店主的效率，使他們能夠在線建立一個利潤豐厚、穩健的顧客群，而且無需額外的開銷、資源或過度投入時間。這節省了擴展和鞏固業務的時間。它自動記錄並滿足零售與活動要求、線上處理表格1000或70％規章監管事宜，並為顧客提供個人化指標。</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zh" sz="2000" b="1" i="0" u="none" dirty="0">
                <a:solidFill>
                  <a:srgbClr val="FFFFFF"/>
                </a:solidFill>
                <a:ea typeface="Microsoft YaHei" panose="020B0503020204020204" pitchFamily="34" charset="-122"/>
              </a:rPr>
              <a:t>這可以帶來莫大的好處，超連鎖店主無需管理庫存和重新分配產品。美安將處理訂單、自動購貨、信用卡及其他付款處理、產品運輸、支付現金回饋，並立即計算好零售利潤以及BV或IBV予超連鎖店主。公司追蹤顧客，而顧客亦帶來其他客戶，並保護超連鎖店主顧客群的所有權。</a:t>
            </a:r>
            <a:r>
              <a:rPr lang="zh" sz="2000" b="1" i="0" u="none" dirty="0">
                <a:solidFill>
                  <a:srgbClr val="FFFF00"/>
                </a:solidFill>
                <a:ea typeface="Microsoft YaHei" panose="020B0503020204020204" pitchFamily="34" charset="-122"/>
              </a:rPr>
              <a:t>將優惠顧客移出系統以滿足購物年金卓越成員或其他促銷要求，或人為操縱點數不是一個好作法，因為顧客可能會被他人所得並且不受保障。</a:t>
            </a:r>
            <a:r>
              <a:rPr lang="zh" sz="2000" b="1" i="0" u="none" dirty="0">
                <a:solidFill>
                  <a:srgbClr val="FFFFFF"/>
                </a:solidFill>
                <a:ea typeface="Microsoft YaHei" panose="020B0503020204020204" pitchFamily="34" charset="-122"/>
              </a:rPr>
              <a:t>超連鎖店主可以選擇親自處理客戶、訂單交付或運送產品，在某些情況下，由於環境、地點和與顧客的關係，這或會是更好的選擇 然而，優惠顧客系統仍是具有建立大型穩健顧客群和處理線上購物業務的強大優勢和選擇。這與多層次傳銷或網路行銷形成鮮明對比，通常此類公司不直接與顧客接觸，</a:t>
            </a:r>
            <a:r>
              <a:rPr lang="zh" sz="2000" b="1" i="0" dirty="0">
                <a:solidFill>
                  <a:srgbClr val="FFFFFF"/>
                </a:solidFill>
                <a:ea typeface="Microsoft YaHei" panose="020B0503020204020204" pitchFamily="34" charset="-122"/>
              </a:rPr>
              <a:t>需要顧客存貨，從一層層重新分銷產品，然後再作銷售及送貨。</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8"/>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83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648464" y="676893"/>
            <a:ext cx="10926911" cy="4968227"/>
            <a:chOff x="82550" y="2578101"/>
            <a:chExt cx="5988050" cy="2722635"/>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582405"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058352" y="2940316"/>
              <a:ext cx="1516699" cy="80489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2578101"/>
              <a:ext cx="5949019" cy="2624520"/>
              <a:chOff x="106600" y="2672031"/>
              <a:chExt cx="5949019" cy="2530589"/>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2520757" y="2672031"/>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grpSp>
        <p:nvGrpSpPr>
          <p:cNvPr id="3" name="Group 2">
            <a:extLst>
              <a:ext uri="{FF2B5EF4-FFF2-40B4-BE49-F238E27FC236}">
                <a16:creationId xmlns:a16="http://schemas.microsoft.com/office/drawing/2014/main" id="{4054650A-0E74-F24C-B758-75D104005F44}"/>
              </a:ext>
            </a:extLst>
          </p:cNvPr>
          <p:cNvGrpSpPr/>
          <p:nvPr/>
        </p:nvGrpSpPr>
        <p:grpSpPr>
          <a:xfrm>
            <a:off x="2551144" y="2241176"/>
            <a:ext cx="1678891" cy="838453"/>
            <a:chOff x="3034223" y="2517222"/>
            <a:chExt cx="707777" cy="353470"/>
          </a:xfrm>
        </p:grpSpPr>
        <p:sp>
          <p:nvSpPr>
            <p:cNvPr id="303" name="Rectangle 302">
              <a:extLst>
                <a:ext uri="{FF2B5EF4-FFF2-40B4-BE49-F238E27FC236}">
                  <a16:creationId xmlns:a16="http://schemas.microsoft.com/office/drawing/2014/main" id="{D69533D8-4FC5-3442-92B3-03896E0D88FE}"/>
                </a:ext>
              </a:extLst>
            </p:cNvPr>
            <p:cNvSpPr>
              <a:spLocks noChangeAspect="1"/>
            </p:cNvSpPr>
            <p:nvPr/>
          </p:nvSpPr>
          <p:spPr>
            <a:xfrm>
              <a:off x="3118825" y="2517222"/>
              <a:ext cx="541865"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none" dirty="0">
                  <a:solidFill>
                    <a:srgbClr val="FFFFFF"/>
                  </a:solidFill>
                  <a:ea typeface="Microsoft YaHei" panose="020B0503020204020204" pitchFamily="34" charset="-122"/>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none" dirty="0">
                  <a:solidFill>
                    <a:srgbClr val="FFFFFF"/>
                  </a:solidFill>
                  <a:ea typeface="Microsoft YaHei" panose="020B0503020204020204" pitchFamily="34" charset="-122"/>
                </a:rPr>
                <a:t>超連鎖店主</a:t>
              </a:r>
            </a:p>
          </p:txBody>
        </p:sp>
        <p:sp>
          <p:nvSpPr>
            <p:cNvPr id="304" name="Rectangle 303">
              <a:extLst>
                <a:ext uri="{FF2B5EF4-FFF2-40B4-BE49-F238E27FC236}">
                  <a16:creationId xmlns:a16="http://schemas.microsoft.com/office/drawing/2014/main" id="{E06E8E84-5640-FA48-BAA9-7855DCF7CE06}"/>
                </a:ext>
              </a:extLst>
            </p:cNvPr>
            <p:cNvSpPr>
              <a:spLocks noChangeAspect="1"/>
            </p:cNvSpPr>
            <p:nvPr/>
          </p:nvSpPr>
          <p:spPr>
            <a:xfrm>
              <a:off x="3661229"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5" name="Rectangle 304">
              <a:extLst>
                <a:ext uri="{FF2B5EF4-FFF2-40B4-BE49-F238E27FC236}">
                  <a16:creationId xmlns:a16="http://schemas.microsoft.com/office/drawing/2014/main" id="{7F9ADAF4-4883-4445-9411-75A27FD1D0A6}"/>
                </a:ext>
              </a:extLst>
            </p:cNvPr>
            <p:cNvSpPr>
              <a:spLocks noChangeAspect="1"/>
            </p:cNvSpPr>
            <p:nvPr/>
          </p:nvSpPr>
          <p:spPr>
            <a:xfrm>
              <a:off x="3580456"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6" name="Rectangle 305">
              <a:extLst>
                <a:ext uri="{FF2B5EF4-FFF2-40B4-BE49-F238E27FC236}">
                  <a16:creationId xmlns:a16="http://schemas.microsoft.com/office/drawing/2014/main" id="{61C3A414-CEDB-3244-A178-8137FCF70DAF}"/>
                </a:ext>
              </a:extLst>
            </p:cNvPr>
            <p:cNvSpPr>
              <a:spLocks noChangeAspect="1"/>
            </p:cNvSpPr>
            <p:nvPr/>
          </p:nvSpPr>
          <p:spPr>
            <a:xfrm>
              <a:off x="3114995"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7" name="Rectangle 306">
              <a:extLst>
                <a:ext uri="{FF2B5EF4-FFF2-40B4-BE49-F238E27FC236}">
                  <a16:creationId xmlns:a16="http://schemas.microsoft.com/office/drawing/2014/main" id="{5DB8F50B-8559-F745-8F68-334D9A35F97D}"/>
                </a:ext>
              </a:extLst>
            </p:cNvPr>
            <p:cNvSpPr>
              <a:spLocks noChangeAspect="1"/>
            </p:cNvSpPr>
            <p:nvPr/>
          </p:nvSpPr>
          <p:spPr>
            <a:xfrm>
              <a:off x="3034223"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308" name="Group 307">
            <a:extLst>
              <a:ext uri="{FF2B5EF4-FFF2-40B4-BE49-F238E27FC236}">
                <a16:creationId xmlns:a16="http://schemas.microsoft.com/office/drawing/2014/main" id="{7F3086E8-C371-A04C-B6CB-1E050B1AF754}"/>
              </a:ext>
            </a:extLst>
          </p:cNvPr>
          <p:cNvGrpSpPr/>
          <p:nvPr/>
        </p:nvGrpSpPr>
        <p:grpSpPr>
          <a:xfrm>
            <a:off x="7977159" y="2241176"/>
            <a:ext cx="1678891" cy="838453"/>
            <a:chOff x="3034223" y="2517222"/>
            <a:chExt cx="707777" cy="353470"/>
          </a:xfrm>
        </p:grpSpPr>
        <p:sp>
          <p:nvSpPr>
            <p:cNvPr id="309" name="Rectangle 308">
              <a:extLst>
                <a:ext uri="{FF2B5EF4-FFF2-40B4-BE49-F238E27FC236}">
                  <a16:creationId xmlns:a16="http://schemas.microsoft.com/office/drawing/2014/main" id="{42C8238F-FAD9-084E-B3C7-941188FC05D4}"/>
                </a:ext>
              </a:extLst>
            </p:cNvPr>
            <p:cNvSpPr>
              <a:spLocks noChangeAspect="1"/>
            </p:cNvSpPr>
            <p:nvPr/>
          </p:nvSpPr>
          <p:spPr>
            <a:xfrm>
              <a:off x="3118825" y="2517222"/>
              <a:ext cx="541865"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none" dirty="0">
                  <a:solidFill>
                    <a:srgbClr val="FFFFFF"/>
                  </a:solidFill>
                  <a:ea typeface="Microsoft YaHei" panose="020B0503020204020204" pitchFamily="34" charset="-122"/>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none" dirty="0">
                  <a:solidFill>
                    <a:srgbClr val="FFFFFF"/>
                  </a:solidFill>
                  <a:ea typeface="Microsoft YaHei" panose="020B0503020204020204" pitchFamily="34" charset="-122"/>
                </a:rPr>
                <a:t>超連鎖店主</a:t>
              </a:r>
            </a:p>
          </p:txBody>
        </p:sp>
        <p:sp>
          <p:nvSpPr>
            <p:cNvPr id="310" name="Rectangle 309">
              <a:extLst>
                <a:ext uri="{FF2B5EF4-FFF2-40B4-BE49-F238E27FC236}">
                  <a16:creationId xmlns:a16="http://schemas.microsoft.com/office/drawing/2014/main" id="{137353E8-9533-624B-BEBD-572107322603}"/>
                </a:ext>
              </a:extLst>
            </p:cNvPr>
            <p:cNvSpPr>
              <a:spLocks noChangeAspect="1"/>
            </p:cNvSpPr>
            <p:nvPr/>
          </p:nvSpPr>
          <p:spPr>
            <a:xfrm>
              <a:off x="3661229"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1" name="Rectangle 310">
              <a:extLst>
                <a:ext uri="{FF2B5EF4-FFF2-40B4-BE49-F238E27FC236}">
                  <a16:creationId xmlns:a16="http://schemas.microsoft.com/office/drawing/2014/main" id="{A0A97F10-1F23-6543-B1B9-1B70C6CAA811}"/>
                </a:ext>
              </a:extLst>
            </p:cNvPr>
            <p:cNvSpPr>
              <a:spLocks noChangeAspect="1"/>
            </p:cNvSpPr>
            <p:nvPr/>
          </p:nvSpPr>
          <p:spPr>
            <a:xfrm>
              <a:off x="3580456"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2" name="Rectangle 311">
              <a:extLst>
                <a:ext uri="{FF2B5EF4-FFF2-40B4-BE49-F238E27FC236}">
                  <a16:creationId xmlns:a16="http://schemas.microsoft.com/office/drawing/2014/main" id="{209B2110-0BBE-B04D-8E0D-97810ED3008F}"/>
                </a:ext>
              </a:extLst>
            </p:cNvPr>
            <p:cNvSpPr>
              <a:spLocks noChangeAspect="1"/>
            </p:cNvSpPr>
            <p:nvPr/>
          </p:nvSpPr>
          <p:spPr>
            <a:xfrm>
              <a:off x="3114995"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3" name="Rectangle 312">
              <a:extLst>
                <a:ext uri="{FF2B5EF4-FFF2-40B4-BE49-F238E27FC236}">
                  <a16:creationId xmlns:a16="http://schemas.microsoft.com/office/drawing/2014/main" id="{79698FEF-0AA3-994B-B6A4-3C63790B30E5}"/>
                </a:ext>
              </a:extLst>
            </p:cNvPr>
            <p:cNvSpPr>
              <a:spLocks noChangeAspect="1"/>
            </p:cNvSpPr>
            <p:nvPr/>
          </p:nvSpPr>
          <p:spPr>
            <a:xfrm>
              <a:off x="3034223"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314" name="Group 313">
            <a:extLst>
              <a:ext uri="{FF2B5EF4-FFF2-40B4-BE49-F238E27FC236}">
                <a16:creationId xmlns:a16="http://schemas.microsoft.com/office/drawing/2014/main" id="{77FCB527-D2FF-F443-9623-28177203DF75}"/>
              </a:ext>
            </a:extLst>
          </p:cNvPr>
          <p:cNvGrpSpPr/>
          <p:nvPr/>
        </p:nvGrpSpPr>
        <p:grpSpPr>
          <a:xfrm>
            <a:off x="6812593" y="3527841"/>
            <a:ext cx="1313490" cy="655969"/>
            <a:chOff x="3034223" y="2517222"/>
            <a:chExt cx="707777" cy="353470"/>
          </a:xfrm>
        </p:grpSpPr>
        <p:sp>
          <p:nvSpPr>
            <p:cNvPr id="315" name="Rectangle 314">
              <a:extLst>
                <a:ext uri="{FF2B5EF4-FFF2-40B4-BE49-F238E27FC236}">
                  <a16:creationId xmlns:a16="http://schemas.microsoft.com/office/drawing/2014/main" id="{1088CE46-CFCC-B644-A101-5AF26B1A2BC4}"/>
                </a:ext>
              </a:extLst>
            </p:cNvPr>
            <p:cNvSpPr>
              <a:spLocks noChangeAspect="1"/>
            </p:cNvSpPr>
            <p:nvPr/>
          </p:nvSpPr>
          <p:spPr>
            <a:xfrm>
              <a:off x="3118825" y="2517222"/>
              <a:ext cx="541865"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超連鎖店主</a:t>
              </a:r>
            </a:p>
          </p:txBody>
        </p:sp>
        <p:sp>
          <p:nvSpPr>
            <p:cNvPr id="316" name="Rectangle 315">
              <a:extLst>
                <a:ext uri="{FF2B5EF4-FFF2-40B4-BE49-F238E27FC236}">
                  <a16:creationId xmlns:a16="http://schemas.microsoft.com/office/drawing/2014/main" id="{CCDF39FC-8BCD-1945-AA54-F2C7CB533429}"/>
                </a:ext>
              </a:extLst>
            </p:cNvPr>
            <p:cNvSpPr>
              <a:spLocks noChangeAspect="1"/>
            </p:cNvSpPr>
            <p:nvPr/>
          </p:nvSpPr>
          <p:spPr>
            <a:xfrm>
              <a:off x="3661229"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7" name="Rectangle 316">
              <a:extLst>
                <a:ext uri="{FF2B5EF4-FFF2-40B4-BE49-F238E27FC236}">
                  <a16:creationId xmlns:a16="http://schemas.microsoft.com/office/drawing/2014/main" id="{59B7702C-C052-FB41-BD24-E298C565ED4D}"/>
                </a:ext>
              </a:extLst>
            </p:cNvPr>
            <p:cNvSpPr>
              <a:spLocks noChangeAspect="1"/>
            </p:cNvSpPr>
            <p:nvPr/>
          </p:nvSpPr>
          <p:spPr>
            <a:xfrm>
              <a:off x="3580456"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8" name="Rectangle 317">
              <a:extLst>
                <a:ext uri="{FF2B5EF4-FFF2-40B4-BE49-F238E27FC236}">
                  <a16:creationId xmlns:a16="http://schemas.microsoft.com/office/drawing/2014/main" id="{9351B851-E836-0F4A-A3F1-E9C42A404333}"/>
                </a:ext>
              </a:extLst>
            </p:cNvPr>
            <p:cNvSpPr>
              <a:spLocks noChangeAspect="1"/>
            </p:cNvSpPr>
            <p:nvPr/>
          </p:nvSpPr>
          <p:spPr>
            <a:xfrm>
              <a:off x="3114995"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9" name="Rectangle 318">
              <a:extLst>
                <a:ext uri="{FF2B5EF4-FFF2-40B4-BE49-F238E27FC236}">
                  <a16:creationId xmlns:a16="http://schemas.microsoft.com/office/drawing/2014/main" id="{3501732D-EE4C-CD4F-9319-AAB5B107F90F}"/>
                </a:ext>
              </a:extLst>
            </p:cNvPr>
            <p:cNvSpPr>
              <a:spLocks noChangeAspect="1"/>
            </p:cNvSpPr>
            <p:nvPr/>
          </p:nvSpPr>
          <p:spPr>
            <a:xfrm>
              <a:off x="3034223"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320" name="Group 319">
            <a:extLst>
              <a:ext uri="{FF2B5EF4-FFF2-40B4-BE49-F238E27FC236}">
                <a16:creationId xmlns:a16="http://schemas.microsoft.com/office/drawing/2014/main" id="{22431479-E7FC-2E49-BAE3-310C21ADD1A2}"/>
              </a:ext>
            </a:extLst>
          </p:cNvPr>
          <p:cNvGrpSpPr/>
          <p:nvPr/>
        </p:nvGrpSpPr>
        <p:grpSpPr>
          <a:xfrm>
            <a:off x="9564420" y="3527841"/>
            <a:ext cx="1313490" cy="655969"/>
            <a:chOff x="3034223" y="2517222"/>
            <a:chExt cx="707777" cy="353470"/>
          </a:xfrm>
        </p:grpSpPr>
        <p:sp>
          <p:nvSpPr>
            <p:cNvPr id="321" name="Rectangle 320">
              <a:extLst>
                <a:ext uri="{FF2B5EF4-FFF2-40B4-BE49-F238E27FC236}">
                  <a16:creationId xmlns:a16="http://schemas.microsoft.com/office/drawing/2014/main" id="{5CDF3B03-39C4-644D-BAE0-1AD51A56BA2A}"/>
                </a:ext>
              </a:extLst>
            </p:cNvPr>
            <p:cNvSpPr>
              <a:spLocks noChangeAspect="1"/>
            </p:cNvSpPr>
            <p:nvPr/>
          </p:nvSpPr>
          <p:spPr>
            <a:xfrm>
              <a:off x="3118825" y="2517222"/>
              <a:ext cx="541865"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超連鎖店主</a:t>
              </a:r>
            </a:p>
          </p:txBody>
        </p:sp>
        <p:sp>
          <p:nvSpPr>
            <p:cNvPr id="322" name="Rectangle 321">
              <a:extLst>
                <a:ext uri="{FF2B5EF4-FFF2-40B4-BE49-F238E27FC236}">
                  <a16:creationId xmlns:a16="http://schemas.microsoft.com/office/drawing/2014/main" id="{8BE22B3A-FF5B-244D-BF04-E10B8FCED02F}"/>
                </a:ext>
              </a:extLst>
            </p:cNvPr>
            <p:cNvSpPr>
              <a:spLocks noChangeAspect="1"/>
            </p:cNvSpPr>
            <p:nvPr/>
          </p:nvSpPr>
          <p:spPr>
            <a:xfrm>
              <a:off x="3661229"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3" name="Rectangle 322">
              <a:extLst>
                <a:ext uri="{FF2B5EF4-FFF2-40B4-BE49-F238E27FC236}">
                  <a16:creationId xmlns:a16="http://schemas.microsoft.com/office/drawing/2014/main" id="{8AB13EFF-78FD-B442-A801-5CAD0C649E43}"/>
                </a:ext>
              </a:extLst>
            </p:cNvPr>
            <p:cNvSpPr>
              <a:spLocks noChangeAspect="1"/>
            </p:cNvSpPr>
            <p:nvPr/>
          </p:nvSpPr>
          <p:spPr>
            <a:xfrm>
              <a:off x="3580456"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4" name="Rectangle 323">
              <a:extLst>
                <a:ext uri="{FF2B5EF4-FFF2-40B4-BE49-F238E27FC236}">
                  <a16:creationId xmlns:a16="http://schemas.microsoft.com/office/drawing/2014/main" id="{C21EADC9-8870-BA45-B890-27191C7E6944}"/>
                </a:ext>
              </a:extLst>
            </p:cNvPr>
            <p:cNvSpPr>
              <a:spLocks noChangeAspect="1"/>
            </p:cNvSpPr>
            <p:nvPr/>
          </p:nvSpPr>
          <p:spPr>
            <a:xfrm>
              <a:off x="3114995"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5" name="Rectangle 324">
              <a:extLst>
                <a:ext uri="{FF2B5EF4-FFF2-40B4-BE49-F238E27FC236}">
                  <a16:creationId xmlns:a16="http://schemas.microsoft.com/office/drawing/2014/main" id="{DF6E3142-2405-9A4D-B162-544094658BEB}"/>
                </a:ext>
              </a:extLst>
            </p:cNvPr>
            <p:cNvSpPr>
              <a:spLocks noChangeAspect="1"/>
            </p:cNvSpPr>
            <p:nvPr/>
          </p:nvSpPr>
          <p:spPr>
            <a:xfrm>
              <a:off x="3034223"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326" name="Group 325">
            <a:extLst>
              <a:ext uri="{FF2B5EF4-FFF2-40B4-BE49-F238E27FC236}">
                <a16:creationId xmlns:a16="http://schemas.microsoft.com/office/drawing/2014/main" id="{4288C9DE-83F3-CA4E-A50E-73EB7A3FD2D3}"/>
              </a:ext>
            </a:extLst>
          </p:cNvPr>
          <p:cNvGrpSpPr/>
          <p:nvPr/>
        </p:nvGrpSpPr>
        <p:grpSpPr>
          <a:xfrm>
            <a:off x="4069393" y="3527841"/>
            <a:ext cx="1313490" cy="655969"/>
            <a:chOff x="3034223" y="2517222"/>
            <a:chExt cx="707777" cy="353470"/>
          </a:xfrm>
        </p:grpSpPr>
        <p:sp>
          <p:nvSpPr>
            <p:cNvPr id="327" name="Rectangle 326">
              <a:extLst>
                <a:ext uri="{FF2B5EF4-FFF2-40B4-BE49-F238E27FC236}">
                  <a16:creationId xmlns:a16="http://schemas.microsoft.com/office/drawing/2014/main" id="{F1E82C4C-3275-0C4C-B030-84A0F162E9E1}"/>
                </a:ext>
              </a:extLst>
            </p:cNvPr>
            <p:cNvSpPr>
              <a:spLocks noChangeAspect="1"/>
            </p:cNvSpPr>
            <p:nvPr/>
          </p:nvSpPr>
          <p:spPr>
            <a:xfrm>
              <a:off x="3118825" y="2517222"/>
              <a:ext cx="541865"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超連鎖店主</a:t>
              </a:r>
            </a:p>
          </p:txBody>
        </p:sp>
        <p:sp>
          <p:nvSpPr>
            <p:cNvPr id="328" name="Rectangle 327">
              <a:extLst>
                <a:ext uri="{FF2B5EF4-FFF2-40B4-BE49-F238E27FC236}">
                  <a16:creationId xmlns:a16="http://schemas.microsoft.com/office/drawing/2014/main" id="{E7C305C5-A743-2C4C-9A30-91ECF85B5749}"/>
                </a:ext>
              </a:extLst>
            </p:cNvPr>
            <p:cNvSpPr>
              <a:spLocks noChangeAspect="1"/>
            </p:cNvSpPr>
            <p:nvPr/>
          </p:nvSpPr>
          <p:spPr>
            <a:xfrm>
              <a:off x="3661229"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9" name="Rectangle 328">
              <a:extLst>
                <a:ext uri="{FF2B5EF4-FFF2-40B4-BE49-F238E27FC236}">
                  <a16:creationId xmlns:a16="http://schemas.microsoft.com/office/drawing/2014/main" id="{2664BBAA-5E1C-014F-87A2-9299C3946952}"/>
                </a:ext>
              </a:extLst>
            </p:cNvPr>
            <p:cNvSpPr>
              <a:spLocks noChangeAspect="1"/>
            </p:cNvSpPr>
            <p:nvPr/>
          </p:nvSpPr>
          <p:spPr>
            <a:xfrm>
              <a:off x="3580456"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0" name="Rectangle 329">
              <a:extLst>
                <a:ext uri="{FF2B5EF4-FFF2-40B4-BE49-F238E27FC236}">
                  <a16:creationId xmlns:a16="http://schemas.microsoft.com/office/drawing/2014/main" id="{0BCE0F71-B84D-074B-84F0-04E0C160EE6F}"/>
                </a:ext>
              </a:extLst>
            </p:cNvPr>
            <p:cNvSpPr>
              <a:spLocks noChangeAspect="1"/>
            </p:cNvSpPr>
            <p:nvPr/>
          </p:nvSpPr>
          <p:spPr>
            <a:xfrm>
              <a:off x="3114995"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1" name="Rectangle 330">
              <a:extLst>
                <a:ext uri="{FF2B5EF4-FFF2-40B4-BE49-F238E27FC236}">
                  <a16:creationId xmlns:a16="http://schemas.microsoft.com/office/drawing/2014/main" id="{12827AD5-DD04-CD47-BF3F-3AF7B193327F}"/>
                </a:ext>
              </a:extLst>
            </p:cNvPr>
            <p:cNvSpPr>
              <a:spLocks noChangeAspect="1"/>
            </p:cNvSpPr>
            <p:nvPr/>
          </p:nvSpPr>
          <p:spPr>
            <a:xfrm>
              <a:off x="3034223"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332" name="Group 331">
            <a:extLst>
              <a:ext uri="{FF2B5EF4-FFF2-40B4-BE49-F238E27FC236}">
                <a16:creationId xmlns:a16="http://schemas.microsoft.com/office/drawing/2014/main" id="{5A17AE32-BB58-0444-A736-4A7163DFFCA4}"/>
              </a:ext>
            </a:extLst>
          </p:cNvPr>
          <p:cNvGrpSpPr/>
          <p:nvPr/>
        </p:nvGrpSpPr>
        <p:grpSpPr>
          <a:xfrm>
            <a:off x="1343445" y="3527841"/>
            <a:ext cx="1313490" cy="655969"/>
            <a:chOff x="3034223" y="2517222"/>
            <a:chExt cx="707777" cy="353470"/>
          </a:xfrm>
        </p:grpSpPr>
        <p:sp>
          <p:nvSpPr>
            <p:cNvPr id="333" name="Rectangle 332">
              <a:extLst>
                <a:ext uri="{FF2B5EF4-FFF2-40B4-BE49-F238E27FC236}">
                  <a16:creationId xmlns:a16="http://schemas.microsoft.com/office/drawing/2014/main" id="{7ABF5FAB-4CD3-CB46-930B-09B0FCD424E9}"/>
                </a:ext>
              </a:extLst>
            </p:cNvPr>
            <p:cNvSpPr>
              <a:spLocks noChangeAspect="1"/>
            </p:cNvSpPr>
            <p:nvPr/>
          </p:nvSpPr>
          <p:spPr>
            <a:xfrm>
              <a:off x="3118825" y="2517222"/>
              <a:ext cx="541865"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超連鎖店主</a:t>
              </a:r>
            </a:p>
          </p:txBody>
        </p:sp>
        <p:sp>
          <p:nvSpPr>
            <p:cNvPr id="334" name="Rectangle 333">
              <a:extLst>
                <a:ext uri="{FF2B5EF4-FFF2-40B4-BE49-F238E27FC236}">
                  <a16:creationId xmlns:a16="http://schemas.microsoft.com/office/drawing/2014/main" id="{89DFD9E7-3D0C-5C42-90B6-75324EA225FF}"/>
                </a:ext>
              </a:extLst>
            </p:cNvPr>
            <p:cNvSpPr>
              <a:spLocks noChangeAspect="1"/>
            </p:cNvSpPr>
            <p:nvPr/>
          </p:nvSpPr>
          <p:spPr>
            <a:xfrm>
              <a:off x="3661229"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5" name="Rectangle 334">
              <a:extLst>
                <a:ext uri="{FF2B5EF4-FFF2-40B4-BE49-F238E27FC236}">
                  <a16:creationId xmlns:a16="http://schemas.microsoft.com/office/drawing/2014/main" id="{47BED378-A81B-FE41-A57B-FFACA3CDAC6A}"/>
                </a:ext>
              </a:extLst>
            </p:cNvPr>
            <p:cNvSpPr>
              <a:spLocks noChangeAspect="1"/>
            </p:cNvSpPr>
            <p:nvPr/>
          </p:nvSpPr>
          <p:spPr>
            <a:xfrm>
              <a:off x="3580456"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6" name="Rectangle 335">
              <a:extLst>
                <a:ext uri="{FF2B5EF4-FFF2-40B4-BE49-F238E27FC236}">
                  <a16:creationId xmlns:a16="http://schemas.microsoft.com/office/drawing/2014/main" id="{83FDD357-AF7C-1B4B-BC94-2A7ED7B1F41A}"/>
                </a:ext>
              </a:extLst>
            </p:cNvPr>
            <p:cNvSpPr>
              <a:spLocks noChangeAspect="1"/>
            </p:cNvSpPr>
            <p:nvPr/>
          </p:nvSpPr>
          <p:spPr>
            <a:xfrm>
              <a:off x="3114995"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7" name="Rectangle 336">
              <a:extLst>
                <a:ext uri="{FF2B5EF4-FFF2-40B4-BE49-F238E27FC236}">
                  <a16:creationId xmlns:a16="http://schemas.microsoft.com/office/drawing/2014/main" id="{FF5F3923-1EA3-FC47-BDA2-04E311836CD1}"/>
                </a:ext>
              </a:extLst>
            </p:cNvPr>
            <p:cNvSpPr>
              <a:spLocks noChangeAspect="1"/>
            </p:cNvSpPr>
            <p:nvPr/>
          </p:nvSpPr>
          <p:spPr>
            <a:xfrm>
              <a:off x="3034223"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338" name="Group 337">
            <a:extLst>
              <a:ext uri="{FF2B5EF4-FFF2-40B4-BE49-F238E27FC236}">
                <a16:creationId xmlns:a16="http://schemas.microsoft.com/office/drawing/2014/main" id="{3A7C69BD-5F76-B54D-82E9-EB40303A33C2}"/>
              </a:ext>
            </a:extLst>
          </p:cNvPr>
          <p:cNvGrpSpPr/>
          <p:nvPr/>
        </p:nvGrpSpPr>
        <p:grpSpPr>
          <a:xfrm>
            <a:off x="4955966" y="595616"/>
            <a:ext cx="2280068" cy="1138686"/>
            <a:chOff x="3034223" y="2517222"/>
            <a:chExt cx="707777" cy="353470"/>
          </a:xfrm>
        </p:grpSpPr>
        <p:sp>
          <p:nvSpPr>
            <p:cNvPr id="339" name="Rectangle 338">
              <a:extLst>
                <a:ext uri="{FF2B5EF4-FFF2-40B4-BE49-F238E27FC236}">
                  <a16:creationId xmlns:a16="http://schemas.microsoft.com/office/drawing/2014/main" id="{F4AFA9CD-D500-C241-A9FD-B13440B9A4F6}"/>
                </a:ext>
              </a:extLst>
            </p:cNvPr>
            <p:cNvSpPr>
              <a:spLocks noChangeAspect="1"/>
            </p:cNvSpPr>
            <p:nvPr/>
          </p:nvSpPr>
          <p:spPr>
            <a:xfrm>
              <a:off x="3118825" y="2517222"/>
              <a:ext cx="541865"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b="1" i="0" u="none" dirty="0">
                  <a:solidFill>
                    <a:srgbClr val="FFFFFF"/>
                  </a:solidFill>
                  <a:ea typeface="Microsoft YaHei" panose="020B0503020204020204" pitchFamily="34" charset="-122"/>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lang="zh" b="1" i="0" u="none" dirty="0">
                  <a:solidFill>
                    <a:srgbClr val="FFFFFF"/>
                  </a:solidFill>
                  <a:ea typeface="Microsoft YaHei" panose="020B0503020204020204" pitchFamily="34" charset="-122"/>
                </a:rPr>
                <a:t>超連鎖店主</a:t>
              </a:r>
            </a:p>
          </p:txBody>
        </p:sp>
        <p:sp>
          <p:nvSpPr>
            <p:cNvPr id="340" name="Rectangle 339">
              <a:extLst>
                <a:ext uri="{FF2B5EF4-FFF2-40B4-BE49-F238E27FC236}">
                  <a16:creationId xmlns:a16="http://schemas.microsoft.com/office/drawing/2014/main" id="{FD4BEB8B-998F-0740-BC9B-9AFFCDFE60EA}"/>
                </a:ext>
              </a:extLst>
            </p:cNvPr>
            <p:cNvSpPr>
              <a:spLocks noChangeAspect="1"/>
            </p:cNvSpPr>
            <p:nvPr/>
          </p:nvSpPr>
          <p:spPr>
            <a:xfrm>
              <a:off x="3661229"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1" name="Rectangle 340">
              <a:extLst>
                <a:ext uri="{FF2B5EF4-FFF2-40B4-BE49-F238E27FC236}">
                  <a16:creationId xmlns:a16="http://schemas.microsoft.com/office/drawing/2014/main" id="{E2AEE97B-5010-5C4A-9CD5-C21633F18823}"/>
                </a:ext>
              </a:extLst>
            </p:cNvPr>
            <p:cNvSpPr>
              <a:spLocks noChangeAspect="1"/>
            </p:cNvSpPr>
            <p:nvPr/>
          </p:nvSpPr>
          <p:spPr>
            <a:xfrm>
              <a:off x="3580456"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2" name="Rectangle 341">
              <a:extLst>
                <a:ext uri="{FF2B5EF4-FFF2-40B4-BE49-F238E27FC236}">
                  <a16:creationId xmlns:a16="http://schemas.microsoft.com/office/drawing/2014/main" id="{121E7A4D-6361-C14A-A714-F661CE1C0832}"/>
                </a:ext>
              </a:extLst>
            </p:cNvPr>
            <p:cNvSpPr>
              <a:spLocks noChangeAspect="1"/>
            </p:cNvSpPr>
            <p:nvPr/>
          </p:nvSpPr>
          <p:spPr>
            <a:xfrm>
              <a:off x="3114995" y="251722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3" name="Rectangle 342">
              <a:extLst>
                <a:ext uri="{FF2B5EF4-FFF2-40B4-BE49-F238E27FC236}">
                  <a16:creationId xmlns:a16="http://schemas.microsoft.com/office/drawing/2014/main" id="{E6A77763-650D-9749-B374-D02B1A494FF6}"/>
                </a:ext>
              </a:extLst>
            </p:cNvPr>
            <p:cNvSpPr>
              <a:spLocks noChangeAspect="1"/>
            </p:cNvSpPr>
            <p:nvPr/>
          </p:nvSpPr>
          <p:spPr>
            <a:xfrm>
              <a:off x="3034223" y="251722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4" name="Left Bracket 3">
            <a:extLst>
              <a:ext uri="{FF2B5EF4-FFF2-40B4-BE49-F238E27FC236}">
                <a16:creationId xmlns:a16="http://schemas.microsoft.com/office/drawing/2014/main" id="{4106E27C-DADB-B948-9A6C-6D5AB4CE1042}"/>
              </a:ext>
            </a:extLst>
          </p:cNvPr>
          <p:cNvSpPr/>
          <p:nvPr/>
        </p:nvSpPr>
        <p:spPr>
          <a:xfrm rot="16200000">
            <a:off x="5922037" y="-38821"/>
            <a:ext cx="379560" cy="11205716"/>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4" name="Up Arrow 343">
            <a:extLst>
              <a:ext uri="{FF2B5EF4-FFF2-40B4-BE49-F238E27FC236}">
                <a16:creationId xmlns:a16="http://schemas.microsoft.com/office/drawing/2014/main" id="{6B4AB3D3-30CD-7145-876C-9EF42AE0C95F}"/>
              </a:ext>
            </a:extLst>
          </p:cNvPr>
          <p:cNvSpPr/>
          <p:nvPr/>
        </p:nvSpPr>
        <p:spPr>
          <a:xfrm>
            <a:off x="5167344" y="3073154"/>
            <a:ext cx="1872209" cy="2139921"/>
          </a:xfrm>
          <a:prstGeom prst="upArrow">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建立</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從</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下</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而上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5" name="Up Arrow 344">
            <a:extLst>
              <a:ext uri="{FF2B5EF4-FFF2-40B4-BE49-F238E27FC236}">
                <a16:creationId xmlns:a16="http://schemas.microsoft.com/office/drawing/2014/main" id="{4EE9445D-2FD1-9E4A-B13B-7F43B52DCABB}"/>
              </a:ext>
            </a:extLst>
          </p:cNvPr>
          <p:cNvSpPr/>
          <p:nvPr/>
        </p:nvSpPr>
        <p:spPr>
          <a:xfrm>
            <a:off x="-284276" y="2369437"/>
            <a:ext cx="1940931" cy="2843638"/>
          </a:xfrm>
          <a:prstGeom prst="upArrow">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000000"/>
                </a:solidFill>
                <a:ea typeface="Microsoft YaHei" panose="020B0503020204020204" pitchFamily="34" charset="-122"/>
              </a:rPr>
              <a:t>然後BV/IBV累積起來，使每個人都</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000000"/>
                </a:solidFill>
                <a:ea typeface="Microsoft YaHei" panose="020B0503020204020204" pitchFamily="34" charset="-122"/>
              </a:rPr>
              <a:t>能夠在1年裡賺取100%的獎勵，收入不會被分攤，且上不封頂。所有人都能收益</a:t>
            </a:r>
          </a:p>
        </p:txBody>
      </p:sp>
      <p:sp>
        <p:nvSpPr>
          <p:cNvPr id="346" name="Up Arrow 345">
            <a:extLst>
              <a:ext uri="{FF2B5EF4-FFF2-40B4-BE49-F238E27FC236}">
                <a16:creationId xmlns:a16="http://schemas.microsoft.com/office/drawing/2014/main" id="{334AA982-1A23-7643-91C0-6B5BB1A654BE}"/>
              </a:ext>
            </a:extLst>
          </p:cNvPr>
          <p:cNvSpPr/>
          <p:nvPr/>
        </p:nvSpPr>
        <p:spPr>
          <a:xfrm>
            <a:off x="10644067" y="2369437"/>
            <a:ext cx="1872209" cy="2843638"/>
          </a:xfrm>
          <a:prstGeom prst="upArrow">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1" i="0" u="none" dirty="0">
                <a:solidFill>
                  <a:srgbClr val="000000"/>
                </a:solidFill>
                <a:ea typeface="Microsoft YaHei" panose="020B0503020204020204" pitchFamily="34" charset="-122"/>
              </a:rPr>
              <a:t>走得更快的人不會因為其他人而受到懲罰</a:t>
            </a:r>
            <a:r>
              <a:rPr lang="zh-CN" altLang="en-US" sz="1100" b="1" dirty="0">
                <a:solidFill>
                  <a:srgbClr val="000000"/>
                </a:solidFill>
                <a:ea typeface="Microsoft YaHei" panose="020B0503020204020204" pitchFamily="34" charset="-122"/>
              </a:rPr>
              <a:t>，</a:t>
            </a:r>
            <a:r>
              <a:rPr lang="zh" sz="1100" b="1" i="0" u="none" dirty="0">
                <a:solidFill>
                  <a:srgbClr val="000000"/>
                </a:solidFill>
                <a:ea typeface="Microsoft YaHei" panose="020B0503020204020204" pitchFamily="34" charset="-122"/>
              </a:rPr>
              <a:t>業績會等待那些走得更慢的人無限搜索!</a:t>
            </a:r>
          </a:p>
        </p:txBody>
      </p:sp>
      <p:sp>
        <p:nvSpPr>
          <p:cNvPr id="347" name="Down Arrow 346">
            <a:extLst>
              <a:ext uri="{FF2B5EF4-FFF2-40B4-BE49-F238E27FC236}">
                <a16:creationId xmlns:a16="http://schemas.microsoft.com/office/drawing/2014/main" id="{2E67ACE2-3E2C-A946-88E7-0F96E87AB1CA}"/>
              </a:ext>
            </a:extLst>
          </p:cNvPr>
          <p:cNvSpPr/>
          <p:nvPr/>
        </p:nvSpPr>
        <p:spPr>
          <a:xfrm>
            <a:off x="2316777" y="3246634"/>
            <a:ext cx="1961184" cy="1636065"/>
          </a:xfrm>
          <a:prstGeom prst="downArrow">
            <a:avLst>
              <a:gd name="adj1" fmla="val 50000"/>
              <a:gd name="adj2" fmla="val 54196"/>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000000"/>
                </a:solidFill>
                <a:ea typeface="Microsoft YaHei" panose="020B0503020204020204" pitchFamily="34" charset="-122"/>
              </a:rPr>
              <a:t>新超連鎖店主的放置位置</a:t>
            </a:r>
            <a:r>
              <a:rPr lang="en-US" altLang="zh" sz="1200" b="1" i="0" u="none" dirty="0">
                <a:solidFill>
                  <a:srgbClr val="000000"/>
                </a:solidFill>
                <a:ea typeface="Microsoft YaHei" panose="020B0503020204020204" pitchFamily="34" charset="-122"/>
              </a:rPr>
              <a:t> </a:t>
            </a:r>
            <a:r>
              <a:rPr lang="zh" sz="1200" b="1" i="0" u="none" dirty="0">
                <a:solidFill>
                  <a:srgbClr val="000000"/>
                </a:solidFill>
                <a:ea typeface="Microsoft YaHei" panose="020B0503020204020204" pitchFamily="34" charset="-122"/>
              </a:rPr>
              <a:t>+ 連鎖分店</a:t>
            </a:r>
            <a:r>
              <a:rPr lang="zh-CN" altLang="en-US" sz="1200" b="1" i="0" u="none" dirty="0">
                <a:solidFill>
                  <a:srgbClr val="000000"/>
                </a:solidFill>
                <a:ea typeface="Microsoft YaHei" panose="020B0503020204020204" pitchFamily="34" charset="-122"/>
              </a:rPr>
              <a:t>，</a:t>
            </a:r>
            <a:r>
              <a:rPr lang="zh" sz="1200" b="1" i="0" u="none" dirty="0">
                <a:solidFill>
                  <a:srgbClr val="000000"/>
                </a:solidFill>
                <a:ea typeface="Microsoft YaHei" panose="020B0503020204020204" pitchFamily="34" charset="-122"/>
              </a:rPr>
              <a:t>而非BV</a:t>
            </a:r>
          </a:p>
        </p:txBody>
      </p:sp>
      <p:sp>
        <p:nvSpPr>
          <p:cNvPr id="348" name="Down Arrow 347">
            <a:extLst>
              <a:ext uri="{FF2B5EF4-FFF2-40B4-BE49-F238E27FC236}">
                <a16:creationId xmlns:a16="http://schemas.microsoft.com/office/drawing/2014/main" id="{11DFC012-0732-824C-9BB7-0B72F6B1054D}"/>
              </a:ext>
            </a:extLst>
          </p:cNvPr>
          <p:cNvSpPr/>
          <p:nvPr/>
        </p:nvSpPr>
        <p:spPr>
          <a:xfrm>
            <a:off x="7882475" y="3216150"/>
            <a:ext cx="1961184" cy="1636065"/>
          </a:xfrm>
          <a:prstGeom prst="downArrow">
            <a:avLst>
              <a:gd name="adj1" fmla="val 50000"/>
              <a:gd name="adj2" fmla="val 54196"/>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000000"/>
                </a:solidFill>
                <a:ea typeface="Microsoft YaHei" panose="020B0503020204020204" pitchFamily="34" charset="-122"/>
              </a:rPr>
              <a:t>新超連鎖店主的放置位置</a:t>
            </a:r>
            <a:r>
              <a:rPr lang="en-US" altLang="zh" sz="1200" b="1" i="0" u="none" dirty="0">
                <a:solidFill>
                  <a:srgbClr val="000000"/>
                </a:solidFill>
                <a:ea typeface="Microsoft YaHei" panose="020B0503020204020204" pitchFamily="34" charset="-122"/>
              </a:rPr>
              <a:t> </a:t>
            </a:r>
            <a:r>
              <a:rPr lang="zh" sz="1200" b="1" i="0" u="none" dirty="0">
                <a:solidFill>
                  <a:srgbClr val="000000"/>
                </a:solidFill>
                <a:ea typeface="Microsoft YaHei" panose="020B0503020204020204" pitchFamily="34" charset="-122"/>
              </a:rPr>
              <a:t>+ 連鎖分店</a:t>
            </a:r>
            <a:r>
              <a:rPr lang="zh-CN" altLang="en-US" sz="1200" b="1" i="0" u="none" dirty="0">
                <a:solidFill>
                  <a:srgbClr val="000000"/>
                </a:solidFill>
                <a:ea typeface="Microsoft YaHei" panose="020B0503020204020204" pitchFamily="34" charset="-122"/>
              </a:rPr>
              <a:t>，</a:t>
            </a:r>
            <a:r>
              <a:rPr lang="zh" sz="1200" b="1" i="0" u="none" dirty="0">
                <a:solidFill>
                  <a:srgbClr val="000000"/>
                </a:solidFill>
                <a:ea typeface="Microsoft YaHei" panose="020B0503020204020204" pitchFamily="34" charset="-122"/>
              </a:rPr>
              <a:t>而非BV</a:t>
            </a:r>
          </a:p>
        </p:txBody>
      </p:sp>
      <p:sp>
        <p:nvSpPr>
          <p:cNvPr id="351" name="Down Arrow 350">
            <a:extLst>
              <a:ext uri="{FF2B5EF4-FFF2-40B4-BE49-F238E27FC236}">
                <a16:creationId xmlns:a16="http://schemas.microsoft.com/office/drawing/2014/main" id="{A6CF0DDB-394D-4143-8BC3-926E05C7E70E}"/>
              </a:ext>
            </a:extLst>
          </p:cNvPr>
          <p:cNvSpPr/>
          <p:nvPr/>
        </p:nvSpPr>
        <p:spPr>
          <a:xfrm>
            <a:off x="618099" y="119743"/>
            <a:ext cx="2560629" cy="3590997"/>
          </a:xfrm>
          <a:prstGeom prst="down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200" b="0" i="0" u="none" dirty="0">
                <a:solidFill>
                  <a:srgbClr val="FFFFFF"/>
                </a:solidFill>
                <a:ea typeface="Microsoft YaHei" panose="020B0503020204020204" pitchFamily="34" charset="-122"/>
              </a:rPr>
              <a:t>下線放置BV是一個不良的做法＋促成期望與弱點＋降低生產力。有一些較罕見的情況，但很實用。公司及高級別的超連鎖店主並非以此所建立的。</a:t>
            </a:r>
          </a:p>
        </p:txBody>
      </p:sp>
      <p:sp>
        <p:nvSpPr>
          <p:cNvPr id="352" name="Down Arrow 351">
            <a:extLst>
              <a:ext uri="{FF2B5EF4-FFF2-40B4-BE49-F238E27FC236}">
                <a16:creationId xmlns:a16="http://schemas.microsoft.com/office/drawing/2014/main" id="{BFCBD929-D7CB-3949-A86D-EAD8576EEEC1}"/>
              </a:ext>
            </a:extLst>
          </p:cNvPr>
          <p:cNvSpPr/>
          <p:nvPr/>
        </p:nvSpPr>
        <p:spPr>
          <a:xfrm>
            <a:off x="9101734" y="119743"/>
            <a:ext cx="2560629" cy="3643771"/>
          </a:xfrm>
          <a:prstGeom prst="down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雖然下線放置BV可能會帶來些好處。但一般情況下，它會營造一個錯誤的期望，更會引致收益減少。幫助新加入的夥伴及處於下遊的團隊，跟他們一起努力，推薦新夥伴到他們之下＋連鎖分店</a:t>
            </a:r>
          </a:p>
        </p:txBody>
      </p:sp>
      <p:sp>
        <p:nvSpPr>
          <p:cNvPr id="353" name="TextBox 352">
            <a:extLst>
              <a:ext uri="{FF2B5EF4-FFF2-40B4-BE49-F238E27FC236}">
                <a16:creationId xmlns:a16="http://schemas.microsoft.com/office/drawing/2014/main" id="{937EE23F-8D84-C74D-BA41-B84ACB4DC268}"/>
              </a:ext>
            </a:extLst>
          </p:cNvPr>
          <p:cNvSpPr txBox="1"/>
          <p:nvPr/>
        </p:nvSpPr>
        <p:spPr>
          <a:xfrm>
            <a:off x="544734" y="5775768"/>
            <a:ext cx="12043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0" i="0" u="none" dirty="0">
                <a:solidFill>
                  <a:srgbClr val="FFFFFF"/>
                </a:solidFill>
                <a:ea typeface="Microsoft YaHei" panose="020B0503020204020204" pitchFamily="34" charset="-122"/>
              </a:rPr>
              <a:t>所有超連鎖店主都該於組織的最底層努力，推薦及協助複製基本五要訣。</a:t>
            </a:r>
          </a:p>
        </p:txBody>
      </p:sp>
      <p:sp>
        <p:nvSpPr>
          <p:cNvPr id="354" name="TextBox 353">
            <a:extLst>
              <a:ext uri="{FF2B5EF4-FFF2-40B4-BE49-F238E27FC236}">
                <a16:creationId xmlns:a16="http://schemas.microsoft.com/office/drawing/2014/main" id="{F1EC4708-DAE0-EA4C-8DA4-16C4A50B8877}"/>
              </a:ext>
            </a:extLst>
          </p:cNvPr>
          <p:cNvSpPr txBox="1"/>
          <p:nvPr/>
        </p:nvSpPr>
        <p:spPr>
          <a:xfrm>
            <a:off x="132408" y="6242664"/>
            <a:ext cx="56914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每個新超連鎖店主建立零售顧客，並通過200BV合格銷售 + 持續訂購的顧客 = 每季度150 BV達到活躍要求 = 堅實的事業基礎</a:t>
            </a:r>
          </a:p>
        </p:txBody>
      </p:sp>
      <p:sp>
        <p:nvSpPr>
          <p:cNvPr id="355" name="TextBox 354">
            <a:extLst>
              <a:ext uri="{FF2B5EF4-FFF2-40B4-BE49-F238E27FC236}">
                <a16:creationId xmlns:a16="http://schemas.microsoft.com/office/drawing/2014/main" id="{3713D35C-4593-4447-BFAE-D35C32B5B4CF}"/>
              </a:ext>
            </a:extLst>
          </p:cNvPr>
          <p:cNvSpPr txBox="1"/>
          <p:nvPr/>
        </p:nvSpPr>
        <p:spPr>
          <a:xfrm>
            <a:off x="6966858" y="6275858"/>
            <a:ext cx="50927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團隊內每個超連鎖店主應建立購物年金人累積BV及IBV 他們是為人生儲蓄的顧客，當他們轉消費為收入。</a:t>
            </a:r>
          </a:p>
        </p:txBody>
      </p:sp>
      <p:cxnSp>
        <p:nvCxnSpPr>
          <p:cNvPr id="357" name="Straight Connector 356">
            <a:extLst>
              <a:ext uri="{FF2B5EF4-FFF2-40B4-BE49-F238E27FC236}">
                <a16:creationId xmlns:a16="http://schemas.microsoft.com/office/drawing/2014/main" id="{8B335930-3A01-9440-BAE1-5C1217828D02}"/>
              </a:ext>
            </a:extLst>
          </p:cNvPr>
          <p:cNvCxnSpPr>
            <a:cxnSpLocks/>
          </p:cNvCxnSpPr>
          <p:nvPr/>
        </p:nvCxnSpPr>
        <p:spPr>
          <a:xfrm>
            <a:off x="6111816" y="6275858"/>
            <a:ext cx="402729" cy="32184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EC84E040-0628-EF4D-88A1-120552055BC5}"/>
              </a:ext>
            </a:extLst>
          </p:cNvPr>
          <p:cNvCxnSpPr>
            <a:cxnSpLocks/>
          </p:cNvCxnSpPr>
          <p:nvPr/>
        </p:nvCxnSpPr>
        <p:spPr>
          <a:xfrm flipH="1">
            <a:off x="5772267" y="6263683"/>
            <a:ext cx="324956" cy="33401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pic>
        <p:nvPicPr>
          <p:cNvPr id="301" name="Picture 300">
            <a:extLst>
              <a:ext uri="{FF2B5EF4-FFF2-40B4-BE49-F238E27FC236}">
                <a16:creationId xmlns:a16="http://schemas.microsoft.com/office/drawing/2014/main" id="{41C2A0EE-34F3-954E-AF0C-DAA0DDF61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952" y="6453369"/>
            <a:ext cx="461904" cy="288664"/>
          </a:xfrm>
          <a:prstGeom prst="rect">
            <a:avLst/>
          </a:prstGeom>
        </p:spPr>
      </p:pic>
      <p:pic>
        <p:nvPicPr>
          <p:cNvPr id="302" name="Picture 301">
            <a:extLst>
              <a:ext uri="{FF2B5EF4-FFF2-40B4-BE49-F238E27FC236}">
                <a16:creationId xmlns:a16="http://schemas.microsoft.com/office/drawing/2014/main" id="{B4AE46C7-AF82-5E4E-BF54-48636DB961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4172" y="701213"/>
            <a:ext cx="1023258" cy="981975"/>
          </a:xfrm>
          <a:prstGeom prst="rect">
            <a:avLst/>
          </a:prstGeom>
          <a:effectLst/>
        </p:spPr>
      </p:pic>
      <p:pic>
        <p:nvPicPr>
          <p:cNvPr id="356" name="Picture 355">
            <a:extLst>
              <a:ext uri="{FF2B5EF4-FFF2-40B4-BE49-F238E27FC236}">
                <a16:creationId xmlns:a16="http://schemas.microsoft.com/office/drawing/2014/main" id="{F20D2BEF-A031-744A-A910-25422DAF0820}"/>
              </a:ext>
            </a:extLst>
          </p:cNvPr>
          <p:cNvPicPr>
            <a:picLocks noChangeAspect="1"/>
          </p:cNvPicPr>
          <p:nvPr/>
        </p:nvPicPr>
        <p:blipFill>
          <a:blip r:embed="rId2"/>
          <a:stretch>
            <a:fillRect/>
          </a:stretch>
        </p:blipFill>
        <p:spPr>
          <a:xfrm>
            <a:off x="5838450" y="6145100"/>
            <a:ext cx="475025" cy="237166"/>
          </a:xfrm>
          <a:prstGeom prst="rect">
            <a:avLst/>
          </a:prstGeom>
        </p:spPr>
      </p:pic>
      <p:pic>
        <p:nvPicPr>
          <p:cNvPr id="359" name="Picture 358">
            <a:extLst>
              <a:ext uri="{FF2B5EF4-FFF2-40B4-BE49-F238E27FC236}">
                <a16:creationId xmlns:a16="http://schemas.microsoft.com/office/drawing/2014/main" id="{8B5516BA-8A1E-8342-9877-51E7FB5E0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206" y="701213"/>
            <a:ext cx="1571301" cy="981975"/>
          </a:xfrm>
          <a:prstGeom prst="rect">
            <a:avLst/>
          </a:prstGeom>
        </p:spPr>
      </p:pic>
      <p:pic>
        <p:nvPicPr>
          <p:cNvPr id="349" name="Picture 348">
            <a:extLst>
              <a:ext uri="{FF2B5EF4-FFF2-40B4-BE49-F238E27FC236}">
                <a16:creationId xmlns:a16="http://schemas.microsoft.com/office/drawing/2014/main" id="{36E0BBB4-16EC-1A49-A22D-616DF434F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3396" y="6453369"/>
            <a:ext cx="322297" cy="293549"/>
          </a:xfrm>
          <a:prstGeom prst="rect">
            <a:avLst/>
          </a:prstGeom>
          <a:effectLst/>
        </p:spPr>
      </p:pic>
    </p:spTree>
    <p:extLst>
      <p:ext uri="{BB962C8B-B14F-4D97-AF65-F5344CB8AC3E}">
        <p14:creationId xmlns:p14="http://schemas.microsoft.com/office/powerpoint/2010/main" val="36698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wipe(down)">
                                      <p:cBhvr>
                                        <p:cTn id="7" dur="5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44"/>
                                        </p:tgtEl>
                                      </p:cBhvr>
                                    </p:animEffect>
                                    <p:set>
                                      <p:cBhvr>
                                        <p:cTn id="12" dur="1" fill="hold">
                                          <p:stCondLst>
                                            <p:cond delay="499"/>
                                          </p:stCondLst>
                                        </p:cTn>
                                        <p:tgtEl>
                                          <p:spTgt spid="344"/>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45"/>
                                        </p:tgtEl>
                                        <p:attrNameLst>
                                          <p:attrName>style.visibility</p:attrName>
                                        </p:attrNameLst>
                                      </p:cBhvr>
                                      <p:to>
                                        <p:strVal val="visible"/>
                                      </p:to>
                                    </p:set>
                                    <p:animEffect transition="in" filter="wipe(down)">
                                      <p:cBhvr>
                                        <p:cTn id="16" dur="500"/>
                                        <p:tgtEl>
                                          <p:spTgt spid="34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46"/>
                                        </p:tgtEl>
                                        <p:attrNameLst>
                                          <p:attrName>style.visibility</p:attrName>
                                        </p:attrNameLst>
                                      </p:cBhvr>
                                      <p:to>
                                        <p:strVal val="visible"/>
                                      </p:to>
                                    </p:set>
                                    <p:animEffect transition="in" filter="wipe(down)">
                                      <p:cBhvr>
                                        <p:cTn id="19" dur="500"/>
                                        <p:tgtEl>
                                          <p:spTgt spid="3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46"/>
                                        </p:tgtEl>
                                      </p:cBhvr>
                                    </p:animEffect>
                                    <p:set>
                                      <p:cBhvr>
                                        <p:cTn id="24" dur="1" fill="hold">
                                          <p:stCondLst>
                                            <p:cond delay="499"/>
                                          </p:stCondLst>
                                        </p:cTn>
                                        <p:tgtEl>
                                          <p:spTgt spid="34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45"/>
                                        </p:tgtEl>
                                      </p:cBhvr>
                                    </p:animEffect>
                                    <p:set>
                                      <p:cBhvr>
                                        <p:cTn id="27" dur="1" fill="hold">
                                          <p:stCondLst>
                                            <p:cond delay="499"/>
                                          </p:stCondLst>
                                        </p:cTn>
                                        <p:tgtEl>
                                          <p:spTgt spid="345"/>
                                        </p:tgtEl>
                                        <p:attrNameLst>
                                          <p:attrName>style.visibility</p:attrName>
                                        </p:attrNameLst>
                                      </p:cBhvr>
                                      <p:to>
                                        <p:strVal val="hidden"/>
                                      </p:to>
                                    </p:se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348"/>
                                        </p:tgtEl>
                                        <p:attrNameLst>
                                          <p:attrName>style.visibility</p:attrName>
                                        </p:attrNameLst>
                                      </p:cBhvr>
                                      <p:to>
                                        <p:strVal val="visible"/>
                                      </p:to>
                                    </p:set>
                                    <p:animEffect transition="in" filter="wipe(up)">
                                      <p:cBhvr>
                                        <p:cTn id="31" dur="500"/>
                                        <p:tgtEl>
                                          <p:spTgt spid="34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47"/>
                                        </p:tgtEl>
                                        <p:attrNameLst>
                                          <p:attrName>style.visibility</p:attrName>
                                        </p:attrNameLst>
                                      </p:cBhvr>
                                      <p:to>
                                        <p:strVal val="visible"/>
                                      </p:to>
                                    </p:set>
                                    <p:animEffect transition="in" filter="wipe(up)">
                                      <p:cBhvr>
                                        <p:cTn id="34" dur="500"/>
                                        <p:tgtEl>
                                          <p:spTgt spid="3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47"/>
                                        </p:tgtEl>
                                      </p:cBhvr>
                                    </p:animEffect>
                                    <p:set>
                                      <p:cBhvr>
                                        <p:cTn id="39" dur="1" fill="hold">
                                          <p:stCondLst>
                                            <p:cond delay="499"/>
                                          </p:stCondLst>
                                        </p:cTn>
                                        <p:tgtEl>
                                          <p:spTgt spid="34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48"/>
                                        </p:tgtEl>
                                      </p:cBhvr>
                                    </p:animEffect>
                                    <p:set>
                                      <p:cBhvr>
                                        <p:cTn id="42" dur="1" fill="hold">
                                          <p:stCondLst>
                                            <p:cond delay="499"/>
                                          </p:stCondLst>
                                        </p:cTn>
                                        <p:tgtEl>
                                          <p:spTgt spid="348"/>
                                        </p:tgtEl>
                                        <p:attrNameLst>
                                          <p:attrName>style.visibility</p:attrName>
                                        </p:attrNameLst>
                                      </p:cBhvr>
                                      <p:to>
                                        <p:strVal val="hidden"/>
                                      </p:to>
                                    </p:set>
                                  </p:childTnLst>
                                </p:cTn>
                              </p:par>
                              <p:par>
                                <p:cTn id="43" presetID="22" presetClass="entr" presetSubtype="1" fill="hold" grpId="0" nodeType="withEffect">
                                  <p:stCondLst>
                                    <p:cond delay="0"/>
                                  </p:stCondLst>
                                  <p:childTnLst>
                                    <p:set>
                                      <p:cBhvr>
                                        <p:cTn id="44" dur="1" fill="hold">
                                          <p:stCondLst>
                                            <p:cond delay="0"/>
                                          </p:stCondLst>
                                        </p:cTn>
                                        <p:tgtEl>
                                          <p:spTgt spid="351"/>
                                        </p:tgtEl>
                                        <p:attrNameLst>
                                          <p:attrName>style.visibility</p:attrName>
                                        </p:attrNameLst>
                                      </p:cBhvr>
                                      <p:to>
                                        <p:strVal val="visible"/>
                                      </p:to>
                                    </p:set>
                                    <p:animEffect transition="in" filter="wipe(up)">
                                      <p:cBhvr>
                                        <p:cTn id="45" dur="500"/>
                                        <p:tgtEl>
                                          <p:spTgt spid="351"/>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52"/>
                                        </p:tgtEl>
                                        <p:attrNameLst>
                                          <p:attrName>style.visibility</p:attrName>
                                        </p:attrNameLst>
                                      </p:cBhvr>
                                      <p:to>
                                        <p:strVal val="visible"/>
                                      </p:to>
                                    </p:set>
                                    <p:animEffect transition="in" filter="wipe(up)">
                                      <p:cBhvr>
                                        <p:cTn id="48"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P spid="344" grpId="1" animBg="1"/>
      <p:bldP spid="345" grpId="0" animBg="1"/>
      <p:bldP spid="345" grpId="1" animBg="1"/>
      <p:bldP spid="346" grpId="0" animBg="1"/>
      <p:bldP spid="346" grpId="1" animBg="1"/>
      <p:bldP spid="347" grpId="0" animBg="1"/>
      <p:bldP spid="347" grpId="1" animBg="1"/>
      <p:bldP spid="348" grpId="0" animBg="1"/>
      <p:bldP spid="348" grpId="1" animBg="1"/>
      <p:bldP spid="351" grpId="0" animBg="1"/>
      <p:bldP spid="3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279701" y="3044790"/>
            <a:ext cx="11435826" cy="3584774"/>
            <a:chOff x="82550" y="3595602"/>
            <a:chExt cx="5988050" cy="1705134"/>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642003" y="3595602"/>
              <a:ext cx="1012989" cy="4311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958730"/>
              <a:ext cx="499534" cy="39972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771594" y="3929200"/>
              <a:ext cx="575596" cy="42925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04561"/>
              <a:ext cx="456805" cy="35389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750549" y="3955162"/>
              <a:ext cx="557711" cy="40329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378892" y="3617091"/>
              <a:ext cx="1126616" cy="4265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3787044"/>
              <a:ext cx="5949019" cy="1415576"/>
              <a:chOff x="106600" y="3837707"/>
              <a:chExt cx="5949019" cy="136491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89" y="4338165"/>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44707" y="4338165"/>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14315" y="4345986"/>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3894" y="4320719"/>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05572" y="3869113"/>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41869" y="3837707"/>
                <a:ext cx="866365" cy="42479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pic>
        <p:nvPicPr>
          <p:cNvPr id="301" name="Picture 30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5192486" y="2759853"/>
            <a:ext cx="1382486" cy="896431"/>
          </a:xfrm>
          <a:prstGeom prst="rect">
            <a:avLst/>
          </a:prstGeom>
        </p:spPr>
      </p:pic>
      <p:sp>
        <p:nvSpPr>
          <p:cNvPr id="16" name="TextBox 15"/>
          <p:cNvSpPr txBox="1"/>
          <p:nvPr/>
        </p:nvSpPr>
        <p:spPr>
          <a:xfrm>
            <a:off x="263642" y="82437"/>
            <a:ext cx="11779871" cy="2246769"/>
          </a:xfrm>
          <a:prstGeom prst="rect">
            <a:avLst/>
          </a:prstGeom>
          <a:noFill/>
        </p:spPr>
        <p:txBody>
          <a:bodyPr wrap="square" rtlCol="0">
            <a:spAutoFit/>
          </a:bodyPr>
          <a:lstStyle/>
          <a:p>
            <a:pPr lvl="0" algn="ctr">
              <a:defRPr/>
            </a:pPr>
            <a:r>
              <a:rPr lang="zh" sz="1400" b="1" i="0" dirty="0">
                <a:solidFill>
                  <a:srgbClr val="FFFF00"/>
                </a:solidFill>
                <a:ea typeface="Microsoft YaHei" panose="020B0503020204020204" pitchFamily="34" charset="-122"/>
              </a:rPr>
              <a:t>這是非常重要的，要細閱和慢慢理解！</a:t>
            </a:r>
          </a:p>
          <a:p>
            <a:pPr lvl="0" algn="ctr">
              <a:defRPr/>
            </a:pPr>
            <a:r>
              <a:rPr lang="zh" sz="1400" b="1" i="1" dirty="0">
                <a:solidFill>
                  <a:srgbClr val="FFFFFF"/>
                </a:solidFill>
                <a:ea typeface="Microsoft YaHei" panose="020B0503020204020204" pitchFamily="34" charset="-122"/>
              </a:rPr>
              <a:t>其他的行銷計畫與系統是基於有限的數學演算。他們的佣金是按一個不靈活而且固定分層的模型中的一定比例發放，並且在月底將所有點數重置為零。他們通常固定發放32％到50％的佣金，並在月底將點數歸零。最明顯的缺點是：沒有達到支付限額或門檻的經銷商會損失點數，而上線卻得到所有的金錢。他們每月都要重新由零開始，而且過去的努力亦會白費。較大的領導人或經銷商必須填補大量離開組織的經銷商之空缺，因而必須不斷招募以保持事業平穩。此類計劃的操作要經營破壞，結果上線透過下線賺錢，而下線就賺取更少了. 管理業績紅利計畫的累積系統沒破壞行為，因為溢出點數成為其他人獲得收入的支柱，通過穩健組織以最終達致長期獲利。累積點數讓所有人不必顧慮時間限制的情況下獲利，並且消除了稱組織發展的需求，沒有庫存壓力，並且不會因為進展快慢或組織不平衡而懲罰某人。此外，沒有無限搜索，因此不會有固定數量層次（3到5層）下的超連鎖店主無法獲利或增長業務。這是一個更簡單的計畫或公司運行方案，但對經銷商來說是缺點。</a:t>
            </a:r>
          </a:p>
          <a:p>
            <a:pPr lvl="0" algn="ctr">
              <a:defRPr/>
            </a:pPr>
            <a:r>
              <a:rPr lang="zh" sz="1400" b="1" i="1" dirty="0">
                <a:solidFill>
                  <a:srgbClr val="FFFF00"/>
                </a:solidFill>
                <a:ea typeface="Microsoft YaHei" panose="020B0503020204020204" pitchFamily="34" charset="-122"/>
              </a:rPr>
              <a:t>但計畫有嚴格的限制、規章和原則，必須遵守才能使之可行。這些規則不會對任何超連鎖店主的業務造成不良影響，但必須加入及跟從，否則計畫無法起作用！</a:t>
            </a:r>
          </a:p>
        </p:txBody>
      </p:sp>
    </p:spTree>
    <p:extLst>
      <p:ext uri="{BB962C8B-B14F-4D97-AF65-F5344CB8AC3E}">
        <p14:creationId xmlns:p14="http://schemas.microsoft.com/office/powerpoint/2010/main" val="413900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279701" y="3044790"/>
            <a:ext cx="11435826" cy="3584774"/>
            <a:chOff x="82550" y="3595602"/>
            <a:chExt cx="5988050" cy="1705134"/>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642003" y="3595602"/>
              <a:ext cx="1012989" cy="4311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958730"/>
              <a:ext cx="499534" cy="39972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771594" y="3929200"/>
              <a:ext cx="575596" cy="42925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04561"/>
              <a:ext cx="456805" cy="35389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750549" y="3955162"/>
              <a:ext cx="557711" cy="40329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378892" y="3617091"/>
              <a:ext cx="1126616" cy="4265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3787044"/>
              <a:ext cx="5949019" cy="1415576"/>
              <a:chOff x="106600" y="3837707"/>
              <a:chExt cx="5949019" cy="136491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89" y="4338165"/>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44707" y="4338165"/>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14315" y="4345986"/>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3894" y="4320719"/>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05572" y="3869113"/>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41869" y="3837707"/>
                <a:ext cx="866365" cy="42479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pic>
        <p:nvPicPr>
          <p:cNvPr id="301" name="Picture 30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5192486" y="2759853"/>
            <a:ext cx="1382486" cy="896431"/>
          </a:xfrm>
          <a:prstGeom prst="rect">
            <a:avLst/>
          </a:prstGeom>
        </p:spPr>
      </p:pic>
      <p:sp>
        <p:nvSpPr>
          <p:cNvPr id="17" name="TextBox 16"/>
          <p:cNvSpPr txBox="1"/>
          <p:nvPr/>
        </p:nvSpPr>
        <p:spPr>
          <a:xfrm>
            <a:off x="107679" y="181511"/>
            <a:ext cx="11958320" cy="1107996"/>
          </a:xfrm>
          <a:prstGeom prst="rect">
            <a:avLst/>
          </a:prstGeom>
          <a:noFill/>
          <a:ln w="381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雙軌的管理業績紅利計畫是基於一系列不同的原則：</a:t>
            </a:r>
            <a:r>
              <a:rPr lang="zh" sz="1600" b="1" i="0" u="none" dirty="0">
                <a:solidFill>
                  <a:srgbClr val="FFFFFF"/>
                </a:solidFill>
                <a:ea typeface="Microsoft YaHei" panose="020B0503020204020204" pitchFamily="34" charset="-122"/>
              </a:rPr>
              <a:t>1. 統計證明的生產平均值是多少？ = 現實。 </a:t>
            </a:r>
            <a:r>
              <a:rPr lang="zh" sz="1600" b="1" i="0" u="none" dirty="0">
                <a:solidFill>
                  <a:srgbClr val="FFFF00"/>
                </a:solidFill>
                <a:ea typeface="Microsoft YaHei" panose="020B0503020204020204" pitchFamily="34" charset="-122"/>
              </a:rPr>
              <a:t>2.84</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600" b="1" i="0" u="none" dirty="0">
                <a:solidFill>
                  <a:srgbClr val="FFFFFF"/>
                </a:solidFill>
                <a:ea typeface="Microsoft YaHei" panose="020B0503020204020204" pitchFamily="34" charset="-122"/>
              </a:rPr>
              <a:t>2. 排除一個個體（超連鎖店主、公司、領導人、上線、顧客）以犧牲、損害或削弱另一個體為代價賺錢的總體破損（「我通過損害他人利益來賺更多錢」） 3. 通過數學變數或方程，以及精算或概率數學，確定生產要求以便經濟協調。（保險類比）4. 事業結構、功能模式或模型模仿現實（以影片示例或網路傳播模型）</a:t>
            </a:r>
          </a:p>
        </p:txBody>
      </p:sp>
      <p:sp>
        <p:nvSpPr>
          <p:cNvPr id="4" name="TextBox 3"/>
          <p:cNvSpPr txBox="1"/>
          <p:nvPr/>
        </p:nvSpPr>
        <p:spPr>
          <a:xfrm>
            <a:off x="329497" y="1688227"/>
            <a:ext cx="11541303" cy="2554545"/>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000" b="1" i="0" u="none" dirty="0">
                <a:solidFill>
                  <a:srgbClr val="000000"/>
                </a:solidFill>
                <a:ea typeface="Microsoft YaHei" panose="020B0503020204020204" pitchFamily="34" charset="-122"/>
              </a:rPr>
              <a:t>遊戲規則 = 數學與機率的規則</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zh" sz="2000" b="1" i="0" u="none" dirty="0">
                <a:solidFill>
                  <a:srgbClr val="000000"/>
                </a:solidFill>
                <a:ea typeface="Microsoft YaHei" panose="020B0503020204020204" pitchFamily="34" charset="-122"/>
              </a:rPr>
              <a:t>必須防止被動收入，這是與計劃對敵，當它超過設定限制時，管理業績紅利計畫支付的佣金增長到超過公司收入和事業內爆。這使已建立的自然發生概率或精算參數變得無效。</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v"/>
              <a:tabLst/>
              <a:defRPr/>
            </a:pPr>
            <a:r>
              <a:rPr lang="zh" sz="2000" b="1" i="1" u="none" dirty="0">
                <a:solidFill>
                  <a:srgbClr val="000000"/>
                </a:solidFill>
                <a:ea typeface="Microsoft YaHei" panose="020B0503020204020204" pitchFamily="34" charset="-122"/>
              </a:rPr>
              <a:t>COMMENT: </a:t>
            </a:r>
            <a:r>
              <a:rPr lang="zh" sz="2000" b="1" i="0" u="none" dirty="0">
                <a:solidFill>
                  <a:srgbClr val="000000"/>
                </a:solidFill>
                <a:ea typeface="Microsoft YaHei" panose="020B0503020204020204" pitchFamily="34" charset="-122"/>
              </a:rPr>
              <a:t>一個人為另一個人做生意，或者在一個累積點數的組織上人為操作來增加點數或收集支票，導致有額外點數放置，以非自然手法增加佣金收入。這是通過增設商業發展中心影響模型方式產生BV/IBV，利用自然增長的零售賬戶、重複賬戶，新超連鎖店主合格周計算，使事後增加額外未受制約點數或「假人」，從而強制增加收入。這就是禁止同一家庭註冊規則，禁止進入其他人的後台管理區來保持人們活躍，禁止創建假中心的原因</a:t>
            </a:r>
            <a:r>
              <a:rPr lang="zh" sz="1800" b="1" i="0" u="none" dirty="0">
                <a:solidFill>
                  <a:srgbClr val="000000"/>
                </a:solidFill>
                <a:ea typeface="Microsoft YaHei" panose="020B0503020204020204" pitchFamily="34" charset="-122"/>
              </a:rPr>
              <a:t>。</a:t>
            </a:r>
          </a:p>
        </p:txBody>
      </p:sp>
    </p:spTree>
    <p:extLst>
      <p:ext uri="{BB962C8B-B14F-4D97-AF65-F5344CB8AC3E}">
        <p14:creationId xmlns:p14="http://schemas.microsoft.com/office/powerpoint/2010/main" val="107662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283951"/>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270289"/>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351370"/>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4956196"/>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153898"/>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153898"/>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318032"/>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052256"/>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253047"/>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253047"/>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2960968"/>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255016"/>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013694"/>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a:t>
              </a:r>
              <a:endParaRPr lang="en-US" altLang="zh" sz="1000" b="1" i="0" u="none" dirty="0">
                <a:solidFill>
                  <a:srgbClr val="FFFFFF"/>
                </a:solidFill>
                <a:ea typeface="Microsoft YaHei"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00" b="1" i="0" u="none" dirty="0">
                  <a:solidFill>
                    <a:srgbClr val="FFFFFF"/>
                  </a:solidFill>
                  <a:ea typeface="Microsoft YaHei" panose="020B0503020204020204" pitchFamily="34" charset="-122"/>
                </a:rPr>
                <a:t>超</a:t>
              </a:r>
              <a:r>
                <a:rPr lang="zh" sz="1000" b="1" i="0" u="none" dirty="0">
                  <a:solidFill>
                    <a:srgbClr val="FFFFFF"/>
                  </a:solidFill>
                  <a:ea typeface="Microsoft YaHei" panose="020B0503020204020204" pitchFamily="34" charset="-122"/>
                </a:rPr>
                <a:t>連鎖</a:t>
              </a:r>
              <a:r>
                <a:rPr lang="zh-CN" altLang="en-US" sz="1000" b="1" dirty="0">
                  <a:solidFill>
                    <a:srgbClr val="FFFFFF"/>
                  </a:solidFill>
                  <a:ea typeface="Microsoft YaHei" panose="020B0503020204020204" pitchFamily="34" charset="-122"/>
                </a:rPr>
                <a:t>店</a:t>
              </a:r>
              <a:r>
                <a:rPr lang="zh" sz="1000" b="1" i="0" u="none" dirty="0">
                  <a:solidFill>
                    <a:srgbClr val="FFFFFF"/>
                  </a:solidFill>
                  <a:ea typeface="Microsoft YaHei" panose="020B0503020204020204" pitchFamily="34" charset="-122"/>
                </a:rPr>
                <a:t>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181978"/>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135679"/>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2846733"/>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414615"/>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10277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631204"/>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4866243"/>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601267"/>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363308"/>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31758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19438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2193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19" name="TextBox 18"/>
          <p:cNvSpPr txBox="1"/>
          <p:nvPr/>
        </p:nvSpPr>
        <p:spPr>
          <a:xfrm>
            <a:off x="3606578" y="94678"/>
            <a:ext cx="49498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00"/>
                </a:solidFill>
                <a:ea typeface="Microsoft YaHei" panose="020B0503020204020204" pitchFamily="34" charset="-122"/>
              </a:rPr>
              <a:t>神奇的管理業績紅利計畫表單</a:t>
            </a:r>
          </a:p>
        </p:txBody>
      </p:sp>
      <p:sp>
        <p:nvSpPr>
          <p:cNvPr id="22" name="TextBox 21"/>
          <p:cNvSpPr txBox="1"/>
          <p:nvPr/>
        </p:nvSpPr>
        <p:spPr>
          <a:xfrm>
            <a:off x="1115853" y="6069434"/>
            <a:ext cx="4801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sp>
        <p:nvSpPr>
          <p:cNvPr id="23" name="TextBox 22"/>
          <p:cNvSpPr txBox="1"/>
          <p:nvPr/>
        </p:nvSpPr>
        <p:spPr>
          <a:xfrm>
            <a:off x="283955" y="713748"/>
            <a:ext cx="116424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當人們初次接觸管理業績紅利計畫時，它顯得過於完美，不可能成功。是真是假？</a:t>
            </a:r>
          </a:p>
          <a:p>
            <a:pPr lvl="0">
              <a:defRPr/>
            </a:pPr>
            <a:r>
              <a:rPr lang="zh" sz="1400" b="1" i="1" u="none" dirty="0">
                <a:solidFill>
                  <a:srgbClr val="FFFFFF"/>
                </a:solidFill>
                <a:ea typeface="Microsoft YaHei" panose="020B0503020204020204" pitchFamily="34" charset="-122"/>
              </a:rPr>
              <a:t>當直銷行業的從業者看到它的時候總會感到困惑，他們會質疑這一切是如何做到的：從兩邊賺到的錢比他們從10條組織線賺取得還要多，而且線上的每個人都享有100%的業績成果，不會變少，靠無限搜索並經過一年的累積，收入通過002、003反復的垂直疊加，並不會被分散減少，也不會導致與團隊或彼此的</a:t>
            </a:r>
            <a:r>
              <a:rPr lang="zh" sz="1400" b="1" i="1" dirty="0">
                <a:solidFill>
                  <a:srgbClr val="FFFFFF"/>
                </a:solidFill>
                <a:ea typeface="Microsoft YaHei" panose="020B0503020204020204" pitchFamily="34" charset="-122"/>
              </a:rPr>
              <a:t>競爭</a:t>
            </a:r>
            <a:r>
              <a:rPr lang="zh" sz="1400" b="1" i="1" u="none" dirty="0">
                <a:solidFill>
                  <a:srgbClr val="FFFFFF"/>
                </a:solidFill>
                <a:ea typeface="Microsoft YaHei" panose="020B0503020204020204" pitchFamily="34" charset="-122"/>
              </a:rPr>
              <a:t>，而這只是管理業績紅利計畫的幾個方面而已</a:t>
            </a:r>
          </a:p>
        </p:txBody>
      </p:sp>
      <p:pic>
        <p:nvPicPr>
          <p:cNvPr id="721" name="Picture 720">
            <a:extLst>
              <a:ext uri="{FF2B5EF4-FFF2-40B4-BE49-F238E27FC236}">
                <a16:creationId xmlns:a16="http://schemas.microsoft.com/office/drawing/2014/main" id="{41C2A0EE-34F3-954E-AF0C-DAA0DDF61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42" y="2056042"/>
            <a:ext cx="1523035" cy="1337388"/>
          </a:xfrm>
          <a:prstGeom prst="rect">
            <a:avLst/>
          </a:prstGeom>
        </p:spPr>
      </p:pic>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3557" y="1887347"/>
            <a:ext cx="1556117" cy="1378236"/>
          </a:xfrm>
          <a:prstGeom prst="rect">
            <a:avLst/>
          </a:prstGeom>
          <a:effectLst/>
        </p:spPr>
      </p:pic>
    </p:spTree>
    <p:extLst>
      <p:ext uri="{BB962C8B-B14F-4D97-AF65-F5344CB8AC3E}">
        <p14:creationId xmlns:p14="http://schemas.microsoft.com/office/powerpoint/2010/main" val="4214328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333171" y="2345899"/>
            <a:ext cx="11435826" cy="4079103"/>
            <a:chOff x="82550" y="3360469"/>
            <a:chExt cx="5988050" cy="1940267"/>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604880" y="3397434"/>
              <a:ext cx="1012989" cy="4311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958730"/>
              <a:ext cx="499534" cy="39972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771594" y="3929200"/>
              <a:ext cx="575596" cy="42925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04561"/>
              <a:ext cx="456805" cy="35389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750549" y="3955162"/>
              <a:ext cx="557711" cy="40329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a:endCxn id="170" idx="0"/>
            </p:cNvCxnSpPr>
            <p:nvPr/>
          </p:nvCxnSpPr>
          <p:spPr>
            <a:xfrm>
              <a:off x="3448436" y="3360469"/>
              <a:ext cx="1126616" cy="4265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3787044"/>
              <a:ext cx="5949019" cy="1415576"/>
              <a:chOff x="106600" y="3837707"/>
              <a:chExt cx="5949019" cy="136491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89" y="4338165"/>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44707" y="4338165"/>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14315" y="4345986"/>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3894" y="4320719"/>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05572" y="3869113"/>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41869" y="3837707"/>
                <a:ext cx="866365" cy="42479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pic>
        <p:nvPicPr>
          <p:cNvPr id="301" name="Picture 30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4835144" y="2213545"/>
            <a:ext cx="2193867" cy="1228097"/>
          </a:xfrm>
          <a:prstGeom prst="rect">
            <a:avLst/>
          </a:prstGeom>
        </p:spPr>
      </p:pic>
      <p:sp>
        <p:nvSpPr>
          <p:cNvPr id="4" name="TextBox 3"/>
          <p:cNvSpPr txBox="1"/>
          <p:nvPr/>
        </p:nvSpPr>
        <p:spPr>
          <a:xfrm>
            <a:off x="227694" y="383373"/>
            <a:ext cx="11541303" cy="2031325"/>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遊戲規則 = 數學與機率的規則</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zh" sz="1800" b="1" i="0" u="none" dirty="0">
                <a:solidFill>
                  <a:srgbClr val="000000"/>
                </a:solidFill>
                <a:ea typeface="Microsoft YaHei" panose="020B0503020204020204" pitchFamily="34" charset="-122"/>
              </a:rPr>
              <a:t>事業計畫在數學計算上取決於兩件事：1）每個參與者的再生點數，允許累積點數或連線以收取佣金。所有人要累積點數或賺取收入都必須符合生產要求。2) 新加入超連鎖店主要產生新的點數，以便累積收益，並隨著時間從經營管理業績紅利計畫中獲得佣金。</a:t>
            </a:r>
            <a:br>
              <a:rPr lang="en" sz="1800" dirty="0"/>
            </a:br>
            <a:r>
              <a:rPr lang="zh" sz="1800" b="1" i="0" u="none" dirty="0">
                <a:solidFill>
                  <a:srgbClr val="000000"/>
                </a:solidFill>
                <a:ea typeface="Microsoft YaHei" panose="020B0503020204020204" pitchFamily="34" charset="-122"/>
              </a:rPr>
              <a:t>神奇的第三件事 3) 法律上，必須有持續的銷售和監督職能，並通過個人努力並非借助他人的成果，為其業務成長做出貢獻。否則它不可能被視為安全。數學計算、監管要求以及由此產生的影響，作為建立永續收入的最佳實證，使組織發展有協同效應和一致。</a:t>
            </a:r>
          </a:p>
        </p:txBody>
      </p:sp>
      <p:sp>
        <p:nvSpPr>
          <p:cNvPr id="302" name="TextBox 301"/>
          <p:cNvSpPr txBox="1"/>
          <p:nvPr/>
        </p:nvSpPr>
        <p:spPr>
          <a:xfrm>
            <a:off x="227694" y="3663063"/>
            <a:ext cx="11541303" cy="369332"/>
          </a:xfrm>
          <a:prstGeom prst="rect">
            <a:avLst/>
          </a:prstGeom>
          <a:solidFill>
            <a:schemeClr val="bg1">
              <a:alpha val="90000"/>
            </a:schemeClr>
          </a:solidFill>
        </p:spPr>
        <p:txBody>
          <a:bodyPr wrap="square" rtlCol="0">
            <a:spAutoFit/>
          </a:bodyPr>
          <a:lstStyle/>
          <a:p>
            <a:pPr marL="342900" lvl="0" indent="-342900">
              <a:buFont typeface="+mj-lt"/>
              <a:buAutoNum type="arabicPeriod" startAt="3"/>
              <a:defRPr/>
            </a:pPr>
            <a:r>
              <a:rPr lang="zh" sz="1800" b="1" i="0" dirty="0">
                <a:solidFill>
                  <a:srgbClr val="000000"/>
                </a:solidFill>
                <a:ea typeface="Microsoft YaHei" panose="020B0503020204020204" pitchFamily="34" charset="-122"/>
              </a:rPr>
              <a:t>限制商業發展中心和垂直複製倍增，以增加收入。獲利能力的倍增動態與強化組織基礎的複合效應。</a:t>
            </a:r>
          </a:p>
        </p:txBody>
      </p:sp>
    </p:spTree>
    <p:extLst>
      <p:ext uri="{BB962C8B-B14F-4D97-AF65-F5344CB8AC3E}">
        <p14:creationId xmlns:p14="http://schemas.microsoft.com/office/powerpoint/2010/main" val="2618370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333171" y="2345899"/>
            <a:ext cx="11435826" cy="4079103"/>
            <a:chOff x="82550" y="3360469"/>
            <a:chExt cx="5988050" cy="1940267"/>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604880" y="3397434"/>
              <a:ext cx="1012989" cy="4311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958730"/>
              <a:ext cx="499534" cy="39972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771594" y="3929200"/>
              <a:ext cx="575596" cy="42925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04561"/>
              <a:ext cx="456805" cy="35389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750549" y="3955162"/>
              <a:ext cx="557711" cy="40329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a:endCxn id="170" idx="0"/>
            </p:cNvCxnSpPr>
            <p:nvPr/>
          </p:nvCxnSpPr>
          <p:spPr>
            <a:xfrm>
              <a:off x="3448436" y="3360469"/>
              <a:ext cx="1126616" cy="4265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3787044"/>
              <a:ext cx="5949019" cy="1415576"/>
              <a:chOff x="106600" y="3837707"/>
              <a:chExt cx="5949019" cy="136491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89" y="4338165"/>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44707" y="4338165"/>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14315" y="4345986"/>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3894" y="4320719"/>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05572" y="3869113"/>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41869" y="3837707"/>
                <a:ext cx="866365" cy="42479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pic>
        <p:nvPicPr>
          <p:cNvPr id="301" name="Picture 30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4835144" y="2213545"/>
            <a:ext cx="2193867" cy="1228097"/>
          </a:xfrm>
          <a:prstGeom prst="rect">
            <a:avLst/>
          </a:prstGeom>
        </p:spPr>
      </p:pic>
      <p:sp>
        <p:nvSpPr>
          <p:cNvPr id="4" name="TextBox 3"/>
          <p:cNvSpPr txBox="1"/>
          <p:nvPr/>
        </p:nvSpPr>
        <p:spPr>
          <a:xfrm>
            <a:off x="227694" y="383373"/>
            <a:ext cx="11541303" cy="4247317"/>
          </a:xfrm>
          <a:prstGeom prst="rect">
            <a:avLst/>
          </a:prstGeom>
          <a:solidFill>
            <a:schemeClr val="bg1">
              <a:alpha val="90000"/>
            </a:schemeClr>
          </a:solidFill>
        </p:spPr>
        <p:txBody>
          <a:bodyPr wrap="square" rtlCol="0">
            <a:spAutoFit/>
          </a:bodyPr>
          <a:lstStyle/>
          <a:p>
            <a:pPr lvl="0">
              <a:defRPr/>
            </a:pPr>
            <a:r>
              <a:rPr lang="zh" sz="1800" b="1" i="0" dirty="0">
                <a:solidFill>
                  <a:srgbClr val="000000"/>
                </a:solidFill>
                <a:ea typeface="Microsoft YaHei" panose="020B0503020204020204" pitchFamily="34" charset="-122"/>
              </a:rPr>
              <a:t>遊戲規則 = 數學與機率的規則</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zh" sz="1800" b="1" i="0" u="none" dirty="0">
                <a:solidFill>
                  <a:srgbClr val="000000"/>
                </a:solidFill>
                <a:ea typeface="Microsoft YaHei" panose="020B0503020204020204" pitchFamily="34" charset="-122"/>
              </a:rPr>
              <a:t>累積週期：累積週期的長度由管理業績紅利計畫在規定的要求和參數下可以容忍的數據來確定</a:t>
            </a:r>
            <a:r>
              <a:rPr lang="zh-CN" altLang="en-US" sz="1800" b="1" i="0" u="none" dirty="0">
                <a:solidFill>
                  <a:srgbClr val="000000"/>
                </a:solidFill>
                <a:ea typeface="Microsoft YaHei" panose="020B0503020204020204" pitchFamily="34" charset="-122"/>
              </a:rPr>
              <a:t>。</a:t>
            </a:r>
            <a:r>
              <a:rPr lang="zh" sz="1800" b="1" i="0" u="none" dirty="0">
                <a:solidFill>
                  <a:srgbClr val="FF0000"/>
                </a:solidFill>
                <a:ea typeface="Microsoft YaHei" panose="020B0503020204020204" pitchFamily="34" charset="-122"/>
              </a:rPr>
              <a:t>25年來證實為期一年是可行的。</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800" b="1" i="0" u="none" dirty="0">
                <a:solidFill>
                  <a:srgbClr val="000000"/>
                </a:solidFill>
                <a:ea typeface="Microsoft YaHei" panose="020B0503020204020204" pitchFamily="34" charset="-122"/>
              </a:rPr>
              <a:t>顯然，簡單的邏輯說明系統中存儲的累積點數越久，未來累計點數的佣金支出就越多。前所未有先進的超連鎖後台管理區讓管理業績紅利計畫易於人為操控及操作下放點數。以往這是不可能的。看清每週結束的業績或者數月的轉移，讓人易受誘惑去違反規則以創造更多收入。進入其他人的後台以使他們保持活躍狀態，或下訂單，或移動客戶，或添加虛假或受操控中心會導致整個系統失敗。連續事件證明了這一點：購物年金紅利計畫破壞了計劃目的並讓公司耗資2000萬美元，HP 1計劃缺乏要求導致超連鎖店主移動實在顧客以回扣佣金。現時透過拍賣操控管理業績紅利計畫以取得未受制約點數</a:t>
            </a:r>
            <a:r>
              <a:rPr lang="zh-CN" altLang="en-US" sz="1800" b="1" i="0" u="none" dirty="0">
                <a:solidFill>
                  <a:srgbClr val="000000"/>
                </a:solidFill>
                <a:ea typeface="Microsoft YaHei" panose="020B0503020204020204" pitchFamily="34" charset="-122"/>
              </a:rPr>
              <a:t>。</a:t>
            </a:r>
            <a:endParaRPr lang="zh" sz="1800" b="1" i="0" u="none" dirty="0">
              <a:solidFill>
                <a:srgbClr val="000000"/>
              </a:solidFill>
              <a:ea typeface="Microsoft YaHei" panose="020B0503020204020204" pitchFamily="34" charset="-122"/>
            </a:endParaRP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800" b="1" i="0" u="none" dirty="0">
                <a:solidFill>
                  <a:srgbClr val="000000"/>
                </a:solidFill>
                <a:ea typeface="Microsoft YaHei" panose="020B0503020204020204" pitchFamily="34" charset="-122"/>
              </a:rPr>
              <a:t>如果計畫中加入多個變數，則會影響精算並產生佣金支出。很難確定哪個新變數會影響管理業績紅利計畫的精算，因為這些都會影響自然的超連鎖店主的業績和行為。在過去10年間，公司已經創立了許多計畫和促銷活動，旨在使業務更容易經營或更有利可圖。他們錯誤的做法並非如預期那樣影響精算，因此很難說明累積點數週期的長短與新計畫被濫用或偏離其預期目標的影響有關。</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800" b="1" i="0" u="none" dirty="0">
                <a:solidFill>
                  <a:srgbClr val="000000"/>
                </a:solidFill>
                <a:ea typeface="Microsoft YaHei" panose="020B0503020204020204" pitchFamily="34" charset="-122"/>
              </a:rPr>
              <a:t>每當進行糾正，以消除可疑或觀察到的問題，佣金支立即恢復到62％至65％的正常範圍，證明了事業模型是精確健全。</a:t>
            </a:r>
          </a:p>
        </p:txBody>
      </p:sp>
    </p:spTree>
    <p:extLst>
      <p:ext uri="{BB962C8B-B14F-4D97-AF65-F5344CB8AC3E}">
        <p14:creationId xmlns:p14="http://schemas.microsoft.com/office/powerpoint/2010/main" val="3217399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333171" y="2345899"/>
            <a:ext cx="11435826" cy="4079103"/>
            <a:chOff x="82550" y="3360469"/>
            <a:chExt cx="5988050" cy="1940267"/>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604880" y="3397434"/>
              <a:ext cx="1012989" cy="4311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958730"/>
              <a:ext cx="499534" cy="39972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771594" y="3929200"/>
              <a:ext cx="575596" cy="42925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04561"/>
              <a:ext cx="456805" cy="35389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750549" y="3955162"/>
              <a:ext cx="557711" cy="40329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a:endCxn id="170" idx="0"/>
            </p:cNvCxnSpPr>
            <p:nvPr/>
          </p:nvCxnSpPr>
          <p:spPr>
            <a:xfrm>
              <a:off x="3448436" y="3360469"/>
              <a:ext cx="1126616" cy="4265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3787044"/>
              <a:ext cx="5949019" cy="1415576"/>
              <a:chOff x="106600" y="3837707"/>
              <a:chExt cx="5949019" cy="136491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89" y="4338165"/>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44707" y="4338165"/>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14315" y="4345986"/>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3894" y="4320719"/>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05572" y="3869113"/>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41869" y="3837707"/>
                <a:ext cx="866365" cy="42479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pic>
        <p:nvPicPr>
          <p:cNvPr id="301" name="Picture 30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4835144" y="2213545"/>
            <a:ext cx="2193867" cy="1228097"/>
          </a:xfrm>
          <a:prstGeom prst="rect">
            <a:avLst/>
          </a:prstGeom>
        </p:spPr>
      </p:pic>
      <p:sp>
        <p:nvSpPr>
          <p:cNvPr id="4" name="TextBox 3"/>
          <p:cNvSpPr txBox="1"/>
          <p:nvPr/>
        </p:nvSpPr>
        <p:spPr>
          <a:xfrm>
            <a:off x="232930" y="288707"/>
            <a:ext cx="11662042" cy="1292662"/>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000" b="1" i="0" u="none" dirty="0">
                <a:solidFill>
                  <a:srgbClr val="C00000"/>
                </a:solidFill>
                <a:ea typeface="Microsoft YaHei" panose="020B0503020204020204" pitchFamily="34" charset="-122"/>
              </a:rPr>
              <a:t>遊戲規則 = 數學與機率的規則 建立讓超連鎖店主取得複合收入的原則，支持公司的利潤公式或事業模型。累計淨利潤為21％，稅前淨利潤為14％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zh" sz="1800" b="1" i="0" dirty="0">
                <a:solidFill>
                  <a:srgbClr val="000000"/>
                </a:solidFill>
                <a:ea typeface="Microsoft YaHei" panose="020B0503020204020204" pitchFamily="34" charset="-122"/>
              </a:rPr>
              <a:t>5. </a:t>
            </a:r>
            <a:r>
              <a:rPr lang="zh" sz="1800" b="1" i="0" u="none" dirty="0">
                <a:solidFill>
                  <a:srgbClr val="000000"/>
                </a:solidFill>
                <a:ea typeface="Microsoft YaHei" panose="020B0503020204020204" pitchFamily="34" charset="-122"/>
              </a:rPr>
              <a:t>業積水平的時間和重置：兩邊組織同時達到特定等級的概率，及其對組織平衡、易受操控及組織對稱的影響。</a:t>
            </a:r>
          </a:p>
        </p:txBody>
      </p:sp>
      <p:sp>
        <p:nvSpPr>
          <p:cNvPr id="303" name="TextBox 302">
            <a:extLst>
              <a:ext uri="{FF2B5EF4-FFF2-40B4-BE49-F238E27FC236}">
                <a16:creationId xmlns:a16="http://schemas.microsoft.com/office/drawing/2014/main" id="{DD8B29B7-CF21-A846-9430-3B2FA3B1A6D1}"/>
              </a:ext>
            </a:extLst>
          </p:cNvPr>
          <p:cNvSpPr txBox="1"/>
          <p:nvPr/>
        </p:nvSpPr>
        <p:spPr>
          <a:xfrm>
            <a:off x="227690" y="1975268"/>
            <a:ext cx="11662046" cy="369332"/>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6. 2 發展組織與點數上限必須限制：影響組織平衡、重疊，易受累積點數操控</a:t>
            </a:r>
            <a:r>
              <a:rPr lang="zh-CN" altLang="en-US" sz="1800" b="1" i="0" u="none" dirty="0">
                <a:solidFill>
                  <a:srgbClr val="000000"/>
                </a:solidFill>
                <a:ea typeface="Microsoft YaHei" panose="020B0503020204020204" pitchFamily="34" charset="-122"/>
              </a:rPr>
              <a:t>。</a:t>
            </a:r>
            <a:endParaRPr lang="zh" sz="1800" b="1" i="0" u="none" dirty="0">
              <a:solidFill>
                <a:srgbClr val="000000"/>
              </a:solidFill>
              <a:ea typeface="Microsoft YaHei" panose="020B0503020204020204" pitchFamily="34" charset="-122"/>
            </a:endParaRPr>
          </a:p>
        </p:txBody>
      </p:sp>
      <p:sp>
        <p:nvSpPr>
          <p:cNvPr id="304" name="TextBox 303">
            <a:extLst>
              <a:ext uri="{FF2B5EF4-FFF2-40B4-BE49-F238E27FC236}">
                <a16:creationId xmlns:a16="http://schemas.microsoft.com/office/drawing/2014/main" id="{905F5387-2891-2B4B-899B-F2420870FC1B}"/>
              </a:ext>
            </a:extLst>
          </p:cNvPr>
          <p:cNvSpPr txBox="1"/>
          <p:nvPr/>
        </p:nvSpPr>
        <p:spPr>
          <a:xfrm>
            <a:off x="227690" y="2758239"/>
            <a:ext cx="11662046" cy="369332"/>
          </a:xfrm>
          <a:prstGeom prst="rect">
            <a:avLst/>
          </a:prstGeom>
          <a:solidFill>
            <a:schemeClr val="bg1">
              <a:alpha val="9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zh" sz="1800" b="1" i="0" u="none" dirty="0">
                <a:solidFill>
                  <a:srgbClr val="000000"/>
                </a:solidFill>
                <a:ea typeface="Microsoft YaHei" panose="020B0503020204020204" pitchFamily="34" charset="-122"/>
              </a:rPr>
              <a:t>自然增長和對稱動態，以及對精算和總佣金支付的時間效應</a:t>
            </a:r>
            <a:r>
              <a:rPr lang="zh-CN" altLang="en-US" sz="1800" b="1" i="0" u="none" dirty="0">
                <a:solidFill>
                  <a:srgbClr val="000000"/>
                </a:solidFill>
                <a:ea typeface="Microsoft YaHei" panose="020B0503020204020204" pitchFamily="34" charset="-122"/>
              </a:rPr>
              <a:t>。</a:t>
            </a:r>
            <a:endParaRPr lang="zh" sz="1800" b="1" i="0" u="none" dirty="0">
              <a:solidFill>
                <a:srgbClr val="000000"/>
              </a:solidFill>
              <a:ea typeface="Microsoft YaHei" panose="020B0503020204020204" pitchFamily="34" charset="-122"/>
            </a:endParaRPr>
          </a:p>
        </p:txBody>
      </p:sp>
      <p:sp>
        <p:nvSpPr>
          <p:cNvPr id="305" name="TextBox 304">
            <a:extLst>
              <a:ext uri="{FF2B5EF4-FFF2-40B4-BE49-F238E27FC236}">
                <a16:creationId xmlns:a16="http://schemas.microsoft.com/office/drawing/2014/main" id="{AAEA3CDC-6AC5-7843-9C45-1D13691EC5B0}"/>
              </a:ext>
            </a:extLst>
          </p:cNvPr>
          <p:cNvSpPr txBox="1"/>
          <p:nvPr/>
        </p:nvSpPr>
        <p:spPr>
          <a:xfrm>
            <a:off x="227690" y="3271272"/>
            <a:ext cx="11662046" cy="369332"/>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8. 要求在組織穩定、生產力和平衡，累計方程中的作用，以及重新定位管理業績紅利計畫的計算。</a:t>
            </a:r>
          </a:p>
        </p:txBody>
      </p:sp>
    </p:spTree>
    <p:extLst>
      <p:ext uri="{BB962C8B-B14F-4D97-AF65-F5344CB8AC3E}">
        <p14:creationId xmlns:p14="http://schemas.microsoft.com/office/powerpoint/2010/main" val="4178390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527" name="Straight Connector 526">
            <a:extLst>
              <a:ext uri="{FF2B5EF4-FFF2-40B4-BE49-F238E27FC236}">
                <a16:creationId xmlns:a16="http://schemas.microsoft.com/office/drawing/2014/main" id="{BA85A445-2225-B344-A956-A884404EDCC8}"/>
              </a:ext>
            </a:extLst>
          </p:cNvPr>
          <p:cNvCxnSpPr>
            <a:cxnSpLocks/>
          </p:cNvCxnSpPr>
          <p:nvPr/>
        </p:nvCxnSpPr>
        <p:spPr>
          <a:xfrm>
            <a:off x="1179903" y="4834861"/>
            <a:ext cx="492798" cy="30976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49FAFAFC-A33A-B440-A674-CE2EE83D37EC}"/>
              </a:ext>
            </a:extLst>
          </p:cNvPr>
          <p:cNvCxnSpPr>
            <a:cxnSpLocks/>
          </p:cNvCxnSpPr>
          <p:nvPr/>
        </p:nvCxnSpPr>
        <p:spPr>
          <a:xfrm flipH="1">
            <a:off x="2112979" y="4209996"/>
            <a:ext cx="672820" cy="49076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09F54483-D775-0C47-AAC8-6EF67207D116}"/>
              </a:ext>
            </a:extLst>
          </p:cNvPr>
          <p:cNvCxnSpPr>
            <a:cxnSpLocks/>
          </p:cNvCxnSpPr>
          <p:nvPr/>
        </p:nvCxnSpPr>
        <p:spPr>
          <a:xfrm flipH="1">
            <a:off x="10565989" y="4709980"/>
            <a:ext cx="511733" cy="39724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28F180B-AC5C-6249-B4A7-7246D4C38D99}"/>
              </a:ext>
            </a:extLst>
          </p:cNvPr>
          <p:cNvCxnSpPr>
            <a:cxnSpLocks/>
          </p:cNvCxnSpPr>
          <p:nvPr/>
        </p:nvCxnSpPr>
        <p:spPr>
          <a:xfrm flipH="1">
            <a:off x="6133645" y="4209996"/>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E43102B-2D29-AA48-A029-4A876E12D433}"/>
              </a:ext>
            </a:extLst>
          </p:cNvPr>
          <p:cNvSpPr>
            <a:spLocks noChangeAspect="1"/>
          </p:cNvSpPr>
          <p:nvPr/>
        </p:nvSpPr>
        <p:spPr>
          <a:xfrm>
            <a:off x="6496119" y="448677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84" name="Rectangle 483">
            <a:extLst>
              <a:ext uri="{FF2B5EF4-FFF2-40B4-BE49-F238E27FC236}">
                <a16:creationId xmlns:a16="http://schemas.microsoft.com/office/drawing/2014/main" id="{0121627F-5073-1A4A-9CCF-4E2DB6E72B1F}"/>
              </a:ext>
            </a:extLst>
          </p:cNvPr>
          <p:cNvSpPr>
            <a:spLocks noChangeAspect="1"/>
          </p:cNvSpPr>
          <p:nvPr/>
        </p:nvSpPr>
        <p:spPr>
          <a:xfrm>
            <a:off x="6415348" y="448677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5" name="Rectangle 484">
            <a:extLst>
              <a:ext uri="{FF2B5EF4-FFF2-40B4-BE49-F238E27FC236}">
                <a16:creationId xmlns:a16="http://schemas.microsoft.com/office/drawing/2014/main" id="{7555184A-2E9A-DA4D-8CAE-BC2D40ECFE2C}"/>
              </a:ext>
            </a:extLst>
          </p:cNvPr>
          <p:cNvSpPr>
            <a:spLocks noChangeAspect="1"/>
          </p:cNvSpPr>
          <p:nvPr/>
        </p:nvSpPr>
        <p:spPr>
          <a:xfrm>
            <a:off x="6334576" y="448677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6" name="Rectangle 485">
            <a:extLst>
              <a:ext uri="{FF2B5EF4-FFF2-40B4-BE49-F238E27FC236}">
                <a16:creationId xmlns:a16="http://schemas.microsoft.com/office/drawing/2014/main" id="{F5F25757-5809-5B4F-9A86-2FFBBE3CA414}"/>
              </a:ext>
            </a:extLst>
          </p:cNvPr>
          <p:cNvSpPr>
            <a:spLocks noChangeAspect="1"/>
          </p:cNvSpPr>
          <p:nvPr/>
        </p:nvSpPr>
        <p:spPr>
          <a:xfrm>
            <a:off x="6961430" y="448677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7" name="Rectangle 486">
            <a:extLst>
              <a:ext uri="{FF2B5EF4-FFF2-40B4-BE49-F238E27FC236}">
                <a16:creationId xmlns:a16="http://schemas.microsoft.com/office/drawing/2014/main" id="{903DEBB2-2D0B-B449-88F9-5B551A98AF1E}"/>
              </a:ext>
            </a:extLst>
          </p:cNvPr>
          <p:cNvSpPr>
            <a:spLocks noChangeAspect="1"/>
          </p:cNvSpPr>
          <p:nvPr/>
        </p:nvSpPr>
        <p:spPr>
          <a:xfrm>
            <a:off x="6880658" y="448677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8" name="Rectangle 487">
            <a:extLst>
              <a:ext uri="{FF2B5EF4-FFF2-40B4-BE49-F238E27FC236}">
                <a16:creationId xmlns:a16="http://schemas.microsoft.com/office/drawing/2014/main" id="{7DA69D53-FAE7-E04B-AC1E-92064F353DB2}"/>
              </a:ext>
            </a:extLst>
          </p:cNvPr>
          <p:cNvSpPr>
            <a:spLocks noChangeAspect="1"/>
          </p:cNvSpPr>
          <p:nvPr/>
        </p:nvSpPr>
        <p:spPr>
          <a:xfrm>
            <a:off x="5950038" y="493048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89" name="Rectangle 488">
            <a:extLst>
              <a:ext uri="{FF2B5EF4-FFF2-40B4-BE49-F238E27FC236}">
                <a16:creationId xmlns:a16="http://schemas.microsoft.com/office/drawing/2014/main" id="{DBA051F4-C44C-7848-AF08-33909425D47C}"/>
              </a:ext>
            </a:extLst>
          </p:cNvPr>
          <p:cNvSpPr>
            <a:spLocks noChangeAspect="1"/>
          </p:cNvSpPr>
          <p:nvPr/>
        </p:nvSpPr>
        <p:spPr>
          <a:xfrm>
            <a:off x="5869267"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0" name="Rectangle 489">
            <a:extLst>
              <a:ext uri="{FF2B5EF4-FFF2-40B4-BE49-F238E27FC236}">
                <a16:creationId xmlns:a16="http://schemas.microsoft.com/office/drawing/2014/main" id="{B6F12238-4605-5048-8495-1F42189686E4}"/>
              </a:ext>
            </a:extLst>
          </p:cNvPr>
          <p:cNvSpPr>
            <a:spLocks noChangeAspect="1"/>
          </p:cNvSpPr>
          <p:nvPr/>
        </p:nvSpPr>
        <p:spPr>
          <a:xfrm>
            <a:off x="5788495"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1" name="Rectangle 490">
            <a:extLst>
              <a:ext uri="{FF2B5EF4-FFF2-40B4-BE49-F238E27FC236}">
                <a16:creationId xmlns:a16="http://schemas.microsoft.com/office/drawing/2014/main" id="{B27C3F3D-2076-6A48-938F-5EA90716C224}"/>
              </a:ext>
            </a:extLst>
          </p:cNvPr>
          <p:cNvSpPr>
            <a:spLocks noChangeAspect="1"/>
          </p:cNvSpPr>
          <p:nvPr/>
        </p:nvSpPr>
        <p:spPr>
          <a:xfrm>
            <a:off x="6415348"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2" name="Rectangle 491">
            <a:extLst>
              <a:ext uri="{FF2B5EF4-FFF2-40B4-BE49-F238E27FC236}">
                <a16:creationId xmlns:a16="http://schemas.microsoft.com/office/drawing/2014/main" id="{B5B4452E-F9C5-994E-A84C-6CA65960E194}"/>
              </a:ext>
            </a:extLst>
          </p:cNvPr>
          <p:cNvSpPr>
            <a:spLocks noChangeAspect="1"/>
          </p:cNvSpPr>
          <p:nvPr/>
        </p:nvSpPr>
        <p:spPr>
          <a:xfrm>
            <a:off x="6334576"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469" name="Group 468">
            <a:extLst>
              <a:ext uri="{FF2B5EF4-FFF2-40B4-BE49-F238E27FC236}">
                <a16:creationId xmlns:a16="http://schemas.microsoft.com/office/drawing/2014/main" id="{B0B0636D-AD74-CE42-9403-59FE52F89552}"/>
              </a:ext>
            </a:extLst>
          </p:cNvPr>
          <p:cNvGrpSpPr/>
          <p:nvPr/>
        </p:nvGrpSpPr>
        <p:grpSpPr>
          <a:xfrm>
            <a:off x="8514651" y="4204615"/>
            <a:ext cx="964857" cy="630246"/>
            <a:chOff x="7540062" y="4163128"/>
            <a:chExt cx="964857" cy="630246"/>
          </a:xfrm>
        </p:grpSpPr>
        <p:cxnSp>
          <p:nvCxnSpPr>
            <p:cNvPr id="470" name="Straight Connector 469">
              <a:extLst>
                <a:ext uri="{FF2B5EF4-FFF2-40B4-BE49-F238E27FC236}">
                  <a16:creationId xmlns:a16="http://schemas.microsoft.com/office/drawing/2014/main" id="{82D8A1AE-20BD-9B49-9A9D-C1065CEE1902}"/>
                </a:ext>
              </a:extLst>
            </p:cNvPr>
            <p:cNvCxnSpPr>
              <a:cxnSpLocks/>
            </p:cNvCxnSpPr>
            <p:nvPr/>
          </p:nvCxnSpPr>
          <p:spPr>
            <a:xfrm flipH="1">
              <a:off x="7723419" y="4163128"/>
              <a:ext cx="781500" cy="5435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71" name="Rectangle 470">
              <a:extLst>
                <a:ext uri="{FF2B5EF4-FFF2-40B4-BE49-F238E27FC236}">
                  <a16:creationId xmlns:a16="http://schemas.microsoft.com/office/drawing/2014/main" id="{BE77A588-1C8F-E346-BF57-5B2891C5B2FB}"/>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72" name="Rectangle 471">
              <a:extLst>
                <a:ext uri="{FF2B5EF4-FFF2-40B4-BE49-F238E27FC236}">
                  <a16:creationId xmlns:a16="http://schemas.microsoft.com/office/drawing/2014/main" id="{381B813E-09D9-AF45-BA96-2572D64BFFF6}"/>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3" name="Rectangle 472">
              <a:extLst>
                <a:ext uri="{FF2B5EF4-FFF2-40B4-BE49-F238E27FC236}">
                  <a16:creationId xmlns:a16="http://schemas.microsoft.com/office/drawing/2014/main" id="{E86C5735-2C4D-8E4A-A903-ADB009F03441}"/>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4" name="Rectangle 473">
              <a:extLst>
                <a:ext uri="{FF2B5EF4-FFF2-40B4-BE49-F238E27FC236}">
                  <a16:creationId xmlns:a16="http://schemas.microsoft.com/office/drawing/2014/main" id="{4FB98DEF-1648-2E4A-B4AB-5406AB692076}"/>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5" name="Rectangle 474">
              <a:extLst>
                <a:ext uri="{FF2B5EF4-FFF2-40B4-BE49-F238E27FC236}">
                  <a16:creationId xmlns:a16="http://schemas.microsoft.com/office/drawing/2014/main" id="{8185E226-5F72-1148-BB14-BA977351793A}"/>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458" name="Straight Connector 457">
            <a:extLst>
              <a:ext uri="{FF2B5EF4-FFF2-40B4-BE49-F238E27FC236}">
                <a16:creationId xmlns:a16="http://schemas.microsoft.com/office/drawing/2014/main" id="{B3980F82-328E-7A4E-B703-FA982E5C036E}"/>
              </a:ext>
            </a:extLst>
          </p:cNvPr>
          <p:cNvCxnSpPr>
            <a:cxnSpLocks/>
          </p:cNvCxnSpPr>
          <p:nvPr/>
        </p:nvCxnSpPr>
        <p:spPr>
          <a:xfrm flipH="1">
            <a:off x="9411923" y="4204615"/>
            <a:ext cx="1154066" cy="902609"/>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59" name="Rectangle 458">
            <a:extLst>
              <a:ext uri="{FF2B5EF4-FFF2-40B4-BE49-F238E27FC236}">
                <a16:creationId xmlns:a16="http://schemas.microsoft.com/office/drawing/2014/main" id="{42376553-E000-D742-BF7F-5EBA9EF38BB3}"/>
              </a:ext>
            </a:extLst>
          </p:cNvPr>
          <p:cNvSpPr>
            <a:spLocks noChangeAspect="1"/>
          </p:cNvSpPr>
          <p:nvPr/>
        </p:nvSpPr>
        <p:spPr>
          <a:xfrm>
            <a:off x="9762674" y="448139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60" name="Rectangle 459">
            <a:extLst>
              <a:ext uri="{FF2B5EF4-FFF2-40B4-BE49-F238E27FC236}">
                <a16:creationId xmlns:a16="http://schemas.microsoft.com/office/drawing/2014/main" id="{8499AA4E-7201-2A47-9C5B-8B2ECEB52B68}"/>
              </a:ext>
            </a:extLst>
          </p:cNvPr>
          <p:cNvSpPr>
            <a:spLocks noChangeAspect="1"/>
          </p:cNvSpPr>
          <p:nvPr/>
        </p:nvSpPr>
        <p:spPr>
          <a:xfrm>
            <a:off x="9681903" y="44813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1" name="Rectangle 460">
            <a:extLst>
              <a:ext uri="{FF2B5EF4-FFF2-40B4-BE49-F238E27FC236}">
                <a16:creationId xmlns:a16="http://schemas.microsoft.com/office/drawing/2014/main" id="{906682E0-5074-C54C-8CC5-71575C37DBC0}"/>
              </a:ext>
            </a:extLst>
          </p:cNvPr>
          <p:cNvSpPr>
            <a:spLocks noChangeAspect="1"/>
          </p:cNvSpPr>
          <p:nvPr/>
        </p:nvSpPr>
        <p:spPr>
          <a:xfrm>
            <a:off x="9601131" y="44813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2" name="Rectangle 461">
            <a:extLst>
              <a:ext uri="{FF2B5EF4-FFF2-40B4-BE49-F238E27FC236}">
                <a16:creationId xmlns:a16="http://schemas.microsoft.com/office/drawing/2014/main" id="{CE46A755-46BA-D24A-AE11-4487B2B86E2F}"/>
              </a:ext>
            </a:extLst>
          </p:cNvPr>
          <p:cNvSpPr>
            <a:spLocks noChangeAspect="1"/>
          </p:cNvSpPr>
          <p:nvPr/>
        </p:nvSpPr>
        <p:spPr>
          <a:xfrm>
            <a:off x="10227985" y="44813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3" name="Rectangle 462">
            <a:extLst>
              <a:ext uri="{FF2B5EF4-FFF2-40B4-BE49-F238E27FC236}">
                <a16:creationId xmlns:a16="http://schemas.microsoft.com/office/drawing/2014/main" id="{2199B25C-B588-1443-9CEA-C31A944790C2}"/>
              </a:ext>
            </a:extLst>
          </p:cNvPr>
          <p:cNvSpPr>
            <a:spLocks noChangeAspect="1"/>
          </p:cNvSpPr>
          <p:nvPr/>
        </p:nvSpPr>
        <p:spPr>
          <a:xfrm>
            <a:off x="10147213" y="44813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4" name="Rectangle 463">
            <a:extLst>
              <a:ext uri="{FF2B5EF4-FFF2-40B4-BE49-F238E27FC236}">
                <a16:creationId xmlns:a16="http://schemas.microsoft.com/office/drawing/2014/main" id="{4F6563B2-9589-AC4F-B208-94232812E3B8}"/>
              </a:ext>
            </a:extLst>
          </p:cNvPr>
          <p:cNvSpPr>
            <a:spLocks noChangeAspect="1"/>
          </p:cNvSpPr>
          <p:nvPr/>
        </p:nvSpPr>
        <p:spPr>
          <a:xfrm>
            <a:off x="9216593" y="492510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65" name="Rectangle 464">
            <a:extLst>
              <a:ext uri="{FF2B5EF4-FFF2-40B4-BE49-F238E27FC236}">
                <a16:creationId xmlns:a16="http://schemas.microsoft.com/office/drawing/2014/main" id="{980CE533-AB48-B54A-871C-CFDAA2AB50F6}"/>
              </a:ext>
            </a:extLst>
          </p:cNvPr>
          <p:cNvSpPr>
            <a:spLocks noChangeAspect="1"/>
          </p:cNvSpPr>
          <p:nvPr/>
        </p:nvSpPr>
        <p:spPr>
          <a:xfrm>
            <a:off x="9135822"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6" name="Rectangle 465">
            <a:extLst>
              <a:ext uri="{FF2B5EF4-FFF2-40B4-BE49-F238E27FC236}">
                <a16:creationId xmlns:a16="http://schemas.microsoft.com/office/drawing/2014/main" id="{6D9126A0-81EA-F440-9474-C8871060F6AB}"/>
              </a:ext>
            </a:extLst>
          </p:cNvPr>
          <p:cNvSpPr>
            <a:spLocks noChangeAspect="1"/>
          </p:cNvSpPr>
          <p:nvPr/>
        </p:nvSpPr>
        <p:spPr>
          <a:xfrm>
            <a:off x="9055050"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7" name="Rectangle 466">
            <a:extLst>
              <a:ext uri="{FF2B5EF4-FFF2-40B4-BE49-F238E27FC236}">
                <a16:creationId xmlns:a16="http://schemas.microsoft.com/office/drawing/2014/main" id="{3CA26274-0932-F74C-BE55-3649BB98EB69}"/>
              </a:ext>
            </a:extLst>
          </p:cNvPr>
          <p:cNvSpPr>
            <a:spLocks noChangeAspect="1"/>
          </p:cNvSpPr>
          <p:nvPr/>
        </p:nvSpPr>
        <p:spPr>
          <a:xfrm>
            <a:off x="9681903"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8" name="Rectangle 467">
            <a:extLst>
              <a:ext uri="{FF2B5EF4-FFF2-40B4-BE49-F238E27FC236}">
                <a16:creationId xmlns:a16="http://schemas.microsoft.com/office/drawing/2014/main" id="{77942CA5-89B4-814A-8694-2B98F39A4B1B}"/>
              </a:ext>
            </a:extLst>
          </p:cNvPr>
          <p:cNvSpPr>
            <a:spLocks noChangeAspect="1"/>
          </p:cNvSpPr>
          <p:nvPr/>
        </p:nvSpPr>
        <p:spPr>
          <a:xfrm>
            <a:off x="9601131"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49" name="Group 48">
            <a:extLst>
              <a:ext uri="{FF2B5EF4-FFF2-40B4-BE49-F238E27FC236}">
                <a16:creationId xmlns:a16="http://schemas.microsoft.com/office/drawing/2014/main" id="{0B343678-CA85-7A4F-AB7E-A2A731BB8C6B}"/>
              </a:ext>
            </a:extLst>
          </p:cNvPr>
          <p:cNvGrpSpPr/>
          <p:nvPr/>
        </p:nvGrpSpPr>
        <p:grpSpPr>
          <a:xfrm>
            <a:off x="6906893" y="3332359"/>
            <a:ext cx="1510937" cy="1073962"/>
            <a:chOff x="6993981" y="4163128"/>
            <a:chExt cx="1510937" cy="1073962"/>
          </a:xfrm>
        </p:grpSpPr>
        <p:cxnSp>
          <p:nvCxnSpPr>
            <p:cNvPr id="446" name="Straight Connector 445">
              <a:extLst>
                <a:ext uri="{FF2B5EF4-FFF2-40B4-BE49-F238E27FC236}">
                  <a16:creationId xmlns:a16="http://schemas.microsoft.com/office/drawing/2014/main" id="{F6354517-0F8F-6B4C-9B2F-5B7C6321D270}"/>
                </a:ext>
              </a:extLst>
            </p:cNvPr>
            <p:cNvCxnSpPr>
              <a:cxnSpLocks/>
            </p:cNvCxnSpPr>
            <p:nvPr/>
          </p:nvCxnSpPr>
          <p:spPr>
            <a:xfrm flipH="1">
              <a:off x="7339131" y="4163128"/>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47" name="Rectangle 446">
              <a:extLst>
                <a:ext uri="{FF2B5EF4-FFF2-40B4-BE49-F238E27FC236}">
                  <a16:creationId xmlns:a16="http://schemas.microsoft.com/office/drawing/2014/main" id="{4AFDAE67-3DCB-434A-B800-3B3AD399E5C1}"/>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48" name="Rectangle 447">
              <a:extLst>
                <a:ext uri="{FF2B5EF4-FFF2-40B4-BE49-F238E27FC236}">
                  <a16:creationId xmlns:a16="http://schemas.microsoft.com/office/drawing/2014/main" id="{D0B7B236-E7C5-1945-AB89-A6C10D939927}"/>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9" name="Rectangle 448">
              <a:extLst>
                <a:ext uri="{FF2B5EF4-FFF2-40B4-BE49-F238E27FC236}">
                  <a16:creationId xmlns:a16="http://schemas.microsoft.com/office/drawing/2014/main" id="{B9FC286A-C5A3-9049-8778-A9F34D0EF139}"/>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0" name="Rectangle 449">
              <a:extLst>
                <a:ext uri="{FF2B5EF4-FFF2-40B4-BE49-F238E27FC236}">
                  <a16:creationId xmlns:a16="http://schemas.microsoft.com/office/drawing/2014/main" id="{CDE5CDD2-CAF1-E346-A9C4-4EE2E7D11FF4}"/>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1" name="Rectangle 450">
              <a:extLst>
                <a:ext uri="{FF2B5EF4-FFF2-40B4-BE49-F238E27FC236}">
                  <a16:creationId xmlns:a16="http://schemas.microsoft.com/office/drawing/2014/main" id="{7C06564B-B974-8644-B58D-495BE51F40BF}"/>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2" name="Rectangle 451">
              <a:extLst>
                <a:ext uri="{FF2B5EF4-FFF2-40B4-BE49-F238E27FC236}">
                  <a16:creationId xmlns:a16="http://schemas.microsoft.com/office/drawing/2014/main" id="{B09804F3-19C5-6349-847C-2E2DCCD35675}"/>
                </a:ext>
              </a:extLst>
            </p:cNvPr>
            <p:cNvSpPr>
              <a:spLocks noChangeAspect="1"/>
            </p:cNvSpPr>
            <p:nvPr/>
          </p:nvSpPr>
          <p:spPr>
            <a:xfrm>
              <a:off x="7155524" y="48836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53" name="Rectangle 452">
              <a:extLst>
                <a:ext uri="{FF2B5EF4-FFF2-40B4-BE49-F238E27FC236}">
                  <a16:creationId xmlns:a16="http://schemas.microsoft.com/office/drawing/2014/main" id="{9590C968-A93F-8A42-847A-F0618138594C}"/>
                </a:ext>
              </a:extLst>
            </p:cNvPr>
            <p:cNvSpPr>
              <a:spLocks noChangeAspect="1"/>
            </p:cNvSpPr>
            <p:nvPr/>
          </p:nvSpPr>
          <p:spPr>
            <a:xfrm>
              <a:off x="7074753"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4" name="Rectangle 453">
              <a:extLst>
                <a:ext uri="{FF2B5EF4-FFF2-40B4-BE49-F238E27FC236}">
                  <a16:creationId xmlns:a16="http://schemas.microsoft.com/office/drawing/2014/main" id="{F06B6862-6538-644E-8E4C-70A772DA3930}"/>
                </a:ext>
              </a:extLst>
            </p:cNvPr>
            <p:cNvSpPr>
              <a:spLocks noChangeAspect="1"/>
            </p:cNvSpPr>
            <p:nvPr/>
          </p:nvSpPr>
          <p:spPr>
            <a:xfrm>
              <a:off x="6993981"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5" name="Rectangle 454">
              <a:extLst>
                <a:ext uri="{FF2B5EF4-FFF2-40B4-BE49-F238E27FC236}">
                  <a16:creationId xmlns:a16="http://schemas.microsoft.com/office/drawing/2014/main" id="{7630A439-C3F0-C040-AF1B-1E0198564646}"/>
                </a:ext>
              </a:extLst>
            </p:cNvPr>
            <p:cNvSpPr>
              <a:spLocks noChangeAspect="1"/>
            </p:cNvSpPr>
            <p:nvPr/>
          </p:nvSpPr>
          <p:spPr>
            <a:xfrm>
              <a:off x="7620834"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6" name="Rectangle 455">
              <a:extLst>
                <a:ext uri="{FF2B5EF4-FFF2-40B4-BE49-F238E27FC236}">
                  <a16:creationId xmlns:a16="http://schemas.microsoft.com/office/drawing/2014/main" id="{56845565-7AE6-664B-9DE9-B29A94EB93C5}"/>
                </a:ext>
              </a:extLst>
            </p:cNvPr>
            <p:cNvSpPr>
              <a:spLocks noChangeAspect="1"/>
            </p:cNvSpPr>
            <p:nvPr/>
          </p:nvSpPr>
          <p:spPr>
            <a:xfrm>
              <a:off x="7540062"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15" name="Group 14">
            <a:extLst>
              <a:ext uri="{FF2B5EF4-FFF2-40B4-BE49-F238E27FC236}">
                <a16:creationId xmlns:a16="http://schemas.microsoft.com/office/drawing/2014/main" id="{910D7234-16DF-E542-AD92-9E484418B8A4}"/>
              </a:ext>
            </a:extLst>
          </p:cNvPr>
          <p:cNvGrpSpPr/>
          <p:nvPr/>
        </p:nvGrpSpPr>
        <p:grpSpPr>
          <a:xfrm>
            <a:off x="6001461" y="2080223"/>
            <a:ext cx="2710335" cy="1898428"/>
            <a:chOff x="5736140" y="3772582"/>
            <a:chExt cx="2710335" cy="1898428"/>
          </a:xfrm>
        </p:grpSpPr>
        <p:cxnSp>
          <p:nvCxnSpPr>
            <p:cNvPr id="424" name="Straight Connector 423">
              <a:extLst>
                <a:ext uri="{FF2B5EF4-FFF2-40B4-BE49-F238E27FC236}">
                  <a16:creationId xmlns:a16="http://schemas.microsoft.com/office/drawing/2014/main" id="{D2930F45-9816-D343-99E2-3D7FC90EB10F}"/>
                </a:ext>
              </a:extLst>
            </p:cNvPr>
            <p:cNvCxnSpPr/>
            <p:nvPr/>
          </p:nvCxnSpPr>
          <p:spPr>
            <a:xfrm>
              <a:off x="7536922" y="4606844"/>
              <a:ext cx="596641" cy="44371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89EFE962-D86F-1143-A03C-ECF6BE97CB2D}"/>
                </a:ext>
              </a:extLst>
            </p:cNvPr>
            <p:cNvCxnSpPr/>
            <p:nvPr/>
          </p:nvCxnSpPr>
          <p:spPr>
            <a:xfrm flipH="1">
              <a:off x="6436097" y="4163128"/>
              <a:ext cx="1643038" cy="133114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E803BB6A-627E-0649-850F-88CD03AD4476}"/>
                </a:ext>
              </a:extLst>
            </p:cNvPr>
            <p:cNvSpPr>
              <a:spLocks noChangeAspect="1"/>
            </p:cNvSpPr>
            <p:nvPr/>
          </p:nvSpPr>
          <p:spPr>
            <a:xfrm>
              <a:off x="7344653"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27" name="Rectangle 426">
              <a:extLst>
                <a:ext uri="{FF2B5EF4-FFF2-40B4-BE49-F238E27FC236}">
                  <a16:creationId xmlns:a16="http://schemas.microsoft.com/office/drawing/2014/main" id="{C027C46D-B359-E44C-855A-134FC5F57C0A}"/>
                </a:ext>
              </a:extLst>
            </p:cNvPr>
            <p:cNvSpPr>
              <a:spLocks noChangeAspect="1"/>
            </p:cNvSpPr>
            <p:nvPr/>
          </p:nvSpPr>
          <p:spPr>
            <a:xfrm>
              <a:off x="7263882"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8" name="Rectangle 427">
              <a:extLst>
                <a:ext uri="{FF2B5EF4-FFF2-40B4-BE49-F238E27FC236}">
                  <a16:creationId xmlns:a16="http://schemas.microsoft.com/office/drawing/2014/main" id="{8C27FB57-3CE4-BA42-A5C6-673C6FA3B220}"/>
                </a:ext>
              </a:extLst>
            </p:cNvPr>
            <p:cNvSpPr>
              <a:spLocks noChangeAspect="1"/>
            </p:cNvSpPr>
            <p:nvPr/>
          </p:nvSpPr>
          <p:spPr>
            <a:xfrm>
              <a:off x="7183110"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9" name="Rectangle 428">
              <a:extLst>
                <a:ext uri="{FF2B5EF4-FFF2-40B4-BE49-F238E27FC236}">
                  <a16:creationId xmlns:a16="http://schemas.microsoft.com/office/drawing/2014/main" id="{0C671FEA-8636-1048-91D1-C2A432A39851}"/>
                </a:ext>
              </a:extLst>
            </p:cNvPr>
            <p:cNvSpPr>
              <a:spLocks noChangeAspect="1"/>
            </p:cNvSpPr>
            <p:nvPr/>
          </p:nvSpPr>
          <p:spPr>
            <a:xfrm>
              <a:off x="7809963"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0" name="Rectangle 429">
              <a:extLst>
                <a:ext uri="{FF2B5EF4-FFF2-40B4-BE49-F238E27FC236}">
                  <a16:creationId xmlns:a16="http://schemas.microsoft.com/office/drawing/2014/main" id="{11815DF2-3EB3-7D41-87DC-C93D3BE00DBE}"/>
                </a:ext>
              </a:extLst>
            </p:cNvPr>
            <p:cNvSpPr>
              <a:spLocks noChangeAspect="1"/>
            </p:cNvSpPr>
            <p:nvPr/>
          </p:nvSpPr>
          <p:spPr>
            <a:xfrm>
              <a:off x="7729191"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1" name="Rectangle 430">
              <a:extLst>
                <a:ext uri="{FF2B5EF4-FFF2-40B4-BE49-F238E27FC236}">
                  <a16:creationId xmlns:a16="http://schemas.microsoft.com/office/drawing/2014/main" id="{AB35AA8E-C73F-4140-929F-5E57A1C88B5F}"/>
                </a:ext>
              </a:extLst>
            </p:cNvPr>
            <p:cNvSpPr>
              <a:spLocks noChangeAspect="1"/>
            </p:cNvSpPr>
            <p:nvPr/>
          </p:nvSpPr>
          <p:spPr>
            <a:xfrm>
              <a:off x="6798571"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32" name="Rectangle 431">
              <a:extLst>
                <a:ext uri="{FF2B5EF4-FFF2-40B4-BE49-F238E27FC236}">
                  <a16:creationId xmlns:a16="http://schemas.microsoft.com/office/drawing/2014/main" id="{23D9E239-8767-C941-9A47-9096F1A7CDD1}"/>
                </a:ext>
              </a:extLst>
            </p:cNvPr>
            <p:cNvSpPr>
              <a:spLocks noChangeAspect="1"/>
            </p:cNvSpPr>
            <p:nvPr/>
          </p:nvSpPr>
          <p:spPr>
            <a:xfrm>
              <a:off x="671780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3" name="Rectangle 432">
              <a:extLst>
                <a:ext uri="{FF2B5EF4-FFF2-40B4-BE49-F238E27FC236}">
                  <a16:creationId xmlns:a16="http://schemas.microsoft.com/office/drawing/2014/main" id="{89DCB4D5-157F-044F-A585-C3678B4B8896}"/>
                </a:ext>
              </a:extLst>
            </p:cNvPr>
            <p:cNvSpPr>
              <a:spLocks noChangeAspect="1"/>
            </p:cNvSpPr>
            <p:nvPr/>
          </p:nvSpPr>
          <p:spPr>
            <a:xfrm>
              <a:off x="663702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4" name="Rectangle 433">
              <a:extLst>
                <a:ext uri="{FF2B5EF4-FFF2-40B4-BE49-F238E27FC236}">
                  <a16:creationId xmlns:a16="http://schemas.microsoft.com/office/drawing/2014/main" id="{F1CC3864-E5BD-DE43-8E03-7CF2B4F6CBDF}"/>
                </a:ext>
              </a:extLst>
            </p:cNvPr>
            <p:cNvSpPr>
              <a:spLocks noChangeAspect="1"/>
            </p:cNvSpPr>
            <p:nvPr/>
          </p:nvSpPr>
          <p:spPr>
            <a:xfrm>
              <a:off x="726388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5" name="Rectangle 434">
              <a:extLst>
                <a:ext uri="{FF2B5EF4-FFF2-40B4-BE49-F238E27FC236}">
                  <a16:creationId xmlns:a16="http://schemas.microsoft.com/office/drawing/2014/main" id="{4118D97C-31C9-0B4C-ACDE-9A5CDA8106AB}"/>
                </a:ext>
              </a:extLst>
            </p:cNvPr>
            <p:cNvSpPr>
              <a:spLocks noChangeAspect="1"/>
            </p:cNvSpPr>
            <p:nvPr/>
          </p:nvSpPr>
          <p:spPr>
            <a:xfrm>
              <a:off x="718311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6" name="Rectangle 435">
              <a:extLst>
                <a:ext uri="{FF2B5EF4-FFF2-40B4-BE49-F238E27FC236}">
                  <a16:creationId xmlns:a16="http://schemas.microsoft.com/office/drawing/2014/main" id="{090EE807-E1EC-6A4D-B7D3-3846A3945EC6}"/>
                </a:ext>
              </a:extLst>
            </p:cNvPr>
            <p:cNvSpPr>
              <a:spLocks noChangeAspect="1"/>
            </p:cNvSpPr>
            <p:nvPr/>
          </p:nvSpPr>
          <p:spPr>
            <a:xfrm>
              <a:off x="7900394"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37" name="Rectangle 436">
              <a:extLst>
                <a:ext uri="{FF2B5EF4-FFF2-40B4-BE49-F238E27FC236}">
                  <a16:creationId xmlns:a16="http://schemas.microsoft.com/office/drawing/2014/main" id="{D0007A09-840F-9A48-A06E-A68A87F50F55}"/>
                </a:ext>
              </a:extLst>
            </p:cNvPr>
            <p:cNvSpPr>
              <a:spLocks noChangeAspect="1"/>
            </p:cNvSpPr>
            <p:nvPr/>
          </p:nvSpPr>
          <p:spPr>
            <a:xfrm>
              <a:off x="7819623"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8" name="Rectangle 437">
              <a:extLst>
                <a:ext uri="{FF2B5EF4-FFF2-40B4-BE49-F238E27FC236}">
                  <a16:creationId xmlns:a16="http://schemas.microsoft.com/office/drawing/2014/main" id="{3D253D75-9B8A-5447-806C-E40DAAD27B62}"/>
                </a:ext>
              </a:extLst>
            </p:cNvPr>
            <p:cNvSpPr>
              <a:spLocks noChangeAspect="1"/>
            </p:cNvSpPr>
            <p:nvPr/>
          </p:nvSpPr>
          <p:spPr>
            <a:xfrm>
              <a:off x="773885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9" name="Rectangle 438">
              <a:extLst>
                <a:ext uri="{FF2B5EF4-FFF2-40B4-BE49-F238E27FC236}">
                  <a16:creationId xmlns:a16="http://schemas.microsoft.com/office/drawing/2014/main" id="{E79F8FE7-5484-F542-82C3-D093133F79AF}"/>
                </a:ext>
              </a:extLst>
            </p:cNvPr>
            <p:cNvSpPr>
              <a:spLocks noChangeAspect="1"/>
            </p:cNvSpPr>
            <p:nvPr/>
          </p:nvSpPr>
          <p:spPr>
            <a:xfrm>
              <a:off x="836570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0" name="Rectangle 439">
              <a:extLst>
                <a:ext uri="{FF2B5EF4-FFF2-40B4-BE49-F238E27FC236}">
                  <a16:creationId xmlns:a16="http://schemas.microsoft.com/office/drawing/2014/main" id="{1D4233FE-07C0-FA4B-B8FD-8555430EF8A2}"/>
                </a:ext>
              </a:extLst>
            </p:cNvPr>
            <p:cNvSpPr>
              <a:spLocks noChangeAspect="1"/>
            </p:cNvSpPr>
            <p:nvPr/>
          </p:nvSpPr>
          <p:spPr>
            <a:xfrm>
              <a:off x="8284932"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1" name="Rectangle 440">
              <a:extLst>
                <a:ext uri="{FF2B5EF4-FFF2-40B4-BE49-F238E27FC236}">
                  <a16:creationId xmlns:a16="http://schemas.microsoft.com/office/drawing/2014/main" id="{87FA0D96-872B-D647-8F07-E9068D49ABD3}"/>
                </a:ext>
              </a:extLst>
            </p:cNvPr>
            <p:cNvSpPr>
              <a:spLocks noChangeAspect="1"/>
            </p:cNvSpPr>
            <p:nvPr/>
          </p:nvSpPr>
          <p:spPr>
            <a:xfrm>
              <a:off x="6252490"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42" name="Rectangle 441">
              <a:extLst>
                <a:ext uri="{FF2B5EF4-FFF2-40B4-BE49-F238E27FC236}">
                  <a16:creationId xmlns:a16="http://schemas.microsoft.com/office/drawing/2014/main" id="{30F7932A-86C5-F642-BBD8-19006D531F08}"/>
                </a:ext>
              </a:extLst>
            </p:cNvPr>
            <p:cNvSpPr>
              <a:spLocks noChangeAspect="1"/>
            </p:cNvSpPr>
            <p:nvPr/>
          </p:nvSpPr>
          <p:spPr>
            <a:xfrm>
              <a:off x="6171719"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3" name="Rectangle 442">
              <a:extLst>
                <a:ext uri="{FF2B5EF4-FFF2-40B4-BE49-F238E27FC236}">
                  <a16:creationId xmlns:a16="http://schemas.microsoft.com/office/drawing/2014/main" id="{136BADBA-92B3-6346-AAB4-45149C260FD0}"/>
                </a:ext>
              </a:extLst>
            </p:cNvPr>
            <p:cNvSpPr>
              <a:spLocks noChangeAspect="1"/>
            </p:cNvSpPr>
            <p:nvPr/>
          </p:nvSpPr>
          <p:spPr>
            <a:xfrm>
              <a:off x="6090947"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4" name="Rectangle 443">
              <a:extLst>
                <a:ext uri="{FF2B5EF4-FFF2-40B4-BE49-F238E27FC236}">
                  <a16:creationId xmlns:a16="http://schemas.microsoft.com/office/drawing/2014/main" id="{AD9CFD8F-BC5C-344C-84B2-C651120D498E}"/>
                </a:ext>
              </a:extLst>
            </p:cNvPr>
            <p:cNvSpPr>
              <a:spLocks noChangeAspect="1"/>
            </p:cNvSpPr>
            <p:nvPr/>
          </p:nvSpPr>
          <p:spPr>
            <a:xfrm>
              <a:off x="6717800"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5" name="Rectangle 444">
              <a:extLst>
                <a:ext uri="{FF2B5EF4-FFF2-40B4-BE49-F238E27FC236}">
                  <a16:creationId xmlns:a16="http://schemas.microsoft.com/office/drawing/2014/main" id="{BA449C10-6BD3-6E4D-AD3E-084327B054A6}"/>
                </a:ext>
              </a:extLst>
            </p:cNvPr>
            <p:cNvSpPr>
              <a:spLocks noChangeAspect="1"/>
            </p:cNvSpPr>
            <p:nvPr/>
          </p:nvSpPr>
          <p:spPr>
            <a:xfrm>
              <a:off x="6637028"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cxnSp>
          <p:nvCxnSpPr>
            <p:cNvPr id="394" name="Straight Connector 393">
              <a:extLst>
                <a:ext uri="{FF2B5EF4-FFF2-40B4-BE49-F238E27FC236}">
                  <a16:creationId xmlns:a16="http://schemas.microsoft.com/office/drawing/2014/main" id="{770BBF6E-49C2-5049-965C-A8C6A16D9C84}"/>
                </a:ext>
              </a:extLst>
            </p:cNvPr>
            <p:cNvCxnSpPr>
              <a:cxnSpLocks/>
            </p:cNvCxnSpPr>
            <p:nvPr/>
          </p:nvCxnSpPr>
          <p:spPr>
            <a:xfrm flipH="1">
              <a:off x="5736140" y="4757736"/>
              <a:ext cx="391096" cy="3242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448EAD2-C0C8-B449-AFD2-D9002334A815}"/>
                </a:ext>
              </a:extLst>
            </p:cNvPr>
            <p:cNvCxnSpPr>
              <a:cxnSpLocks/>
            </p:cNvCxnSpPr>
            <p:nvPr/>
          </p:nvCxnSpPr>
          <p:spPr>
            <a:xfrm flipH="1">
              <a:off x="6986336" y="3772582"/>
              <a:ext cx="391096" cy="3242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cxnSp>
        <p:nvCxnSpPr>
          <p:cNvPr id="417" name="Straight Connector 416">
            <a:extLst>
              <a:ext uri="{FF2B5EF4-FFF2-40B4-BE49-F238E27FC236}">
                <a16:creationId xmlns:a16="http://schemas.microsoft.com/office/drawing/2014/main" id="{C6B7A178-75F7-F940-A1E3-21ABEE0219BF}"/>
              </a:ext>
            </a:extLst>
          </p:cNvPr>
          <p:cNvCxnSpPr/>
          <p:nvPr/>
        </p:nvCxnSpPr>
        <p:spPr>
          <a:xfrm>
            <a:off x="2188629" y="3820257"/>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418" name="Group 417">
            <a:extLst>
              <a:ext uri="{FF2B5EF4-FFF2-40B4-BE49-F238E27FC236}">
                <a16:creationId xmlns:a16="http://schemas.microsoft.com/office/drawing/2014/main" id="{82DA904A-9545-D147-87F9-0FFA5C116DF3}"/>
              </a:ext>
            </a:extLst>
          </p:cNvPr>
          <p:cNvGrpSpPr/>
          <p:nvPr/>
        </p:nvGrpSpPr>
        <p:grpSpPr>
          <a:xfrm>
            <a:off x="2356765" y="4029921"/>
            <a:ext cx="707625" cy="353470"/>
            <a:chOff x="1893845" y="4430108"/>
            <a:chExt cx="707625" cy="353470"/>
          </a:xfrm>
        </p:grpSpPr>
        <p:sp>
          <p:nvSpPr>
            <p:cNvPr id="419" name="Rectangle 418">
              <a:extLst>
                <a:ext uri="{FF2B5EF4-FFF2-40B4-BE49-F238E27FC236}">
                  <a16:creationId xmlns:a16="http://schemas.microsoft.com/office/drawing/2014/main" id="{976A298B-D701-0741-B2AB-DE0774F615CA}"/>
                </a:ext>
              </a:extLst>
            </p:cNvPr>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20" name="Rectangle 419">
              <a:extLst>
                <a:ext uri="{FF2B5EF4-FFF2-40B4-BE49-F238E27FC236}">
                  <a16:creationId xmlns:a16="http://schemas.microsoft.com/office/drawing/2014/main" id="{7AFE639F-46B1-F343-A581-89084C1E7ABF}"/>
                </a:ext>
              </a:extLst>
            </p:cNvPr>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1" name="Rectangle 420">
              <a:extLst>
                <a:ext uri="{FF2B5EF4-FFF2-40B4-BE49-F238E27FC236}">
                  <a16:creationId xmlns:a16="http://schemas.microsoft.com/office/drawing/2014/main" id="{37B6CCC9-8729-4C4E-BE16-41967B2824D6}"/>
                </a:ext>
              </a:extLst>
            </p:cNvPr>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2" name="Rectangle 421">
              <a:extLst>
                <a:ext uri="{FF2B5EF4-FFF2-40B4-BE49-F238E27FC236}">
                  <a16:creationId xmlns:a16="http://schemas.microsoft.com/office/drawing/2014/main" id="{C9634798-9B72-2640-AAED-D2D7B23BA621}"/>
                </a:ext>
              </a:extLst>
            </p:cNvPr>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3" name="Rectangle 422">
              <a:extLst>
                <a:ext uri="{FF2B5EF4-FFF2-40B4-BE49-F238E27FC236}">
                  <a16:creationId xmlns:a16="http://schemas.microsoft.com/office/drawing/2014/main" id="{ABE60657-3FF1-8A49-9A25-609326020658}"/>
                </a:ext>
              </a:extLst>
            </p:cNvPr>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416" name="Straight Connector 415">
            <a:extLst>
              <a:ext uri="{FF2B5EF4-FFF2-40B4-BE49-F238E27FC236}">
                <a16:creationId xmlns:a16="http://schemas.microsoft.com/office/drawing/2014/main" id="{077E8C1A-32F1-3447-B5E7-7F6FB032870D}"/>
              </a:ext>
            </a:extLst>
          </p:cNvPr>
          <p:cNvCxnSpPr/>
          <p:nvPr/>
        </p:nvCxnSpPr>
        <p:spPr>
          <a:xfrm>
            <a:off x="2734767" y="3389675"/>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77DEC28E-6C55-7540-8E8B-4B2342A38D80}"/>
              </a:ext>
            </a:extLst>
          </p:cNvPr>
          <p:cNvCxnSpPr>
            <a:cxnSpLocks/>
          </p:cNvCxnSpPr>
          <p:nvPr/>
        </p:nvCxnSpPr>
        <p:spPr>
          <a:xfrm>
            <a:off x="3829539" y="4257194"/>
            <a:ext cx="1130229" cy="88743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D8241C37-F23C-B44D-92D1-E8DDA01118A3}"/>
              </a:ext>
            </a:extLst>
          </p:cNvPr>
          <p:cNvCxnSpPr>
            <a:cxnSpLocks/>
          </p:cNvCxnSpPr>
          <p:nvPr/>
        </p:nvCxnSpPr>
        <p:spPr>
          <a:xfrm flipH="1">
            <a:off x="3829539" y="4709980"/>
            <a:ext cx="528458" cy="43464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357" name="Rectangle 356">
            <a:extLst>
              <a:ext uri="{FF2B5EF4-FFF2-40B4-BE49-F238E27FC236}">
                <a16:creationId xmlns:a16="http://schemas.microsoft.com/office/drawing/2014/main" id="{5C709395-949E-9545-9E3D-24BD7A087EB3}"/>
              </a:ext>
            </a:extLst>
          </p:cNvPr>
          <p:cNvSpPr>
            <a:spLocks noChangeAspect="1"/>
          </p:cNvSpPr>
          <p:nvPr/>
        </p:nvSpPr>
        <p:spPr>
          <a:xfrm>
            <a:off x="4156680" y="452402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58" name="Rectangle 357">
            <a:extLst>
              <a:ext uri="{FF2B5EF4-FFF2-40B4-BE49-F238E27FC236}">
                <a16:creationId xmlns:a16="http://schemas.microsoft.com/office/drawing/2014/main" id="{1B6D8A47-7933-6841-938B-0684468B7928}"/>
              </a:ext>
            </a:extLst>
          </p:cNvPr>
          <p:cNvSpPr>
            <a:spLocks noChangeAspect="1"/>
          </p:cNvSpPr>
          <p:nvPr/>
        </p:nvSpPr>
        <p:spPr>
          <a:xfrm>
            <a:off x="4075909" y="452402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9" name="Rectangle 358">
            <a:extLst>
              <a:ext uri="{FF2B5EF4-FFF2-40B4-BE49-F238E27FC236}">
                <a16:creationId xmlns:a16="http://schemas.microsoft.com/office/drawing/2014/main" id="{0D11DEF1-53F9-9A4F-A0EC-71253E15A05D}"/>
              </a:ext>
            </a:extLst>
          </p:cNvPr>
          <p:cNvSpPr>
            <a:spLocks noChangeAspect="1"/>
          </p:cNvSpPr>
          <p:nvPr/>
        </p:nvSpPr>
        <p:spPr>
          <a:xfrm>
            <a:off x="3995137" y="452402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0" name="Rectangle 359">
            <a:extLst>
              <a:ext uri="{FF2B5EF4-FFF2-40B4-BE49-F238E27FC236}">
                <a16:creationId xmlns:a16="http://schemas.microsoft.com/office/drawing/2014/main" id="{4571B7D5-F016-1C46-9DFB-7155E62BE914}"/>
              </a:ext>
            </a:extLst>
          </p:cNvPr>
          <p:cNvSpPr>
            <a:spLocks noChangeAspect="1"/>
          </p:cNvSpPr>
          <p:nvPr/>
        </p:nvSpPr>
        <p:spPr>
          <a:xfrm>
            <a:off x="4621991" y="452402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1" name="Rectangle 360">
            <a:extLst>
              <a:ext uri="{FF2B5EF4-FFF2-40B4-BE49-F238E27FC236}">
                <a16:creationId xmlns:a16="http://schemas.microsoft.com/office/drawing/2014/main" id="{1BB2B2CA-A261-924D-8B69-F4A739829D75}"/>
              </a:ext>
            </a:extLst>
          </p:cNvPr>
          <p:cNvSpPr>
            <a:spLocks noChangeAspect="1"/>
          </p:cNvSpPr>
          <p:nvPr/>
        </p:nvSpPr>
        <p:spPr>
          <a:xfrm>
            <a:off x="4541218" y="452402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2" name="Rectangle 361">
            <a:extLst>
              <a:ext uri="{FF2B5EF4-FFF2-40B4-BE49-F238E27FC236}">
                <a16:creationId xmlns:a16="http://schemas.microsoft.com/office/drawing/2014/main" id="{43763F7C-1011-2B46-9204-ECE909111BBA}"/>
              </a:ext>
            </a:extLst>
          </p:cNvPr>
          <p:cNvSpPr>
            <a:spLocks noChangeAspect="1"/>
          </p:cNvSpPr>
          <p:nvPr/>
        </p:nvSpPr>
        <p:spPr>
          <a:xfrm>
            <a:off x="4702762" y="4967743"/>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63" name="Rectangle 362">
            <a:extLst>
              <a:ext uri="{FF2B5EF4-FFF2-40B4-BE49-F238E27FC236}">
                <a16:creationId xmlns:a16="http://schemas.microsoft.com/office/drawing/2014/main" id="{22106115-D14E-3349-9DD5-645E997F1CE8}"/>
              </a:ext>
            </a:extLst>
          </p:cNvPr>
          <p:cNvSpPr>
            <a:spLocks noChangeAspect="1"/>
          </p:cNvSpPr>
          <p:nvPr/>
        </p:nvSpPr>
        <p:spPr>
          <a:xfrm>
            <a:off x="4621991" y="496774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4" name="Rectangle 363">
            <a:extLst>
              <a:ext uri="{FF2B5EF4-FFF2-40B4-BE49-F238E27FC236}">
                <a16:creationId xmlns:a16="http://schemas.microsoft.com/office/drawing/2014/main" id="{811111D0-10A6-C94A-9909-465658C236C7}"/>
              </a:ext>
            </a:extLst>
          </p:cNvPr>
          <p:cNvSpPr>
            <a:spLocks noChangeAspect="1"/>
          </p:cNvSpPr>
          <p:nvPr/>
        </p:nvSpPr>
        <p:spPr>
          <a:xfrm>
            <a:off x="4541218" y="496774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5" name="Rectangle 364">
            <a:extLst>
              <a:ext uri="{FF2B5EF4-FFF2-40B4-BE49-F238E27FC236}">
                <a16:creationId xmlns:a16="http://schemas.microsoft.com/office/drawing/2014/main" id="{4840EFF9-BDBF-6C4B-8162-D8578F3ACD69}"/>
              </a:ext>
            </a:extLst>
          </p:cNvPr>
          <p:cNvSpPr>
            <a:spLocks noChangeAspect="1"/>
          </p:cNvSpPr>
          <p:nvPr/>
        </p:nvSpPr>
        <p:spPr>
          <a:xfrm>
            <a:off x="5168072" y="496774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6" name="Rectangle 365">
            <a:extLst>
              <a:ext uri="{FF2B5EF4-FFF2-40B4-BE49-F238E27FC236}">
                <a16:creationId xmlns:a16="http://schemas.microsoft.com/office/drawing/2014/main" id="{E6F2DA9E-C1B9-1D40-B462-0EFCFE2359C2}"/>
              </a:ext>
            </a:extLst>
          </p:cNvPr>
          <p:cNvSpPr>
            <a:spLocks noChangeAspect="1"/>
          </p:cNvSpPr>
          <p:nvPr/>
        </p:nvSpPr>
        <p:spPr>
          <a:xfrm>
            <a:off x="5087300" y="496774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7" name="Rectangle 366">
            <a:extLst>
              <a:ext uri="{FF2B5EF4-FFF2-40B4-BE49-F238E27FC236}">
                <a16:creationId xmlns:a16="http://schemas.microsoft.com/office/drawing/2014/main" id="{6FEF1403-F7B7-7641-9E6E-BFE2CA8AEA7C}"/>
              </a:ext>
            </a:extLst>
          </p:cNvPr>
          <p:cNvSpPr>
            <a:spLocks noChangeAspect="1"/>
          </p:cNvSpPr>
          <p:nvPr/>
        </p:nvSpPr>
        <p:spPr>
          <a:xfrm>
            <a:off x="3600940" y="4967743"/>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68" name="Rectangle 367">
            <a:extLst>
              <a:ext uri="{FF2B5EF4-FFF2-40B4-BE49-F238E27FC236}">
                <a16:creationId xmlns:a16="http://schemas.microsoft.com/office/drawing/2014/main" id="{15537DEB-F32B-5A45-8966-44E9FD14B254}"/>
              </a:ext>
            </a:extLst>
          </p:cNvPr>
          <p:cNvSpPr>
            <a:spLocks noChangeAspect="1"/>
          </p:cNvSpPr>
          <p:nvPr/>
        </p:nvSpPr>
        <p:spPr>
          <a:xfrm>
            <a:off x="3520169" y="496774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9" name="Rectangle 368">
            <a:extLst>
              <a:ext uri="{FF2B5EF4-FFF2-40B4-BE49-F238E27FC236}">
                <a16:creationId xmlns:a16="http://schemas.microsoft.com/office/drawing/2014/main" id="{78D9B1C8-6088-1F40-8222-AFDF271A55B4}"/>
              </a:ext>
            </a:extLst>
          </p:cNvPr>
          <p:cNvSpPr>
            <a:spLocks noChangeAspect="1"/>
          </p:cNvSpPr>
          <p:nvPr/>
        </p:nvSpPr>
        <p:spPr>
          <a:xfrm>
            <a:off x="3439396" y="496774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0" name="Rectangle 369">
            <a:extLst>
              <a:ext uri="{FF2B5EF4-FFF2-40B4-BE49-F238E27FC236}">
                <a16:creationId xmlns:a16="http://schemas.microsoft.com/office/drawing/2014/main" id="{4BC1B9A0-1CD9-654B-9EF9-6C8910A2C69A}"/>
              </a:ext>
            </a:extLst>
          </p:cNvPr>
          <p:cNvSpPr>
            <a:spLocks noChangeAspect="1"/>
          </p:cNvSpPr>
          <p:nvPr/>
        </p:nvSpPr>
        <p:spPr>
          <a:xfrm>
            <a:off x="4066250" y="496774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1" name="Rectangle 370">
            <a:extLst>
              <a:ext uri="{FF2B5EF4-FFF2-40B4-BE49-F238E27FC236}">
                <a16:creationId xmlns:a16="http://schemas.microsoft.com/office/drawing/2014/main" id="{A8C0B107-AC93-6249-96B5-ED42397D396F}"/>
              </a:ext>
            </a:extLst>
          </p:cNvPr>
          <p:cNvSpPr>
            <a:spLocks noChangeAspect="1"/>
          </p:cNvSpPr>
          <p:nvPr/>
        </p:nvSpPr>
        <p:spPr>
          <a:xfrm>
            <a:off x="3985478" y="496774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2" name="Group 1">
            <a:extLst>
              <a:ext uri="{FF2B5EF4-FFF2-40B4-BE49-F238E27FC236}">
                <a16:creationId xmlns:a16="http://schemas.microsoft.com/office/drawing/2014/main" id="{AA7603D4-E4E2-8E4F-B57B-E84711D6D00F}"/>
              </a:ext>
            </a:extLst>
          </p:cNvPr>
          <p:cNvGrpSpPr/>
          <p:nvPr/>
        </p:nvGrpSpPr>
        <p:grpSpPr>
          <a:xfrm>
            <a:off x="3892062" y="2499441"/>
            <a:ext cx="2534963" cy="1914195"/>
            <a:chOff x="4340082" y="3756815"/>
            <a:chExt cx="2534963" cy="1914195"/>
          </a:xfrm>
        </p:grpSpPr>
        <p:cxnSp>
          <p:nvCxnSpPr>
            <p:cNvPr id="288" name="Straight Connector 287">
              <a:extLst>
                <a:ext uri="{FF2B5EF4-FFF2-40B4-BE49-F238E27FC236}">
                  <a16:creationId xmlns:a16="http://schemas.microsoft.com/office/drawing/2014/main" id="{233D5AA0-BA78-B149-AF6A-5212B7ACE3F2}"/>
                </a:ext>
              </a:extLst>
            </p:cNvPr>
            <p:cNvCxnSpPr/>
            <p:nvPr/>
          </p:nvCxnSpPr>
          <p:spPr>
            <a:xfrm>
              <a:off x="4340082" y="3756815"/>
              <a:ext cx="2201650" cy="17374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311" name="Rectangle 310">
              <a:extLst>
                <a:ext uri="{FF2B5EF4-FFF2-40B4-BE49-F238E27FC236}">
                  <a16:creationId xmlns:a16="http://schemas.microsoft.com/office/drawing/2014/main" id="{43F4EA17-4286-8C4B-AA2C-34EFBAB400BD}"/>
                </a:ext>
              </a:extLst>
            </p:cNvPr>
            <p:cNvSpPr>
              <a:spLocks noChangeAspect="1"/>
            </p:cNvSpPr>
            <p:nvPr/>
          </p:nvSpPr>
          <p:spPr>
            <a:xfrm>
              <a:off x="4690719"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12" name="Rectangle 311">
              <a:extLst>
                <a:ext uri="{FF2B5EF4-FFF2-40B4-BE49-F238E27FC236}">
                  <a16:creationId xmlns:a16="http://schemas.microsoft.com/office/drawing/2014/main" id="{7074EC5B-46C3-4B4B-BB31-CE66EEAFCAE8}"/>
                </a:ext>
              </a:extLst>
            </p:cNvPr>
            <p:cNvSpPr>
              <a:spLocks noChangeAspect="1"/>
            </p:cNvSpPr>
            <p:nvPr/>
          </p:nvSpPr>
          <p:spPr>
            <a:xfrm>
              <a:off x="4609948"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3" name="Rectangle 312">
              <a:extLst>
                <a:ext uri="{FF2B5EF4-FFF2-40B4-BE49-F238E27FC236}">
                  <a16:creationId xmlns:a16="http://schemas.microsoft.com/office/drawing/2014/main" id="{DCE095B6-2A98-A44E-A0DC-74D32C894852}"/>
                </a:ext>
              </a:extLst>
            </p:cNvPr>
            <p:cNvSpPr>
              <a:spLocks noChangeAspect="1"/>
            </p:cNvSpPr>
            <p:nvPr/>
          </p:nvSpPr>
          <p:spPr>
            <a:xfrm>
              <a:off x="4529175"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4" name="Rectangle 313">
              <a:extLst>
                <a:ext uri="{FF2B5EF4-FFF2-40B4-BE49-F238E27FC236}">
                  <a16:creationId xmlns:a16="http://schemas.microsoft.com/office/drawing/2014/main" id="{63BEC688-C4D7-7944-B981-745002B0F1D9}"/>
                </a:ext>
              </a:extLst>
            </p:cNvPr>
            <p:cNvSpPr>
              <a:spLocks noChangeAspect="1"/>
            </p:cNvSpPr>
            <p:nvPr/>
          </p:nvSpPr>
          <p:spPr>
            <a:xfrm>
              <a:off x="5156029"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2" name="Rectangle 331">
              <a:extLst>
                <a:ext uri="{FF2B5EF4-FFF2-40B4-BE49-F238E27FC236}">
                  <a16:creationId xmlns:a16="http://schemas.microsoft.com/office/drawing/2014/main" id="{EBAC26BB-7199-1F42-B0F9-7CA5D3A54EB8}"/>
                </a:ext>
              </a:extLst>
            </p:cNvPr>
            <p:cNvSpPr>
              <a:spLocks noChangeAspect="1"/>
            </p:cNvSpPr>
            <p:nvPr/>
          </p:nvSpPr>
          <p:spPr>
            <a:xfrm>
              <a:off x="5075257"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3" name="Rectangle 332">
              <a:extLst>
                <a:ext uri="{FF2B5EF4-FFF2-40B4-BE49-F238E27FC236}">
                  <a16:creationId xmlns:a16="http://schemas.microsoft.com/office/drawing/2014/main" id="{560A0676-A228-2848-8AD2-815DE91E14A4}"/>
                </a:ext>
              </a:extLst>
            </p:cNvPr>
            <p:cNvSpPr>
              <a:spLocks noChangeAspect="1"/>
            </p:cNvSpPr>
            <p:nvPr/>
          </p:nvSpPr>
          <p:spPr>
            <a:xfrm>
              <a:off x="5236800"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34" name="Rectangle 333">
              <a:extLst>
                <a:ext uri="{FF2B5EF4-FFF2-40B4-BE49-F238E27FC236}">
                  <a16:creationId xmlns:a16="http://schemas.microsoft.com/office/drawing/2014/main" id="{95B66DAF-5F65-3A48-A348-A79B326E4438}"/>
                </a:ext>
              </a:extLst>
            </p:cNvPr>
            <p:cNvSpPr>
              <a:spLocks noChangeAspect="1"/>
            </p:cNvSpPr>
            <p:nvPr/>
          </p:nvSpPr>
          <p:spPr>
            <a:xfrm>
              <a:off x="5156029"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5" name="Rectangle 334">
              <a:extLst>
                <a:ext uri="{FF2B5EF4-FFF2-40B4-BE49-F238E27FC236}">
                  <a16:creationId xmlns:a16="http://schemas.microsoft.com/office/drawing/2014/main" id="{093D37BC-461C-844B-B9B7-C4D2D2724C9D}"/>
                </a:ext>
              </a:extLst>
            </p:cNvPr>
            <p:cNvSpPr>
              <a:spLocks noChangeAspect="1"/>
            </p:cNvSpPr>
            <p:nvPr/>
          </p:nvSpPr>
          <p:spPr>
            <a:xfrm>
              <a:off x="5075257"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6" name="Rectangle 335">
              <a:extLst>
                <a:ext uri="{FF2B5EF4-FFF2-40B4-BE49-F238E27FC236}">
                  <a16:creationId xmlns:a16="http://schemas.microsoft.com/office/drawing/2014/main" id="{08C241E6-3A4B-9E47-9CAA-F999E63186C9}"/>
                </a:ext>
              </a:extLst>
            </p:cNvPr>
            <p:cNvSpPr>
              <a:spLocks noChangeAspect="1"/>
            </p:cNvSpPr>
            <p:nvPr/>
          </p:nvSpPr>
          <p:spPr>
            <a:xfrm>
              <a:off x="5702111"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7" name="Rectangle 336">
              <a:extLst>
                <a:ext uri="{FF2B5EF4-FFF2-40B4-BE49-F238E27FC236}">
                  <a16:creationId xmlns:a16="http://schemas.microsoft.com/office/drawing/2014/main" id="{5EB9F67C-47F3-484B-866A-3EA4D7BD70A6}"/>
                </a:ext>
              </a:extLst>
            </p:cNvPr>
            <p:cNvSpPr>
              <a:spLocks noChangeAspect="1"/>
            </p:cNvSpPr>
            <p:nvPr/>
          </p:nvSpPr>
          <p:spPr>
            <a:xfrm>
              <a:off x="5621338"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8" name="Rectangle 337">
              <a:extLst>
                <a:ext uri="{FF2B5EF4-FFF2-40B4-BE49-F238E27FC236}">
                  <a16:creationId xmlns:a16="http://schemas.microsoft.com/office/drawing/2014/main" id="{0343E823-BA54-E246-8E7A-64A921145D01}"/>
                </a:ext>
              </a:extLst>
            </p:cNvPr>
            <p:cNvSpPr>
              <a:spLocks noChangeAspect="1"/>
            </p:cNvSpPr>
            <p:nvPr/>
          </p:nvSpPr>
          <p:spPr>
            <a:xfrm>
              <a:off x="5782882"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39" name="Rectangle 338">
              <a:extLst>
                <a:ext uri="{FF2B5EF4-FFF2-40B4-BE49-F238E27FC236}">
                  <a16:creationId xmlns:a16="http://schemas.microsoft.com/office/drawing/2014/main" id="{DE78D058-577E-6F42-BE4D-6A234CFBE33F}"/>
                </a:ext>
              </a:extLst>
            </p:cNvPr>
            <p:cNvSpPr>
              <a:spLocks noChangeAspect="1"/>
            </p:cNvSpPr>
            <p:nvPr/>
          </p:nvSpPr>
          <p:spPr>
            <a:xfrm>
              <a:off x="570211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0" name="Rectangle 339">
              <a:extLst>
                <a:ext uri="{FF2B5EF4-FFF2-40B4-BE49-F238E27FC236}">
                  <a16:creationId xmlns:a16="http://schemas.microsoft.com/office/drawing/2014/main" id="{CBC148BF-E566-7F4D-AAEF-AC8A908C551A}"/>
                </a:ext>
              </a:extLst>
            </p:cNvPr>
            <p:cNvSpPr>
              <a:spLocks noChangeAspect="1"/>
            </p:cNvSpPr>
            <p:nvPr/>
          </p:nvSpPr>
          <p:spPr>
            <a:xfrm>
              <a:off x="562133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1" name="Rectangle 340">
              <a:extLst>
                <a:ext uri="{FF2B5EF4-FFF2-40B4-BE49-F238E27FC236}">
                  <a16:creationId xmlns:a16="http://schemas.microsoft.com/office/drawing/2014/main" id="{F9496E15-F453-B140-8696-38C4407730C3}"/>
                </a:ext>
              </a:extLst>
            </p:cNvPr>
            <p:cNvSpPr>
              <a:spLocks noChangeAspect="1"/>
            </p:cNvSpPr>
            <p:nvPr/>
          </p:nvSpPr>
          <p:spPr>
            <a:xfrm>
              <a:off x="624819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2" name="Rectangle 341">
              <a:extLst>
                <a:ext uri="{FF2B5EF4-FFF2-40B4-BE49-F238E27FC236}">
                  <a16:creationId xmlns:a16="http://schemas.microsoft.com/office/drawing/2014/main" id="{F2FA371E-1D7A-2747-8A07-BCC6DC6FE6C0}"/>
                </a:ext>
              </a:extLst>
            </p:cNvPr>
            <p:cNvSpPr>
              <a:spLocks noChangeAspect="1"/>
            </p:cNvSpPr>
            <p:nvPr/>
          </p:nvSpPr>
          <p:spPr>
            <a:xfrm>
              <a:off x="616742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0" name="Rectangle 349">
              <a:extLst>
                <a:ext uri="{FF2B5EF4-FFF2-40B4-BE49-F238E27FC236}">
                  <a16:creationId xmlns:a16="http://schemas.microsoft.com/office/drawing/2014/main" id="{54205AC9-AF7A-424D-A435-951E500D4CCA}"/>
                </a:ext>
              </a:extLst>
            </p:cNvPr>
            <p:cNvSpPr>
              <a:spLocks noChangeAspect="1"/>
            </p:cNvSpPr>
            <p:nvPr/>
          </p:nvSpPr>
          <p:spPr>
            <a:xfrm>
              <a:off x="6328963"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51" name="Rectangle 350">
              <a:extLst>
                <a:ext uri="{FF2B5EF4-FFF2-40B4-BE49-F238E27FC236}">
                  <a16:creationId xmlns:a16="http://schemas.microsoft.com/office/drawing/2014/main" id="{D772EC63-2EAD-384E-B096-C98B237F4149}"/>
                </a:ext>
              </a:extLst>
            </p:cNvPr>
            <p:cNvSpPr>
              <a:spLocks noChangeAspect="1"/>
            </p:cNvSpPr>
            <p:nvPr/>
          </p:nvSpPr>
          <p:spPr>
            <a:xfrm>
              <a:off x="6248192"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2" name="Rectangle 351">
              <a:extLst>
                <a:ext uri="{FF2B5EF4-FFF2-40B4-BE49-F238E27FC236}">
                  <a16:creationId xmlns:a16="http://schemas.microsoft.com/office/drawing/2014/main" id="{3A16E1CE-980B-BC45-BD8A-880A47271E58}"/>
                </a:ext>
              </a:extLst>
            </p:cNvPr>
            <p:cNvSpPr>
              <a:spLocks noChangeAspect="1"/>
            </p:cNvSpPr>
            <p:nvPr/>
          </p:nvSpPr>
          <p:spPr>
            <a:xfrm>
              <a:off x="6167420"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3" name="Rectangle 352">
              <a:extLst>
                <a:ext uri="{FF2B5EF4-FFF2-40B4-BE49-F238E27FC236}">
                  <a16:creationId xmlns:a16="http://schemas.microsoft.com/office/drawing/2014/main" id="{25E2BF21-9505-1A42-BC92-8287AA207D7D}"/>
                </a:ext>
              </a:extLst>
            </p:cNvPr>
            <p:cNvSpPr>
              <a:spLocks noChangeAspect="1"/>
            </p:cNvSpPr>
            <p:nvPr/>
          </p:nvSpPr>
          <p:spPr>
            <a:xfrm>
              <a:off x="6794274"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4" name="Rectangle 353">
              <a:extLst>
                <a:ext uri="{FF2B5EF4-FFF2-40B4-BE49-F238E27FC236}">
                  <a16:creationId xmlns:a16="http://schemas.microsoft.com/office/drawing/2014/main" id="{B04B455F-7DB4-4B4F-ADA5-3AF719F346D5}"/>
                </a:ext>
              </a:extLst>
            </p:cNvPr>
            <p:cNvSpPr>
              <a:spLocks noChangeAspect="1"/>
            </p:cNvSpPr>
            <p:nvPr/>
          </p:nvSpPr>
          <p:spPr>
            <a:xfrm>
              <a:off x="6713501"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294" name="Straight Connector 293">
            <a:extLst>
              <a:ext uri="{FF2B5EF4-FFF2-40B4-BE49-F238E27FC236}">
                <a16:creationId xmlns:a16="http://schemas.microsoft.com/office/drawing/2014/main" id="{E4192223-FF45-3347-880B-E9A91AF3B383}"/>
              </a:ext>
            </a:extLst>
          </p:cNvPr>
          <p:cNvCxnSpPr>
            <a:cxnSpLocks/>
          </p:cNvCxnSpPr>
          <p:nvPr/>
        </p:nvCxnSpPr>
        <p:spPr>
          <a:xfrm flipH="1">
            <a:off x="6687418" y="1561713"/>
            <a:ext cx="569828" cy="458199"/>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21C4358-5D7F-4841-BB49-427AB0211822}"/>
              </a:ext>
            </a:extLst>
          </p:cNvPr>
          <p:cNvCxnSpPr>
            <a:cxnSpLocks/>
          </p:cNvCxnSpPr>
          <p:nvPr/>
        </p:nvCxnSpPr>
        <p:spPr>
          <a:xfrm>
            <a:off x="4959768" y="1561713"/>
            <a:ext cx="1462234" cy="15036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7954345" y="4748143"/>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43" idx="2"/>
          </p:cNvCxnSpPr>
          <p:nvPr/>
        </p:nvCxnSpPr>
        <p:spPr>
          <a:xfrm flipH="1">
            <a:off x="866531" y="4840241"/>
            <a:ext cx="201875" cy="16762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068406" y="698249"/>
            <a:ext cx="4983919" cy="414199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p:cNvCxnSpPr>
          <p:nvPr/>
        </p:nvCxnSpPr>
        <p:spPr>
          <a:xfrm>
            <a:off x="5987194" y="642891"/>
            <a:ext cx="5774818" cy="458694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869710" y="3776075"/>
            <a:ext cx="596641" cy="44371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255908" y="2926046"/>
            <a:ext cx="2201650" cy="17374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687418" y="1594898"/>
            <a:ext cx="534002" cy="42501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cxnSpLocks/>
          </p:cNvCxnSpPr>
          <p:nvPr/>
        </p:nvCxnSpPr>
        <p:spPr>
          <a:xfrm flipH="1">
            <a:off x="7221420" y="3332359"/>
            <a:ext cx="2190503" cy="175930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2686151" y="3785292"/>
            <a:ext cx="1667790" cy="13593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8" name="Rectangle 7"/>
          <p:cNvSpPr>
            <a:spLocks noChangeAspect="1"/>
          </p:cNvSpPr>
          <p:nvPr/>
        </p:nvSpPr>
        <p:spPr>
          <a:xfrm>
            <a:off x="4699379" y="1380759"/>
            <a:ext cx="384538" cy="353470"/>
          </a:xfrm>
          <a:prstGeom prst="rect">
            <a:avLst/>
          </a:prstGeom>
          <a:solidFill>
            <a:srgbClr val="10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800" b="1" i="0" u="none" dirty="0">
                <a:solidFill>
                  <a:srgbClr val="FFFFFF"/>
                </a:solidFill>
                <a:ea typeface="Microsoft YaHei" panose="020B0503020204020204" pitchFamily="34" charset="-122"/>
              </a:rPr>
              <a:t>超連鎖店主</a:t>
            </a:r>
          </a:p>
        </p:txBody>
      </p:sp>
      <p:sp>
        <p:nvSpPr>
          <p:cNvPr id="9" name="Rectangle 8"/>
          <p:cNvSpPr>
            <a:spLocks noChangeAspect="1"/>
          </p:cNvSpPr>
          <p:nvPr/>
        </p:nvSpPr>
        <p:spPr>
          <a:xfrm>
            <a:off x="4618608" y="138075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537836" y="138075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164689" y="138075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083917" y="138075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152626" y="182447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6" name="Rectangle 15"/>
          <p:cNvSpPr>
            <a:spLocks noChangeAspect="1"/>
          </p:cNvSpPr>
          <p:nvPr/>
        </p:nvSpPr>
        <p:spPr>
          <a:xfrm>
            <a:off x="4617937"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537164"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3606545" y="226819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9" name="Rectangle 18"/>
          <p:cNvSpPr>
            <a:spLocks noChangeAspect="1"/>
          </p:cNvSpPr>
          <p:nvPr/>
        </p:nvSpPr>
        <p:spPr>
          <a:xfrm>
            <a:off x="3525774"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445001"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071855"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3991083"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5" name="Group 4">
            <a:extLst>
              <a:ext uri="{FF2B5EF4-FFF2-40B4-BE49-F238E27FC236}">
                <a16:creationId xmlns:a16="http://schemas.microsoft.com/office/drawing/2014/main" id="{C171D99C-B93A-7F44-A3ED-66E55572DCC5}"/>
              </a:ext>
            </a:extLst>
          </p:cNvPr>
          <p:cNvGrpSpPr/>
          <p:nvPr/>
        </p:nvGrpSpPr>
        <p:grpSpPr>
          <a:xfrm>
            <a:off x="2898920" y="2711907"/>
            <a:ext cx="707625" cy="353470"/>
            <a:chOff x="2986008" y="3542676"/>
            <a:chExt cx="707625" cy="353470"/>
          </a:xfrm>
        </p:grpSpPr>
        <p:sp>
          <p:nvSpPr>
            <p:cNvPr id="23" name="Rectangle 22"/>
            <p:cNvSpPr>
              <a:spLocks noChangeAspect="1"/>
            </p:cNvSpPr>
            <p:nvPr/>
          </p:nvSpPr>
          <p:spPr>
            <a:xfrm>
              <a:off x="3147551"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4" name="Rectangle 23"/>
            <p:cNvSpPr>
              <a:spLocks noChangeAspect="1"/>
            </p:cNvSpPr>
            <p:nvPr/>
          </p:nvSpPr>
          <p:spPr>
            <a:xfrm>
              <a:off x="3066780"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2986008"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3612862"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532089"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28" name="Rectangle 27"/>
          <p:cNvSpPr>
            <a:spLocks noChangeAspect="1"/>
          </p:cNvSpPr>
          <p:nvPr/>
        </p:nvSpPr>
        <p:spPr>
          <a:xfrm>
            <a:off x="2514382" y="3155623"/>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9" name="Rectangle 28"/>
          <p:cNvSpPr>
            <a:spLocks noChangeAspect="1"/>
          </p:cNvSpPr>
          <p:nvPr/>
        </p:nvSpPr>
        <p:spPr>
          <a:xfrm>
            <a:off x="2433611" y="315562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2352838" y="315562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2979692" y="315562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2898920" y="315562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14" name="Group 13">
            <a:extLst>
              <a:ext uri="{FF2B5EF4-FFF2-40B4-BE49-F238E27FC236}">
                <a16:creationId xmlns:a16="http://schemas.microsoft.com/office/drawing/2014/main" id="{D9B602F8-C8ED-554A-B3C2-B3B7D127601D}"/>
              </a:ext>
            </a:extLst>
          </p:cNvPr>
          <p:cNvGrpSpPr/>
          <p:nvPr/>
        </p:nvGrpSpPr>
        <p:grpSpPr>
          <a:xfrm>
            <a:off x="1806757" y="3599339"/>
            <a:ext cx="707625" cy="353470"/>
            <a:chOff x="1893845" y="4430108"/>
            <a:chExt cx="707625" cy="353470"/>
          </a:xfrm>
        </p:grpSpPr>
        <p:sp>
          <p:nvSpPr>
            <p:cNvPr id="33" name="Rectangle 32"/>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4" name="Rectangle 33"/>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38" name="Rectangle 37"/>
          <p:cNvSpPr>
            <a:spLocks noChangeAspect="1"/>
          </p:cNvSpPr>
          <p:nvPr/>
        </p:nvSpPr>
        <p:spPr>
          <a:xfrm>
            <a:off x="1422219" y="404305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9" name="Rectangle 38"/>
          <p:cNvSpPr>
            <a:spLocks noChangeAspect="1"/>
          </p:cNvSpPr>
          <p:nvPr/>
        </p:nvSpPr>
        <p:spPr>
          <a:xfrm>
            <a:off x="1341448"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1260675"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1887529"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1806757"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876137" y="448677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4" name="Rectangle 43"/>
          <p:cNvSpPr>
            <a:spLocks noChangeAspect="1"/>
          </p:cNvSpPr>
          <p:nvPr/>
        </p:nvSpPr>
        <p:spPr>
          <a:xfrm>
            <a:off x="795366"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714594"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1341448"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1260675"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594937" y="182447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69" name="Rectangle 68"/>
          <p:cNvSpPr>
            <a:spLocks noChangeAspect="1"/>
          </p:cNvSpPr>
          <p:nvPr/>
        </p:nvSpPr>
        <p:spPr>
          <a:xfrm>
            <a:off x="7514166"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433394"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8060248"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979475"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8141019" y="226819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74" name="Rectangle 73"/>
          <p:cNvSpPr>
            <a:spLocks noChangeAspect="1"/>
          </p:cNvSpPr>
          <p:nvPr/>
        </p:nvSpPr>
        <p:spPr>
          <a:xfrm>
            <a:off x="8060248"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979475"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606329"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525557"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687100" y="271190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79" name="Rectangle 78"/>
          <p:cNvSpPr>
            <a:spLocks noChangeAspect="1"/>
          </p:cNvSpPr>
          <p:nvPr/>
        </p:nvSpPr>
        <p:spPr>
          <a:xfrm>
            <a:off x="8606329" y="27119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525557" y="27119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9152411" y="27119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9071638" y="27119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9233182" y="3155623"/>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84" name="Rectangle 83"/>
          <p:cNvSpPr>
            <a:spLocks noChangeAspect="1"/>
          </p:cNvSpPr>
          <p:nvPr/>
        </p:nvSpPr>
        <p:spPr>
          <a:xfrm>
            <a:off x="9152411" y="315562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9071638" y="315562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698492" y="315562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9617720" y="315562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779263" y="3599339"/>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89" name="Rectangle 88"/>
          <p:cNvSpPr>
            <a:spLocks noChangeAspect="1"/>
          </p:cNvSpPr>
          <p:nvPr/>
        </p:nvSpPr>
        <p:spPr>
          <a:xfrm>
            <a:off x="9698492" y="359933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9617720" y="359933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10244573" y="359933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10163801" y="359933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10325345" y="404305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94" name="Rectangle 93"/>
          <p:cNvSpPr>
            <a:spLocks noChangeAspect="1"/>
          </p:cNvSpPr>
          <p:nvPr/>
        </p:nvSpPr>
        <p:spPr>
          <a:xfrm>
            <a:off x="10244573"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10163801"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10790655"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10709883"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244789" y="182447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19" name="Rectangle 118"/>
          <p:cNvSpPr>
            <a:spLocks noChangeAspect="1"/>
          </p:cNvSpPr>
          <p:nvPr/>
        </p:nvSpPr>
        <p:spPr>
          <a:xfrm>
            <a:off x="5164018"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083246"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710100"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629327"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502774" y="182447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24" name="Rectangle 123"/>
          <p:cNvSpPr>
            <a:spLocks noChangeAspect="1"/>
          </p:cNvSpPr>
          <p:nvPr/>
        </p:nvSpPr>
        <p:spPr>
          <a:xfrm>
            <a:off x="6422003"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41231"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968085"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887312"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3606545" y="3155623"/>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39" name="Rectangle 138"/>
          <p:cNvSpPr>
            <a:spLocks noChangeAspect="1"/>
          </p:cNvSpPr>
          <p:nvPr/>
        </p:nvSpPr>
        <p:spPr>
          <a:xfrm>
            <a:off x="3525774" y="315562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445001" y="315562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071855" y="3155623"/>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3991083" y="3155623"/>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152626" y="3599339"/>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44" name="Rectangle 143"/>
          <p:cNvSpPr>
            <a:spLocks noChangeAspect="1"/>
          </p:cNvSpPr>
          <p:nvPr/>
        </p:nvSpPr>
        <p:spPr>
          <a:xfrm>
            <a:off x="4071855" y="359933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3991083" y="359933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617937" y="359933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537164" y="359933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4698708" y="404305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49" name="Rectangle 148"/>
          <p:cNvSpPr>
            <a:spLocks noChangeAspect="1"/>
          </p:cNvSpPr>
          <p:nvPr/>
        </p:nvSpPr>
        <p:spPr>
          <a:xfrm>
            <a:off x="4617937"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537164"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164018"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083246"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3596886" y="404305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54" name="Rectangle 153"/>
          <p:cNvSpPr>
            <a:spLocks noChangeAspect="1"/>
          </p:cNvSpPr>
          <p:nvPr/>
        </p:nvSpPr>
        <p:spPr>
          <a:xfrm>
            <a:off x="3516115"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435342"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062196"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3981424"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060463" y="448677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59" name="Rectangle 158"/>
          <p:cNvSpPr>
            <a:spLocks noChangeAspect="1"/>
          </p:cNvSpPr>
          <p:nvPr/>
        </p:nvSpPr>
        <p:spPr>
          <a:xfrm>
            <a:off x="2979692"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2898920"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3525774"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445001"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244789" y="448677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64" name="Rectangle 163"/>
          <p:cNvSpPr>
            <a:spLocks noChangeAspect="1"/>
          </p:cNvSpPr>
          <p:nvPr/>
        </p:nvSpPr>
        <p:spPr>
          <a:xfrm>
            <a:off x="5164018"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083246"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710100"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629327"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2514382" y="493048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99" name="Rectangle 198"/>
          <p:cNvSpPr>
            <a:spLocks noChangeAspect="1"/>
          </p:cNvSpPr>
          <p:nvPr/>
        </p:nvSpPr>
        <p:spPr>
          <a:xfrm>
            <a:off x="2433611"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2352838"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2979692"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2898920"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677441" y="3599339"/>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04" name="Rectangle 203"/>
          <p:cNvSpPr>
            <a:spLocks noChangeAspect="1"/>
          </p:cNvSpPr>
          <p:nvPr/>
        </p:nvSpPr>
        <p:spPr>
          <a:xfrm>
            <a:off x="8596670" y="359933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515898" y="359933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9142751" y="359933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9061979" y="359933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8131359" y="404305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09" name="Rectangle 208"/>
          <p:cNvSpPr>
            <a:spLocks noChangeAspect="1"/>
          </p:cNvSpPr>
          <p:nvPr/>
        </p:nvSpPr>
        <p:spPr>
          <a:xfrm>
            <a:off x="8050588"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969816"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596670"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515898"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9233182" y="4043055"/>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14" name="Rectangle 213"/>
          <p:cNvSpPr>
            <a:spLocks noChangeAspect="1"/>
          </p:cNvSpPr>
          <p:nvPr/>
        </p:nvSpPr>
        <p:spPr>
          <a:xfrm>
            <a:off x="9152411"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9071638"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698492" y="404305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9617720" y="404305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585278" y="448677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19" name="Rectangle 218"/>
          <p:cNvSpPr>
            <a:spLocks noChangeAspect="1"/>
          </p:cNvSpPr>
          <p:nvPr/>
        </p:nvSpPr>
        <p:spPr>
          <a:xfrm>
            <a:off x="7504507"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423735"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8050588"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969816"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p:cNvSpPr>
            <a:spLocks noChangeAspect="1"/>
          </p:cNvSpPr>
          <p:nvPr/>
        </p:nvSpPr>
        <p:spPr>
          <a:xfrm>
            <a:off x="4071703" y="1824475"/>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p:cNvSpPr>
            <a:spLocks noChangeAspect="1"/>
          </p:cNvSpPr>
          <p:nvPr/>
        </p:nvSpPr>
        <p:spPr>
          <a:xfrm>
            <a:off x="3990931" y="1824475"/>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249" name="Group 248">
            <a:extLst>
              <a:ext uri="{FF2B5EF4-FFF2-40B4-BE49-F238E27FC236}">
                <a16:creationId xmlns:a16="http://schemas.microsoft.com/office/drawing/2014/main" id="{53F1303B-92BD-1546-9BBF-EE23008228E2}"/>
              </a:ext>
            </a:extLst>
          </p:cNvPr>
          <p:cNvGrpSpPr/>
          <p:nvPr/>
        </p:nvGrpSpPr>
        <p:grpSpPr>
          <a:xfrm>
            <a:off x="5629327" y="537534"/>
            <a:ext cx="924530" cy="434652"/>
            <a:chOff x="5774350" y="1008951"/>
            <a:chExt cx="567100" cy="283276"/>
          </a:xfrm>
        </p:grpSpPr>
        <p:sp>
          <p:nvSpPr>
            <p:cNvPr id="250" name="Rectangle 249">
              <a:extLst>
                <a:ext uri="{FF2B5EF4-FFF2-40B4-BE49-F238E27FC236}">
                  <a16:creationId xmlns:a16="http://schemas.microsoft.com/office/drawing/2014/main" id="{DDF40F97-E764-F44A-918C-814C6F49E55D}"/>
                </a:ext>
              </a:extLst>
            </p:cNvPr>
            <p:cNvSpPr>
              <a:spLocks noChangeAspect="1"/>
            </p:cNvSpPr>
            <p:nvPr/>
          </p:nvSpPr>
          <p:spPr>
            <a:xfrm>
              <a:off x="5834476" y="1008951"/>
              <a:ext cx="436677"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FFFFFF"/>
                  </a:solidFill>
                  <a:ea typeface="Microsoft YaHei" panose="020B0503020204020204" pitchFamily="34" charset="-122"/>
                </a:rPr>
                <a:t>購物年金卓越成員</a:t>
              </a:r>
            </a:p>
          </p:txBody>
        </p:sp>
        <p:sp>
          <p:nvSpPr>
            <p:cNvPr id="254" name="Rectangle 253">
              <a:extLst>
                <a:ext uri="{FF2B5EF4-FFF2-40B4-BE49-F238E27FC236}">
                  <a16:creationId xmlns:a16="http://schemas.microsoft.com/office/drawing/2014/main" id="{4C2263DC-39CC-F342-AE7B-D8260BEAEADE}"/>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5" name="Rectangle 264">
              <a:extLst>
                <a:ext uri="{FF2B5EF4-FFF2-40B4-BE49-F238E27FC236}">
                  <a16:creationId xmlns:a16="http://schemas.microsoft.com/office/drawing/2014/main" id="{06935B52-1490-D748-919A-CE890B63D03D}"/>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6" name="Rectangle 265">
              <a:extLst>
                <a:ext uri="{FF2B5EF4-FFF2-40B4-BE49-F238E27FC236}">
                  <a16:creationId xmlns:a16="http://schemas.microsoft.com/office/drawing/2014/main" id="{43A8B5A2-E085-334C-AD8F-9D6BD63C84E2}"/>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7" name="Rectangle 266">
              <a:extLst>
                <a:ext uri="{FF2B5EF4-FFF2-40B4-BE49-F238E27FC236}">
                  <a16:creationId xmlns:a16="http://schemas.microsoft.com/office/drawing/2014/main" id="{E2516DAF-1752-C947-9C1F-973EFC3029C2}"/>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10" name="Group 409">
            <a:extLst>
              <a:ext uri="{FF2B5EF4-FFF2-40B4-BE49-F238E27FC236}">
                <a16:creationId xmlns:a16="http://schemas.microsoft.com/office/drawing/2014/main" id="{5AE5CCCA-7BA0-B442-8F8C-F06EAD31F991}"/>
              </a:ext>
            </a:extLst>
          </p:cNvPr>
          <p:cNvGrpSpPr/>
          <p:nvPr/>
        </p:nvGrpSpPr>
        <p:grpSpPr>
          <a:xfrm>
            <a:off x="2902903" y="3599339"/>
            <a:ext cx="707625" cy="353470"/>
            <a:chOff x="1893845" y="4430108"/>
            <a:chExt cx="707625" cy="353470"/>
          </a:xfrm>
        </p:grpSpPr>
        <p:sp>
          <p:nvSpPr>
            <p:cNvPr id="411" name="Rectangle 410">
              <a:extLst>
                <a:ext uri="{FF2B5EF4-FFF2-40B4-BE49-F238E27FC236}">
                  <a16:creationId xmlns:a16="http://schemas.microsoft.com/office/drawing/2014/main" id="{3CF4CD72-2EA6-F94F-B768-698C17AE84BC}"/>
                </a:ext>
              </a:extLst>
            </p:cNvPr>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12" name="Rectangle 411">
              <a:extLst>
                <a:ext uri="{FF2B5EF4-FFF2-40B4-BE49-F238E27FC236}">
                  <a16:creationId xmlns:a16="http://schemas.microsoft.com/office/drawing/2014/main" id="{2930106F-6B8E-BB4C-B855-98F362E992F6}"/>
                </a:ext>
              </a:extLst>
            </p:cNvPr>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3" name="Rectangle 412">
              <a:extLst>
                <a:ext uri="{FF2B5EF4-FFF2-40B4-BE49-F238E27FC236}">
                  <a16:creationId xmlns:a16="http://schemas.microsoft.com/office/drawing/2014/main" id="{2D8957BC-E5E9-BE4C-B27A-FF18F4E87C2D}"/>
                </a:ext>
              </a:extLst>
            </p:cNvPr>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4" name="Rectangle 413">
              <a:extLst>
                <a:ext uri="{FF2B5EF4-FFF2-40B4-BE49-F238E27FC236}">
                  <a16:creationId xmlns:a16="http://schemas.microsoft.com/office/drawing/2014/main" id="{34ED1C4E-DAAD-5540-AD4C-33AE30CC241F}"/>
                </a:ext>
              </a:extLst>
            </p:cNvPr>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5" name="Rectangle 414">
              <a:extLst>
                <a:ext uri="{FF2B5EF4-FFF2-40B4-BE49-F238E27FC236}">
                  <a16:creationId xmlns:a16="http://schemas.microsoft.com/office/drawing/2014/main" id="{EAC86FE6-3643-4B4B-BAF7-F63048AF945C}"/>
                </a:ext>
              </a:extLst>
            </p:cNvPr>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372" name="Rectangle 371">
            <a:extLst>
              <a:ext uri="{FF2B5EF4-FFF2-40B4-BE49-F238E27FC236}">
                <a16:creationId xmlns:a16="http://schemas.microsoft.com/office/drawing/2014/main" id="{6CB28E56-A429-9A40-847F-FE05FBAB9DF9}"/>
              </a:ext>
            </a:extLst>
          </p:cNvPr>
          <p:cNvSpPr>
            <a:spLocks noChangeAspect="1"/>
          </p:cNvSpPr>
          <p:nvPr/>
        </p:nvSpPr>
        <p:spPr>
          <a:xfrm>
            <a:off x="326767" y="493048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73" name="Rectangle 372">
            <a:extLst>
              <a:ext uri="{FF2B5EF4-FFF2-40B4-BE49-F238E27FC236}">
                <a16:creationId xmlns:a16="http://schemas.microsoft.com/office/drawing/2014/main" id="{3AD1F2E5-8B88-FA40-9610-4995BC67CA21}"/>
              </a:ext>
            </a:extLst>
          </p:cNvPr>
          <p:cNvSpPr>
            <a:spLocks noChangeAspect="1"/>
          </p:cNvSpPr>
          <p:nvPr/>
        </p:nvSpPr>
        <p:spPr>
          <a:xfrm>
            <a:off x="245996"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4" name="Rectangle 373">
            <a:extLst>
              <a:ext uri="{FF2B5EF4-FFF2-40B4-BE49-F238E27FC236}">
                <a16:creationId xmlns:a16="http://schemas.microsoft.com/office/drawing/2014/main" id="{2E2B33C4-111C-994E-96D2-9D89C5F599BA}"/>
              </a:ext>
            </a:extLst>
          </p:cNvPr>
          <p:cNvSpPr>
            <a:spLocks noChangeAspect="1"/>
          </p:cNvSpPr>
          <p:nvPr/>
        </p:nvSpPr>
        <p:spPr>
          <a:xfrm>
            <a:off x="165223"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5" name="Rectangle 374">
            <a:extLst>
              <a:ext uri="{FF2B5EF4-FFF2-40B4-BE49-F238E27FC236}">
                <a16:creationId xmlns:a16="http://schemas.microsoft.com/office/drawing/2014/main" id="{56FFF966-9857-214E-A304-2BAD58E03C4B}"/>
              </a:ext>
            </a:extLst>
          </p:cNvPr>
          <p:cNvSpPr>
            <a:spLocks noChangeAspect="1"/>
          </p:cNvSpPr>
          <p:nvPr/>
        </p:nvSpPr>
        <p:spPr>
          <a:xfrm>
            <a:off x="792077"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6" name="Rectangle 375">
            <a:extLst>
              <a:ext uri="{FF2B5EF4-FFF2-40B4-BE49-F238E27FC236}">
                <a16:creationId xmlns:a16="http://schemas.microsoft.com/office/drawing/2014/main" id="{24A5EB24-2FCC-644A-9283-A2E21F7776DA}"/>
              </a:ext>
            </a:extLst>
          </p:cNvPr>
          <p:cNvSpPr>
            <a:spLocks noChangeAspect="1"/>
          </p:cNvSpPr>
          <p:nvPr/>
        </p:nvSpPr>
        <p:spPr>
          <a:xfrm>
            <a:off x="711305"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382" name="Group 381">
            <a:extLst>
              <a:ext uri="{FF2B5EF4-FFF2-40B4-BE49-F238E27FC236}">
                <a16:creationId xmlns:a16="http://schemas.microsoft.com/office/drawing/2014/main" id="{EEC0EB02-8CD5-8E49-8908-658781ED336D}"/>
              </a:ext>
            </a:extLst>
          </p:cNvPr>
          <p:cNvGrpSpPr/>
          <p:nvPr/>
        </p:nvGrpSpPr>
        <p:grpSpPr>
          <a:xfrm>
            <a:off x="6174556" y="2711907"/>
            <a:ext cx="707625" cy="353470"/>
            <a:chOff x="2986008" y="3542676"/>
            <a:chExt cx="707625" cy="353470"/>
          </a:xfrm>
        </p:grpSpPr>
        <p:sp>
          <p:nvSpPr>
            <p:cNvPr id="383" name="Rectangle 382">
              <a:extLst>
                <a:ext uri="{FF2B5EF4-FFF2-40B4-BE49-F238E27FC236}">
                  <a16:creationId xmlns:a16="http://schemas.microsoft.com/office/drawing/2014/main" id="{93BC42F5-476E-CC4E-A5AC-D117D22A3E10}"/>
                </a:ext>
              </a:extLst>
            </p:cNvPr>
            <p:cNvSpPr>
              <a:spLocks noChangeAspect="1"/>
            </p:cNvSpPr>
            <p:nvPr/>
          </p:nvSpPr>
          <p:spPr>
            <a:xfrm>
              <a:off x="3147551"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84" name="Rectangle 383">
              <a:extLst>
                <a:ext uri="{FF2B5EF4-FFF2-40B4-BE49-F238E27FC236}">
                  <a16:creationId xmlns:a16="http://schemas.microsoft.com/office/drawing/2014/main" id="{26345502-4CE1-3A48-B2DC-53EAC253B79A}"/>
                </a:ext>
              </a:extLst>
            </p:cNvPr>
            <p:cNvSpPr>
              <a:spLocks noChangeAspect="1"/>
            </p:cNvSpPr>
            <p:nvPr/>
          </p:nvSpPr>
          <p:spPr>
            <a:xfrm>
              <a:off x="3066780"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5" name="Rectangle 384">
              <a:extLst>
                <a:ext uri="{FF2B5EF4-FFF2-40B4-BE49-F238E27FC236}">
                  <a16:creationId xmlns:a16="http://schemas.microsoft.com/office/drawing/2014/main" id="{A33D466B-0B6D-704C-922E-68862C94D77F}"/>
                </a:ext>
              </a:extLst>
            </p:cNvPr>
            <p:cNvSpPr>
              <a:spLocks noChangeAspect="1"/>
            </p:cNvSpPr>
            <p:nvPr/>
          </p:nvSpPr>
          <p:spPr>
            <a:xfrm>
              <a:off x="2986008"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6" name="Rectangle 385">
              <a:extLst>
                <a:ext uri="{FF2B5EF4-FFF2-40B4-BE49-F238E27FC236}">
                  <a16:creationId xmlns:a16="http://schemas.microsoft.com/office/drawing/2014/main" id="{9C7EC53B-527F-EC49-8334-A520CF1EC181}"/>
                </a:ext>
              </a:extLst>
            </p:cNvPr>
            <p:cNvSpPr>
              <a:spLocks noChangeAspect="1"/>
            </p:cNvSpPr>
            <p:nvPr/>
          </p:nvSpPr>
          <p:spPr>
            <a:xfrm>
              <a:off x="3612862"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7" name="Rectangle 386">
              <a:extLst>
                <a:ext uri="{FF2B5EF4-FFF2-40B4-BE49-F238E27FC236}">
                  <a16:creationId xmlns:a16="http://schemas.microsoft.com/office/drawing/2014/main" id="{7A275C6B-2FDF-5744-99A5-DBF1597EB926}"/>
                </a:ext>
              </a:extLst>
            </p:cNvPr>
            <p:cNvSpPr>
              <a:spLocks noChangeAspect="1"/>
            </p:cNvSpPr>
            <p:nvPr/>
          </p:nvSpPr>
          <p:spPr>
            <a:xfrm>
              <a:off x="3532089"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388" name="Group 387">
            <a:extLst>
              <a:ext uri="{FF2B5EF4-FFF2-40B4-BE49-F238E27FC236}">
                <a16:creationId xmlns:a16="http://schemas.microsoft.com/office/drawing/2014/main" id="{B6B3108B-ACF8-4743-92E5-FE92D7514523}"/>
              </a:ext>
            </a:extLst>
          </p:cNvPr>
          <p:cNvGrpSpPr/>
          <p:nvPr/>
        </p:nvGrpSpPr>
        <p:grpSpPr>
          <a:xfrm>
            <a:off x="5639867" y="3186469"/>
            <a:ext cx="707625" cy="353470"/>
            <a:chOff x="2986008" y="3542676"/>
            <a:chExt cx="707625" cy="353470"/>
          </a:xfrm>
        </p:grpSpPr>
        <p:sp>
          <p:nvSpPr>
            <p:cNvPr id="389" name="Rectangle 388">
              <a:extLst>
                <a:ext uri="{FF2B5EF4-FFF2-40B4-BE49-F238E27FC236}">
                  <a16:creationId xmlns:a16="http://schemas.microsoft.com/office/drawing/2014/main" id="{7727CA26-1BB2-A94E-9FCA-5F2084629940}"/>
                </a:ext>
              </a:extLst>
            </p:cNvPr>
            <p:cNvSpPr>
              <a:spLocks noChangeAspect="1"/>
            </p:cNvSpPr>
            <p:nvPr/>
          </p:nvSpPr>
          <p:spPr>
            <a:xfrm>
              <a:off x="3147551"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90" name="Rectangle 389">
              <a:extLst>
                <a:ext uri="{FF2B5EF4-FFF2-40B4-BE49-F238E27FC236}">
                  <a16:creationId xmlns:a16="http://schemas.microsoft.com/office/drawing/2014/main" id="{2A243ED7-85EE-FC44-9F19-B468D92B3878}"/>
                </a:ext>
              </a:extLst>
            </p:cNvPr>
            <p:cNvSpPr>
              <a:spLocks noChangeAspect="1"/>
            </p:cNvSpPr>
            <p:nvPr/>
          </p:nvSpPr>
          <p:spPr>
            <a:xfrm>
              <a:off x="3066780"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1" name="Rectangle 390">
              <a:extLst>
                <a:ext uri="{FF2B5EF4-FFF2-40B4-BE49-F238E27FC236}">
                  <a16:creationId xmlns:a16="http://schemas.microsoft.com/office/drawing/2014/main" id="{8912DA5E-B4AA-804B-BE38-5BF1D02FF664}"/>
                </a:ext>
              </a:extLst>
            </p:cNvPr>
            <p:cNvSpPr>
              <a:spLocks noChangeAspect="1"/>
            </p:cNvSpPr>
            <p:nvPr/>
          </p:nvSpPr>
          <p:spPr>
            <a:xfrm>
              <a:off x="2986008"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2" name="Rectangle 391">
              <a:extLst>
                <a:ext uri="{FF2B5EF4-FFF2-40B4-BE49-F238E27FC236}">
                  <a16:creationId xmlns:a16="http://schemas.microsoft.com/office/drawing/2014/main" id="{1A03FE2D-4756-1E44-BD85-AE430E197CA3}"/>
                </a:ext>
              </a:extLst>
            </p:cNvPr>
            <p:cNvSpPr>
              <a:spLocks noChangeAspect="1"/>
            </p:cNvSpPr>
            <p:nvPr/>
          </p:nvSpPr>
          <p:spPr>
            <a:xfrm>
              <a:off x="3612862"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3" name="Rectangle 392">
              <a:extLst>
                <a:ext uri="{FF2B5EF4-FFF2-40B4-BE49-F238E27FC236}">
                  <a16:creationId xmlns:a16="http://schemas.microsoft.com/office/drawing/2014/main" id="{E7B97A9E-85F0-3742-B5EC-22CF8A3D8A5A}"/>
                </a:ext>
              </a:extLst>
            </p:cNvPr>
            <p:cNvSpPr>
              <a:spLocks noChangeAspect="1"/>
            </p:cNvSpPr>
            <p:nvPr/>
          </p:nvSpPr>
          <p:spPr>
            <a:xfrm>
              <a:off x="3532089"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395" name="Rectangle 394">
            <a:extLst>
              <a:ext uri="{FF2B5EF4-FFF2-40B4-BE49-F238E27FC236}">
                <a16:creationId xmlns:a16="http://schemas.microsoft.com/office/drawing/2014/main" id="{CE3B0D3F-B7E5-CE4B-A4AB-CE16D0BBBDFC}"/>
              </a:ext>
            </a:extLst>
          </p:cNvPr>
          <p:cNvSpPr>
            <a:spLocks noChangeAspect="1"/>
          </p:cNvSpPr>
          <p:nvPr/>
        </p:nvSpPr>
        <p:spPr>
          <a:xfrm>
            <a:off x="7052999" y="226819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96" name="Rectangle 395">
            <a:extLst>
              <a:ext uri="{FF2B5EF4-FFF2-40B4-BE49-F238E27FC236}">
                <a16:creationId xmlns:a16="http://schemas.microsoft.com/office/drawing/2014/main" id="{4D277E0E-A1EB-8E47-BA19-7AE5E1ADB538}"/>
              </a:ext>
            </a:extLst>
          </p:cNvPr>
          <p:cNvSpPr>
            <a:spLocks noChangeAspect="1"/>
          </p:cNvSpPr>
          <p:nvPr/>
        </p:nvSpPr>
        <p:spPr>
          <a:xfrm>
            <a:off x="6972228"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7" name="Rectangle 396">
            <a:extLst>
              <a:ext uri="{FF2B5EF4-FFF2-40B4-BE49-F238E27FC236}">
                <a16:creationId xmlns:a16="http://schemas.microsoft.com/office/drawing/2014/main" id="{92314D5E-9C5A-F648-B618-A2B442EBBE4C}"/>
              </a:ext>
            </a:extLst>
          </p:cNvPr>
          <p:cNvSpPr>
            <a:spLocks noChangeAspect="1"/>
          </p:cNvSpPr>
          <p:nvPr/>
        </p:nvSpPr>
        <p:spPr>
          <a:xfrm>
            <a:off x="6891455"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8" name="Rectangle 397">
            <a:extLst>
              <a:ext uri="{FF2B5EF4-FFF2-40B4-BE49-F238E27FC236}">
                <a16:creationId xmlns:a16="http://schemas.microsoft.com/office/drawing/2014/main" id="{08208FEC-2230-744D-B58C-7BF331923706}"/>
              </a:ext>
            </a:extLst>
          </p:cNvPr>
          <p:cNvSpPr>
            <a:spLocks noChangeAspect="1"/>
          </p:cNvSpPr>
          <p:nvPr/>
        </p:nvSpPr>
        <p:spPr>
          <a:xfrm>
            <a:off x="7518309"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9" name="Rectangle 398">
            <a:extLst>
              <a:ext uri="{FF2B5EF4-FFF2-40B4-BE49-F238E27FC236}">
                <a16:creationId xmlns:a16="http://schemas.microsoft.com/office/drawing/2014/main" id="{2000506E-E9E9-084C-9CD1-2F9BC2E22E23}"/>
              </a:ext>
            </a:extLst>
          </p:cNvPr>
          <p:cNvSpPr>
            <a:spLocks noChangeAspect="1"/>
          </p:cNvSpPr>
          <p:nvPr/>
        </p:nvSpPr>
        <p:spPr>
          <a:xfrm>
            <a:off x="7437537"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cxnSp>
        <p:nvCxnSpPr>
          <p:cNvPr id="401" name="Straight Connector 400">
            <a:extLst>
              <a:ext uri="{FF2B5EF4-FFF2-40B4-BE49-F238E27FC236}">
                <a16:creationId xmlns:a16="http://schemas.microsoft.com/office/drawing/2014/main" id="{A19D55C7-99E3-B542-A189-301D89DC2249}"/>
              </a:ext>
            </a:extLst>
          </p:cNvPr>
          <p:cNvCxnSpPr>
            <a:cxnSpLocks/>
            <a:stCxn id="13" idx="3"/>
          </p:cNvCxnSpPr>
          <p:nvPr/>
        </p:nvCxnSpPr>
        <p:spPr>
          <a:xfrm>
            <a:off x="4537164" y="2001210"/>
            <a:ext cx="773668" cy="106416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02" name="Rectangle 401">
            <a:extLst>
              <a:ext uri="{FF2B5EF4-FFF2-40B4-BE49-F238E27FC236}">
                <a16:creationId xmlns:a16="http://schemas.microsoft.com/office/drawing/2014/main" id="{2EADF403-32BC-3940-B240-EA36202C8F7E}"/>
              </a:ext>
            </a:extLst>
          </p:cNvPr>
          <p:cNvSpPr>
            <a:spLocks noChangeAspect="1"/>
          </p:cNvSpPr>
          <p:nvPr/>
        </p:nvSpPr>
        <p:spPr>
          <a:xfrm>
            <a:off x="4679701" y="226819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03" name="Rectangle 402">
            <a:extLst>
              <a:ext uri="{FF2B5EF4-FFF2-40B4-BE49-F238E27FC236}">
                <a16:creationId xmlns:a16="http://schemas.microsoft.com/office/drawing/2014/main" id="{7B8BEBE2-1935-0141-9205-BF92EDE23732}"/>
              </a:ext>
            </a:extLst>
          </p:cNvPr>
          <p:cNvSpPr>
            <a:spLocks noChangeAspect="1"/>
          </p:cNvSpPr>
          <p:nvPr/>
        </p:nvSpPr>
        <p:spPr>
          <a:xfrm>
            <a:off x="4598930"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4" name="Rectangle 403">
            <a:extLst>
              <a:ext uri="{FF2B5EF4-FFF2-40B4-BE49-F238E27FC236}">
                <a16:creationId xmlns:a16="http://schemas.microsoft.com/office/drawing/2014/main" id="{A8FBECA1-4859-3545-B36B-4E1F7AAB4202}"/>
              </a:ext>
            </a:extLst>
          </p:cNvPr>
          <p:cNvSpPr>
            <a:spLocks noChangeAspect="1"/>
          </p:cNvSpPr>
          <p:nvPr/>
        </p:nvSpPr>
        <p:spPr>
          <a:xfrm>
            <a:off x="4518157"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5" name="Rectangle 404">
            <a:extLst>
              <a:ext uri="{FF2B5EF4-FFF2-40B4-BE49-F238E27FC236}">
                <a16:creationId xmlns:a16="http://schemas.microsoft.com/office/drawing/2014/main" id="{22A55B1E-1BEB-084B-8F5B-D2C064E767E2}"/>
              </a:ext>
            </a:extLst>
          </p:cNvPr>
          <p:cNvSpPr>
            <a:spLocks noChangeAspect="1"/>
          </p:cNvSpPr>
          <p:nvPr/>
        </p:nvSpPr>
        <p:spPr>
          <a:xfrm>
            <a:off x="5145011"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6" name="Rectangle 405">
            <a:extLst>
              <a:ext uri="{FF2B5EF4-FFF2-40B4-BE49-F238E27FC236}">
                <a16:creationId xmlns:a16="http://schemas.microsoft.com/office/drawing/2014/main" id="{C5CF2661-764F-B443-90B3-D82F3FA6CF28}"/>
              </a:ext>
            </a:extLst>
          </p:cNvPr>
          <p:cNvSpPr>
            <a:spLocks noChangeAspect="1"/>
          </p:cNvSpPr>
          <p:nvPr/>
        </p:nvSpPr>
        <p:spPr>
          <a:xfrm>
            <a:off x="5064239"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407" name="Group 406">
            <a:extLst>
              <a:ext uri="{FF2B5EF4-FFF2-40B4-BE49-F238E27FC236}">
                <a16:creationId xmlns:a16="http://schemas.microsoft.com/office/drawing/2014/main" id="{F2844C37-3C93-AD46-8CC3-12BE2D645371}"/>
              </a:ext>
            </a:extLst>
          </p:cNvPr>
          <p:cNvGrpSpPr/>
          <p:nvPr/>
        </p:nvGrpSpPr>
        <p:grpSpPr>
          <a:xfrm>
            <a:off x="5063386" y="2711907"/>
            <a:ext cx="707625" cy="353470"/>
            <a:chOff x="2986008" y="3542676"/>
            <a:chExt cx="707625" cy="353470"/>
          </a:xfrm>
        </p:grpSpPr>
        <p:sp>
          <p:nvSpPr>
            <p:cNvPr id="408" name="Rectangle 407">
              <a:extLst>
                <a:ext uri="{FF2B5EF4-FFF2-40B4-BE49-F238E27FC236}">
                  <a16:creationId xmlns:a16="http://schemas.microsoft.com/office/drawing/2014/main" id="{20B98606-0FCA-0F40-ADED-869CCB7C72E1}"/>
                </a:ext>
              </a:extLst>
            </p:cNvPr>
            <p:cNvSpPr>
              <a:spLocks noChangeAspect="1"/>
            </p:cNvSpPr>
            <p:nvPr/>
          </p:nvSpPr>
          <p:spPr>
            <a:xfrm>
              <a:off x="3147551"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09" name="Rectangle 408">
              <a:extLst>
                <a:ext uri="{FF2B5EF4-FFF2-40B4-BE49-F238E27FC236}">
                  <a16:creationId xmlns:a16="http://schemas.microsoft.com/office/drawing/2014/main" id="{FE98FECF-5552-264C-B1CE-7B5C9ED86ACE}"/>
                </a:ext>
              </a:extLst>
            </p:cNvPr>
            <p:cNvSpPr>
              <a:spLocks noChangeAspect="1"/>
            </p:cNvSpPr>
            <p:nvPr/>
          </p:nvSpPr>
          <p:spPr>
            <a:xfrm>
              <a:off x="3066780"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6" name="Rectangle 475">
              <a:extLst>
                <a:ext uri="{FF2B5EF4-FFF2-40B4-BE49-F238E27FC236}">
                  <a16:creationId xmlns:a16="http://schemas.microsoft.com/office/drawing/2014/main" id="{403BB39C-25F6-6942-8179-921DE9D2578D}"/>
                </a:ext>
              </a:extLst>
            </p:cNvPr>
            <p:cNvSpPr>
              <a:spLocks noChangeAspect="1"/>
            </p:cNvSpPr>
            <p:nvPr/>
          </p:nvSpPr>
          <p:spPr>
            <a:xfrm>
              <a:off x="2986008"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7" name="Rectangle 476">
              <a:extLst>
                <a:ext uri="{FF2B5EF4-FFF2-40B4-BE49-F238E27FC236}">
                  <a16:creationId xmlns:a16="http://schemas.microsoft.com/office/drawing/2014/main" id="{D264B62C-34A2-A94A-BDBB-27DF69DB7D6A}"/>
                </a:ext>
              </a:extLst>
            </p:cNvPr>
            <p:cNvSpPr>
              <a:spLocks noChangeAspect="1"/>
            </p:cNvSpPr>
            <p:nvPr/>
          </p:nvSpPr>
          <p:spPr>
            <a:xfrm>
              <a:off x="3612862"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8" name="Rectangle 477">
              <a:extLst>
                <a:ext uri="{FF2B5EF4-FFF2-40B4-BE49-F238E27FC236}">
                  <a16:creationId xmlns:a16="http://schemas.microsoft.com/office/drawing/2014/main" id="{F1BC8C14-AB88-0D48-8541-8F96DE398881}"/>
                </a:ext>
              </a:extLst>
            </p:cNvPr>
            <p:cNvSpPr>
              <a:spLocks noChangeAspect="1"/>
            </p:cNvSpPr>
            <p:nvPr/>
          </p:nvSpPr>
          <p:spPr>
            <a:xfrm>
              <a:off x="3532089"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499" name="Rectangle 498">
            <a:extLst>
              <a:ext uri="{FF2B5EF4-FFF2-40B4-BE49-F238E27FC236}">
                <a16:creationId xmlns:a16="http://schemas.microsoft.com/office/drawing/2014/main" id="{A571C351-357D-C843-B73F-955AB1BC5E9F}"/>
              </a:ext>
            </a:extLst>
          </p:cNvPr>
          <p:cNvSpPr>
            <a:spLocks noChangeAspect="1"/>
          </p:cNvSpPr>
          <p:nvPr/>
        </p:nvSpPr>
        <p:spPr>
          <a:xfrm>
            <a:off x="5801625" y="226819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02" name="Rectangle 501">
            <a:extLst>
              <a:ext uri="{FF2B5EF4-FFF2-40B4-BE49-F238E27FC236}">
                <a16:creationId xmlns:a16="http://schemas.microsoft.com/office/drawing/2014/main" id="{3417309B-0B9E-4A41-9DEF-563DEC9E7E60}"/>
              </a:ext>
            </a:extLst>
          </p:cNvPr>
          <p:cNvSpPr>
            <a:spLocks noChangeAspect="1"/>
          </p:cNvSpPr>
          <p:nvPr/>
        </p:nvSpPr>
        <p:spPr>
          <a:xfrm>
            <a:off x="5720854"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9" name="Rectangle 508">
            <a:extLst>
              <a:ext uri="{FF2B5EF4-FFF2-40B4-BE49-F238E27FC236}">
                <a16:creationId xmlns:a16="http://schemas.microsoft.com/office/drawing/2014/main" id="{E12F7999-FCE2-FB42-A42A-C2B8BA555911}"/>
              </a:ext>
            </a:extLst>
          </p:cNvPr>
          <p:cNvSpPr>
            <a:spLocks noChangeAspect="1"/>
          </p:cNvSpPr>
          <p:nvPr/>
        </p:nvSpPr>
        <p:spPr>
          <a:xfrm>
            <a:off x="5640081"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0" name="Rectangle 509">
            <a:extLst>
              <a:ext uri="{FF2B5EF4-FFF2-40B4-BE49-F238E27FC236}">
                <a16:creationId xmlns:a16="http://schemas.microsoft.com/office/drawing/2014/main" id="{D53BF96D-7FF8-DB45-83D1-D988A7438C86}"/>
              </a:ext>
            </a:extLst>
          </p:cNvPr>
          <p:cNvSpPr>
            <a:spLocks noChangeAspect="1"/>
          </p:cNvSpPr>
          <p:nvPr/>
        </p:nvSpPr>
        <p:spPr>
          <a:xfrm>
            <a:off x="6266935" y="22681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1" name="Rectangle 510">
            <a:extLst>
              <a:ext uri="{FF2B5EF4-FFF2-40B4-BE49-F238E27FC236}">
                <a16:creationId xmlns:a16="http://schemas.microsoft.com/office/drawing/2014/main" id="{EC4F6B7D-9CD2-4E4F-8CC5-717A5FD02B3A}"/>
              </a:ext>
            </a:extLst>
          </p:cNvPr>
          <p:cNvSpPr>
            <a:spLocks noChangeAspect="1"/>
          </p:cNvSpPr>
          <p:nvPr/>
        </p:nvSpPr>
        <p:spPr>
          <a:xfrm>
            <a:off x="6186163" y="22681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2" name="Rectangle 511">
            <a:extLst>
              <a:ext uri="{FF2B5EF4-FFF2-40B4-BE49-F238E27FC236}">
                <a16:creationId xmlns:a16="http://schemas.microsoft.com/office/drawing/2014/main" id="{F0B62F7D-0FCB-9D4E-BF4B-311DBD066F02}"/>
              </a:ext>
            </a:extLst>
          </p:cNvPr>
          <p:cNvSpPr>
            <a:spLocks noChangeAspect="1"/>
          </p:cNvSpPr>
          <p:nvPr/>
        </p:nvSpPr>
        <p:spPr>
          <a:xfrm>
            <a:off x="6988622" y="1380759"/>
            <a:ext cx="384538" cy="353470"/>
          </a:xfrm>
          <a:prstGeom prst="rect">
            <a:avLst/>
          </a:prstGeom>
          <a:solidFill>
            <a:srgbClr val="10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800" b="1" i="0" u="none" dirty="0">
                <a:solidFill>
                  <a:srgbClr val="FFFFFF"/>
                </a:solidFill>
                <a:ea typeface="Microsoft YaHei" panose="020B0503020204020204" pitchFamily="34" charset="-122"/>
              </a:rPr>
              <a:t>超連鎖店主</a:t>
            </a:r>
          </a:p>
        </p:txBody>
      </p:sp>
      <p:sp>
        <p:nvSpPr>
          <p:cNvPr id="513" name="Rectangle 512">
            <a:extLst>
              <a:ext uri="{FF2B5EF4-FFF2-40B4-BE49-F238E27FC236}">
                <a16:creationId xmlns:a16="http://schemas.microsoft.com/office/drawing/2014/main" id="{8948A5F7-BFA9-1D4B-AEA9-4BF7DC3CEEF1}"/>
              </a:ext>
            </a:extLst>
          </p:cNvPr>
          <p:cNvSpPr>
            <a:spLocks noChangeAspect="1"/>
          </p:cNvSpPr>
          <p:nvPr/>
        </p:nvSpPr>
        <p:spPr>
          <a:xfrm>
            <a:off x="6907851" y="138075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4" name="Rectangle 513">
            <a:extLst>
              <a:ext uri="{FF2B5EF4-FFF2-40B4-BE49-F238E27FC236}">
                <a16:creationId xmlns:a16="http://schemas.microsoft.com/office/drawing/2014/main" id="{D2C5969C-0074-5A4B-876A-73C7FA41411B}"/>
              </a:ext>
            </a:extLst>
          </p:cNvPr>
          <p:cNvSpPr>
            <a:spLocks noChangeAspect="1"/>
          </p:cNvSpPr>
          <p:nvPr/>
        </p:nvSpPr>
        <p:spPr>
          <a:xfrm>
            <a:off x="6827079" y="138075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5" name="Rectangle 514">
            <a:extLst>
              <a:ext uri="{FF2B5EF4-FFF2-40B4-BE49-F238E27FC236}">
                <a16:creationId xmlns:a16="http://schemas.microsoft.com/office/drawing/2014/main" id="{4012EA28-7303-E84A-A5B2-85ED87C0C52A}"/>
              </a:ext>
            </a:extLst>
          </p:cNvPr>
          <p:cNvSpPr>
            <a:spLocks noChangeAspect="1"/>
          </p:cNvSpPr>
          <p:nvPr/>
        </p:nvSpPr>
        <p:spPr>
          <a:xfrm>
            <a:off x="7453932" y="138075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6" name="Rectangle 515">
            <a:extLst>
              <a:ext uri="{FF2B5EF4-FFF2-40B4-BE49-F238E27FC236}">
                <a16:creationId xmlns:a16="http://schemas.microsoft.com/office/drawing/2014/main" id="{FB167B47-AB63-B14B-8D6F-7F3115F01C76}"/>
              </a:ext>
            </a:extLst>
          </p:cNvPr>
          <p:cNvSpPr>
            <a:spLocks noChangeAspect="1"/>
          </p:cNvSpPr>
          <p:nvPr/>
        </p:nvSpPr>
        <p:spPr>
          <a:xfrm>
            <a:off x="7373160" y="138075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7" name="Rectangle 516">
            <a:extLst>
              <a:ext uri="{FF2B5EF4-FFF2-40B4-BE49-F238E27FC236}">
                <a16:creationId xmlns:a16="http://schemas.microsoft.com/office/drawing/2014/main" id="{AC83E979-D1AF-F942-A4A7-46455FD0B3DB}"/>
              </a:ext>
            </a:extLst>
          </p:cNvPr>
          <p:cNvSpPr>
            <a:spLocks noChangeAspect="1"/>
          </p:cNvSpPr>
          <p:nvPr/>
        </p:nvSpPr>
        <p:spPr>
          <a:xfrm>
            <a:off x="8140065" y="492510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18" name="Rectangle 517">
            <a:extLst>
              <a:ext uri="{FF2B5EF4-FFF2-40B4-BE49-F238E27FC236}">
                <a16:creationId xmlns:a16="http://schemas.microsoft.com/office/drawing/2014/main" id="{B97A7440-BFAC-1447-A43A-2BCF38B1BDB8}"/>
              </a:ext>
            </a:extLst>
          </p:cNvPr>
          <p:cNvSpPr>
            <a:spLocks noChangeAspect="1"/>
          </p:cNvSpPr>
          <p:nvPr/>
        </p:nvSpPr>
        <p:spPr>
          <a:xfrm>
            <a:off x="8059294"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9" name="Rectangle 518">
            <a:extLst>
              <a:ext uri="{FF2B5EF4-FFF2-40B4-BE49-F238E27FC236}">
                <a16:creationId xmlns:a16="http://schemas.microsoft.com/office/drawing/2014/main" id="{BE4A400A-7863-E540-9CAD-192A889508C4}"/>
              </a:ext>
            </a:extLst>
          </p:cNvPr>
          <p:cNvSpPr>
            <a:spLocks noChangeAspect="1"/>
          </p:cNvSpPr>
          <p:nvPr/>
        </p:nvSpPr>
        <p:spPr>
          <a:xfrm>
            <a:off x="7978522"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0" name="Rectangle 519">
            <a:extLst>
              <a:ext uri="{FF2B5EF4-FFF2-40B4-BE49-F238E27FC236}">
                <a16:creationId xmlns:a16="http://schemas.microsoft.com/office/drawing/2014/main" id="{949270DD-EF12-774C-9467-E92883B4D081}"/>
              </a:ext>
            </a:extLst>
          </p:cNvPr>
          <p:cNvSpPr>
            <a:spLocks noChangeAspect="1"/>
          </p:cNvSpPr>
          <p:nvPr/>
        </p:nvSpPr>
        <p:spPr>
          <a:xfrm>
            <a:off x="8605375"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1" name="Rectangle 520">
            <a:extLst>
              <a:ext uri="{FF2B5EF4-FFF2-40B4-BE49-F238E27FC236}">
                <a16:creationId xmlns:a16="http://schemas.microsoft.com/office/drawing/2014/main" id="{16A46C57-91B4-7B43-8EBA-21D7C4D054AA}"/>
              </a:ext>
            </a:extLst>
          </p:cNvPr>
          <p:cNvSpPr>
            <a:spLocks noChangeAspect="1"/>
          </p:cNvSpPr>
          <p:nvPr/>
        </p:nvSpPr>
        <p:spPr>
          <a:xfrm>
            <a:off x="8524603"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2" name="Rectangle 521">
            <a:extLst>
              <a:ext uri="{FF2B5EF4-FFF2-40B4-BE49-F238E27FC236}">
                <a16:creationId xmlns:a16="http://schemas.microsoft.com/office/drawing/2014/main" id="{80989B57-06D5-7E46-8E79-F48AC0BC152C}"/>
              </a:ext>
            </a:extLst>
          </p:cNvPr>
          <p:cNvSpPr>
            <a:spLocks noChangeAspect="1"/>
          </p:cNvSpPr>
          <p:nvPr/>
        </p:nvSpPr>
        <p:spPr>
          <a:xfrm>
            <a:off x="1444340" y="493048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23" name="Rectangle 522">
            <a:extLst>
              <a:ext uri="{FF2B5EF4-FFF2-40B4-BE49-F238E27FC236}">
                <a16:creationId xmlns:a16="http://schemas.microsoft.com/office/drawing/2014/main" id="{84176CF6-5185-1046-99FB-AA22F9F5064E}"/>
              </a:ext>
            </a:extLst>
          </p:cNvPr>
          <p:cNvSpPr>
            <a:spLocks noChangeAspect="1"/>
          </p:cNvSpPr>
          <p:nvPr/>
        </p:nvSpPr>
        <p:spPr>
          <a:xfrm>
            <a:off x="1363569"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4" name="Rectangle 523">
            <a:extLst>
              <a:ext uri="{FF2B5EF4-FFF2-40B4-BE49-F238E27FC236}">
                <a16:creationId xmlns:a16="http://schemas.microsoft.com/office/drawing/2014/main" id="{3F45AF21-0DF2-874A-837D-219FA436A135}"/>
              </a:ext>
            </a:extLst>
          </p:cNvPr>
          <p:cNvSpPr>
            <a:spLocks noChangeAspect="1"/>
          </p:cNvSpPr>
          <p:nvPr/>
        </p:nvSpPr>
        <p:spPr>
          <a:xfrm>
            <a:off x="1282796"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5" name="Rectangle 524">
            <a:extLst>
              <a:ext uri="{FF2B5EF4-FFF2-40B4-BE49-F238E27FC236}">
                <a16:creationId xmlns:a16="http://schemas.microsoft.com/office/drawing/2014/main" id="{C39ABA39-076B-0542-BFD1-B7E8E6B34DD7}"/>
              </a:ext>
            </a:extLst>
          </p:cNvPr>
          <p:cNvSpPr>
            <a:spLocks noChangeAspect="1"/>
          </p:cNvSpPr>
          <p:nvPr/>
        </p:nvSpPr>
        <p:spPr>
          <a:xfrm>
            <a:off x="1909650" y="493048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6" name="Rectangle 525">
            <a:extLst>
              <a:ext uri="{FF2B5EF4-FFF2-40B4-BE49-F238E27FC236}">
                <a16:creationId xmlns:a16="http://schemas.microsoft.com/office/drawing/2014/main" id="{A1EC0195-74F8-5C46-B60B-9DADCFB39988}"/>
              </a:ext>
            </a:extLst>
          </p:cNvPr>
          <p:cNvSpPr>
            <a:spLocks noChangeAspect="1"/>
          </p:cNvSpPr>
          <p:nvPr/>
        </p:nvSpPr>
        <p:spPr>
          <a:xfrm>
            <a:off x="1828878" y="493048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8" name="Rectangle 527">
            <a:extLst>
              <a:ext uri="{FF2B5EF4-FFF2-40B4-BE49-F238E27FC236}">
                <a16:creationId xmlns:a16="http://schemas.microsoft.com/office/drawing/2014/main" id="{4B27A7DA-58C1-E941-A6E6-CFE7666C7769}"/>
              </a:ext>
            </a:extLst>
          </p:cNvPr>
          <p:cNvSpPr>
            <a:spLocks noChangeAspect="1"/>
          </p:cNvSpPr>
          <p:nvPr/>
        </p:nvSpPr>
        <p:spPr>
          <a:xfrm>
            <a:off x="1957995" y="448677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29" name="Rectangle 528">
            <a:extLst>
              <a:ext uri="{FF2B5EF4-FFF2-40B4-BE49-F238E27FC236}">
                <a16:creationId xmlns:a16="http://schemas.microsoft.com/office/drawing/2014/main" id="{F812003D-1328-534F-9C1A-651390676C54}"/>
              </a:ext>
            </a:extLst>
          </p:cNvPr>
          <p:cNvSpPr>
            <a:spLocks noChangeAspect="1"/>
          </p:cNvSpPr>
          <p:nvPr/>
        </p:nvSpPr>
        <p:spPr>
          <a:xfrm>
            <a:off x="1877224"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0" name="Rectangle 529">
            <a:extLst>
              <a:ext uri="{FF2B5EF4-FFF2-40B4-BE49-F238E27FC236}">
                <a16:creationId xmlns:a16="http://schemas.microsoft.com/office/drawing/2014/main" id="{D511D1BC-EF90-6E40-B5BB-D34AB8A79D01}"/>
              </a:ext>
            </a:extLst>
          </p:cNvPr>
          <p:cNvSpPr>
            <a:spLocks noChangeAspect="1"/>
          </p:cNvSpPr>
          <p:nvPr/>
        </p:nvSpPr>
        <p:spPr>
          <a:xfrm>
            <a:off x="1796452"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1" name="Rectangle 530">
            <a:extLst>
              <a:ext uri="{FF2B5EF4-FFF2-40B4-BE49-F238E27FC236}">
                <a16:creationId xmlns:a16="http://schemas.microsoft.com/office/drawing/2014/main" id="{B40FAB72-A90E-0741-8983-E36716DCD210}"/>
              </a:ext>
            </a:extLst>
          </p:cNvPr>
          <p:cNvSpPr>
            <a:spLocks noChangeAspect="1"/>
          </p:cNvSpPr>
          <p:nvPr/>
        </p:nvSpPr>
        <p:spPr>
          <a:xfrm>
            <a:off x="2423306" y="448677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2" name="Rectangle 531">
            <a:extLst>
              <a:ext uri="{FF2B5EF4-FFF2-40B4-BE49-F238E27FC236}">
                <a16:creationId xmlns:a16="http://schemas.microsoft.com/office/drawing/2014/main" id="{5C9E0241-700F-FF41-9193-4866F6DA2758}"/>
              </a:ext>
            </a:extLst>
          </p:cNvPr>
          <p:cNvSpPr>
            <a:spLocks noChangeAspect="1"/>
          </p:cNvSpPr>
          <p:nvPr/>
        </p:nvSpPr>
        <p:spPr>
          <a:xfrm>
            <a:off x="2342533" y="448677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4" name="Rectangle 553">
            <a:extLst>
              <a:ext uri="{FF2B5EF4-FFF2-40B4-BE49-F238E27FC236}">
                <a16:creationId xmlns:a16="http://schemas.microsoft.com/office/drawing/2014/main" id="{51561142-88DA-7644-89AD-82DD0764A412}"/>
              </a:ext>
            </a:extLst>
          </p:cNvPr>
          <p:cNvSpPr>
            <a:spLocks noChangeAspect="1"/>
          </p:cNvSpPr>
          <p:nvPr/>
        </p:nvSpPr>
        <p:spPr>
          <a:xfrm>
            <a:off x="7031112" y="492510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55" name="Rectangle 554">
            <a:extLst>
              <a:ext uri="{FF2B5EF4-FFF2-40B4-BE49-F238E27FC236}">
                <a16:creationId xmlns:a16="http://schemas.microsoft.com/office/drawing/2014/main" id="{720F8FB7-FCAB-C046-8A93-6CD176A1648C}"/>
              </a:ext>
            </a:extLst>
          </p:cNvPr>
          <p:cNvSpPr>
            <a:spLocks noChangeAspect="1"/>
          </p:cNvSpPr>
          <p:nvPr/>
        </p:nvSpPr>
        <p:spPr>
          <a:xfrm>
            <a:off x="6950341"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6" name="Rectangle 555">
            <a:extLst>
              <a:ext uri="{FF2B5EF4-FFF2-40B4-BE49-F238E27FC236}">
                <a16:creationId xmlns:a16="http://schemas.microsoft.com/office/drawing/2014/main" id="{314CD78E-1B77-2E4A-ABFD-82DBE9AB7FE2}"/>
              </a:ext>
            </a:extLst>
          </p:cNvPr>
          <p:cNvSpPr>
            <a:spLocks noChangeAspect="1"/>
          </p:cNvSpPr>
          <p:nvPr/>
        </p:nvSpPr>
        <p:spPr>
          <a:xfrm>
            <a:off x="6869569"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7" name="Rectangle 556">
            <a:extLst>
              <a:ext uri="{FF2B5EF4-FFF2-40B4-BE49-F238E27FC236}">
                <a16:creationId xmlns:a16="http://schemas.microsoft.com/office/drawing/2014/main" id="{E6CB13F4-417C-CD45-AEAF-397F1BC6DA2B}"/>
              </a:ext>
            </a:extLst>
          </p:cNvPr>
          <p:cNvSpPr>
            <a:spLocks noChangeAspect="1"/>
          </p:cNvSpPr>
          <p:nvPr/>
        </p:nvSpPr>
        <p:spPr>
          <a:xfrm>
            <a:off x="7496422"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8" name="Rectangle 557">
            <a:extLst>
              <a:ext uri="{FF2B5EF4-FFF2-40B4-BE49-F238E27FC236}">
                <a16:creationId xmlns:a16="http://schemas.microsoft.com/office/drawing/2014/main" id="{B5061DC8-741F-B04C-924C-7D6FA6B4DAFA}"/>
              </a:ext>
            </a:extLst>
          </p:cNvPr>
          <p:cNvSpPr>
            <a:spLocks noChangeAspect="1"/>
          </p:cNvSpPr>
          <p:nvPr/>
        </p:nvSpPr>
        <p:spPr>
          <a:xfrm>
            <a:off x="7415650"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9" name="Rectangle 558">
            <a:extLst>
              <a:ext uri="{FF2B5EF4-FFF2-40B4-BE49-F238E27FC236}">
                <a16:creationId xmlns:a16="http://schemas.microsoft.com/office/drawing/2014/main" id="{204EE7B7-751D-CA4E-81D8-DC17339DD930}"/>
              </a:ext>
            </a:extLst>
          </p:cNvPr>
          <p:cNvSpPr>
            <a:spLocks noChangeAspect="1"/>
          </p:cNvSpPr>
          <p:nvPr/>
        </p:nvSpPr>
        <p:spPr>
          <a:xfrm>
            <a:off x="10891082" y="4481391"/>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60" name="Rectangle 559">
            <a:extLst>
              <a:ext uri="{FF2B5EF4-FFF2-40B4-BE49-F238E27FC236}">
                <a16:creationId xmlns:a16="http://schemas.microsoft.com/office/drawing/2014/main" id="{B8E694D7-74C3-F34B-84C8-90EE188F9C78}"/>
              </a:ext>
            </a:extLst>
          </p:cNvPr>
          <p:cNvSpPr>
            <a:spLocks noChangeAspect="1"/>
          </p:cNvSpPr>
          <p:nvPr/>
        </p:nvSpPr>
        <p:spPr>
          <a:xfrm>
            <a:off x="10810311" y="44813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1" name="Rectangle 560">
            <a:extLst>
              <a:ext uri="{FF2B5EF4-FFF2-40B4-BE49-F238E27FC236}">
                <a16:creationId xmlns:a16="http://schemas.microsoft.com/office/drawing/2014/main" id="{71A097C4-F666-4A4E-8DE1-A9F731CBF8FA}"/>
              </a:ext>
            </a:extLst>
          </p:cNvPr>
          <p:cNvSpPr>
            <a:spLocks noChangeAspect="1"/>
          </p:cNvSpPr>
          <p:nvPr/>
        </p:nvSpPr>
        <p:spPr>
          <a:xfrm>
            <a:off x="10729539" y="44813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2" name="Rectangle 561">
            <a:extLst>
              <a:ext uri="{FF2B5EF4-FFF2-40B4-BE49-F238E27FC236}">
                <a16:creationId xmlns:a16="http://schemas.microsoft.com/office/drawing/2014/main" id="{4D950FCC-88F0-F245-ABD9-974918525452}"/>
              </a:ext>
            </a:extLst>
          </p:cNvPr>
          <p:cNvSpPr>
            <a:spLocks noChangeAspect="1"/>
          </p:cNvSpPr>
          <p:nvPr/>
        </p:nvSpPr>
        <p:spPr>
          <a:xfrm>
            <a:off x="11356393" y="4481391"/>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3" name="Rectangle 562">
            <a:extLst>
              <a:ext uri="{FF2B5EF4-FFF2-40B4-BE49-F238E27FC236}">
                <a16:creationId xmlns:a16="http://schemas.microsoft.com/office/drawing/2014/main" id="{FB5A85DD-4F73-A74B-A356-F11C1868B09E}"/>
              </a:ext>
            </a:extLst>
          </p:cNvPr>
          <p:cNvSpPr>
            <a:spLocks noChangeAspect="1"/>
          </p:cNvSpPr>
          <p:nvPr/>
        </p:nvSpPr>
        <p:spPr>
          <a:xfrm>
            <a:off x="11275621" y="448139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4" name="Rectangle 563">
            <a:extLst>
              <a:ext uri="{FF2B5EF4-FFF2-40B4-BE49-F238E27FC236}">
                <a16:creationId xmlns:a16="http://schemas.microsoft.com/office/drawing/2014/main" id="{AF8A7E2D-E322-9844-9741-CD2D04FCA2CF}"/>
              </a:ext>
            </a:extLst>
          </p:cNvPr>
          <p:cNvSpPr>
            <a:spLocks noChangeAspect="1"/>
          </p:cNvSpPr>
          <p:nvPr/>
        </p:nvSpPr>
        <p:spPr>
          <a:xfrm>
            <a:off x="11453955" y="492510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65" name="Rectangle 564">
            <a:extLst>
              <a:ext uri="{FF2B5EF4-FFF2-40B4-BE49-F238E27FC236}">
                <a16:creationId xmlns:a16="http://schemas.microsoft.com/office/drawing/2014/main" id="{415923B1-118F-DD4B-8E4B-4DA4643015CE}"/>
              </a:ext>
            </a:extLst>
          </p:cNvPr>
          <p:cNvSpPr>
            <a:spLocks noChangeAspect="1"/>
          </p:cNvSpPr>
          <p:nvPr/>
        </p:nvSpPr>
        <p:spPr>
          <a:xfrm>
            <a:off x="11373184"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6" name="Rectangle 565">
            <a:extLst>
              <a:ext uri="{FF2B5EF4-FFF2-40B4-BE49-F238E27FC236}">
                <a16:creationId xmlns:a16="http://schemas.microsoft.com/office/drawing/2014/main" id="{76C01446-F364-6348-9F4D-6F6BE779C48A}"/>
              </a:ext>
            </a:extLst>
          </p:cNvPr>
          <p:cNvSpPr>
            <a:spLocks noChangeAspect="1"/>
          </p:cNvSpPr>
          <p:nvPr/>
        </p:nvSpPr>
        <p:spPr>
          <a:xfrm>
            <a:off x="11292412"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7" name="Rectangle 566">
            <a:extLst>
              <a:ext uri="{FF2B5EF4-FFF2-40B4-BE49-F238E27FC236}">
                <a16:creationId xmlns:a16="http://schemas.microsoft.com/office/drawing/2014/main" id="{303F1DD2-23A2-DD4C-BB8C-0B6533A30EC0}"/>
              </a:ext>
            </a:extLst>
          </p:cNvPr>
          <p:cNvSpPr>
            <a:spLocks noChangeAspect="1"/>
          </p:cNvSpPr>
          <p:nvPr/>
        </p:nvSpPr>
        <p:spPr>
          <a:xfrm>
            <a:off x="11919265"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8" name="Rectangle 567">
            <a:extLst>
              <a:ext uri="{FF2B5EF4-FFF2-40B4-BE49-F238E27FC236}">
                <a16:creationId xmlns:a16="http://schemas.microsoft.com/office/drawing/2014/main" id="{C8CB2139-BD54-664E-B727-0B950EE46603}"/>
              </a:ext>
            </a:extLst>
          </p:cNvPr>
          <p:cNvSpPr>
            <a:spLocks noChangeAspect="1"/>
          </p:cNvSpPr>
          <p:nvPr/>
        </p:nvSpPr>
        <p:spPr>
          <a:xfrm>
            <a:off x="11838493"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9" name="Rectangle 568">
            <a:extLst>
              <a:ext uri="{FF2B5EF4-FFF2-40B4-BE49-F238E27FC236}">
                <a16:creationId xmlns:a16="http://schemas.microsoft.com/office/drawing/2014/main" id="{A1A7CE36-D104-3642-B34E-557F9CFEFB83}"/>
              </a:ext>
            </a:extLst>
          </p:cNvPr>
          <p:cNvSpPr>
            <a:spLocks noChangeAspect="1"/>
          </p:cNvSpPr>
          <p:nvPr/>
        </p:nvSpPr>
        <p:spPr>
          <a:xfrm>
            <a:off x="10325547" y="4925107"/>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70" name="Rectangle 569">
            <a:extLst>
              <a:ext uri="{FF2B5EF4-FFF2-40B4-BE49-F238E27FC236}">
                <a16:creationId xmlns:a16="http://schemas.microsoft.com/office/drawing/2014/main" id="{A3ED201B-CF87-B149-A39D-4A24F62A7E09}"/>
              </a:ext>
            </a:extLst>
          </p:cNvPr>
          <p:cNvSpPr>
            <a:spLocks noChangeAspect="1"/>
          </p:cNvSpPr>
          <p:nvPr/>
        </p:nvSpPr>
        <p:spPr>
          <a:xfrm>
            <a:off x="10244776"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1" name="Rectangle 570">
            <a:extLst>
              <a:ext uri="{FF2B5EF4-FFF2-40B4-BE49-F238E27FC236}">
                <a16:creationId xmlns:a16="http://schemas.microsoft.com/office/drawing/2014/main" id="{D53C64E2-6C15-5D45-9572-39659E6CBE72}"/>
              </a:ext>
            </a:extLst>
          </p:cNvPr>
          <p:cNvSpPr>
            <a:spLocks noChangeAspect="1"/>
          </p:cNvSpPr>
          <p:nvPr/>
        </p:nvSpPr>
        <p:spPr>
          <a:xfrm>
            <a:off x="10164004"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2" name="Rectangle 571">
            <a:extLst>
              <a:ext uri="{FF2B5EF4-FFF2-40B4-BE49-F238E27FC236}">
                <a16:creationId xmlns:a16="http://schemas.microsoft.com/office/drawing/2014/main" id="{667B47CF-55D5-5542-8FF3-820799FABC71}"/>
              </a:ext>
            </a:extLst>
          </p:cNvPr>
          <p:cNvSpPr>
            <a:spLocks noChangeAspect="1"/>
          </p:cNvSpPr>
          <p:nvPr/>
        </p:nvSpPr>
        <p:spPr>
          <a:xfrm>
            <a:off x="10790857" y="4925107"/>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3" name="Rectangle 572">
            <a:extLst>
              <a:ext uri="{FF2B5EF4-FFF2-40B4-BE49-F238E27FC236}">
                <a16:creationId xmlns:a16="http://schemas.microsoft.com/office/drawing/2014/main" id="{2BA50584-D839-C74B-BE92-E2CEFA8DD580}"/>
              </a:ext>
            </a:extLst>
          </p:cNvPr>
          <p:cNvSpPr>
            <a:spLocks noChangeAspect="1"/>
          </p:cNvSpPr>
          <p:nvPr/>
        </p:nvSpPr>
        <p:spPr>
          <a:xfrm>
            <a:off x="10710085" y="4925107"/>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pic>
        <p:nvPicPr>
          <p:cNvPr id="457" name="Picture 456">
            <a:extLst>
              <a:ext uri="{FF2B5EF4-FFF2-40B4-BE49-F238E27FC236}">
                <a16:creationId xmlns:a16="http://schemas.microsoft.com/office/drawing/2014/main" id="{DD983EDC-5918-BE43-8915-5DE8D51C3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61" y="5404567"/>
            <a:ext cx="736870" cy="439774"/>
          </a:xfrm>
          <a:prstGeom prst="rect">
            <a:avLst/>
          </a:prstGeom>
        </p:spPr>
      </p:pic>
      <p:pic>
        <p:nvPicPr>
          <p:cNvPr id="479" name="Picture 478">
            <a:extLst>
              <a:ext uri="{FF2B5EF4-FFF2-40B4-BE49-F238E27FC236}">
                <a16:creationId xmlns:a16="http://schemas.microsoft.com/office/drawing/2014/main" id="{CB0A4853-5711-A746-AC14-8239281BDF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17" y="5966341"/>
            <a:ext cx="534359" cy="486696"/>
          </a:xfrm>
          <a:prstGeom prst="rect">
            <a:avLst/>
          </a:prstGeom>
          <a:effectLst/>
        </p:spPr>
      </p:pic>
      <p:pic>
        <p:nvPicPr>
          <p:cNvPr id="480" name="Picture 479">
            <a:extLst>
              <a:ext uri="{FF2B5EF4-FFF2-40B4-BE49-F238E27FC236}">
                <a16:creationId xmlns:a16="http://schemas.microsoft.com/office/drawing/2014/main" id="{B5B2A314-6C42-E846-815A-FFE4B8AB3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982" y="5404567"/>
            <a:ext cx="736870" cy="439774"/>
          </a:xfrm>
          <a:prstGeom prst="rect">
            <a:avLst/>
          </a:prstGeom>
        </p:spPr>
      </p:pic>
      <p:pic>
        <p:nvPicPr>
          <p:cNvPr id="481" name="Picture 480">
            <a:extLst>
              <a:ext uri="{FF2B5EF4-FFF2-40B4-BE49-F238E27FC236}">
                <a16:creationId xmlns:a16="http://schemas.microsoft.com/office/drawing/2014/main" id="{72F69008-8EE3-4A45-9747-A06DFF33FA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6944" y="5931172"/>
            <a:ext cx="534359" cy="486696"/>
          </a:xfrm>
          <a:prstGeom prst="rect">
            <a:avLst/>
          </a:prstGeom>
          <a:effectLst/>
        </p:spPr>
      </p:pic>
      <p:pic>
        <p:nvPicPr>
          <p:cNvPr id="493" name="Picture 492">
            <a:extLst>
              <a:ext uri="{FF2B5EF4-FFF2-40B4-BE49-F238E27FC236}">
                <a16:creationId xmlns:a16="http://schemas.microsoft.com/office/drawing/2014/main" id="{3685BE6E-1596-5246-881D-1D876C9E9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281" y="5404567"/>
            <a:ext cx="736870" cy="439774"/>
          </a:xfrm>
          <a:prstGeom prst="rect">
            <a:avLst/>
          </a:prstGeom>
        </p:spPr>
      </p:pic>
      <p:pic>
        <p:nvPicPr>
          <p:cNvPr id="494" name="Picture 493">
            <a:extLst>
              <a:ext uri="{FF2B5EF4-FFF2-40B4-BE49-F238E27FC236}">
                <a16:creationId xmlns:a16="http://schemas.microsoft.com/office/drawing/2014/main" id="{53F49E78-B6FD-5541-B95B-0D536F77F6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9009" y="6003873"/>
            <a:ext cx="534359" cy="486696"/>
          </a:xfrm>
          <a:prstGeom prst="rect">
            <a:avLst/>
          </a:prstGeom>
          <a:effectLst/>
        </p:spPr>
      </p:pic>
      <p:pic>
        <p:nvPicPr>
          <p:cNvPr id="495" name="Picture 494">
            <a:extLst>
              <a:ext uri="{FF2B5EF4-FFF2-40B4-BE49-F238E27FC236}">
                <a16:creationId xmlns:a16="http://schemas.microsoft.com/office/drawing/2014/main" id="{289BF48F-58D5-B54C-BB6C-6F43CDDFA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000" y="5404567"/>
            <a:ext cx="736870" cy="439774"/>
          </a:xfrm>
          <a:prstGeom prst="rect">
            <a:avLst/>
          </a:prstGeom>
        </p:spPr>
      </p:pic>
      <p:pic>
        <p:nvPicPr>
          <p:cNvPr id="496" name="Picture 495">
            <a:extLst>
              <a:ext uri="{FF2B5EF4-FFF2-40B4-BE49-F238E27FC236}">
                <a16:creationId xmlns:a16="http://schemas.microsoft.com/office/drawing/2014/main" id="{99695A5A-FF3F-5342-8042-C052D3C0E8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4256" y="5966341"/>
            <a:ext cx="534359" cy="486696"/>
          </a:xfrm>
          <a:prstGeom prst="rect">
            <a:avLst/>
          </a:prstGeom>
          <a:effectLst/>
        </p:spPr>
      </p:pic>
      <p:pic>
        <p:nvPicPr>
          <p:cNvPr id="497" name="Picture 496">
            <a:extLst>
              <a:ext uri="{FF2B5EF4-FFF2-40B4-BE49-F238E27FC236}">
                <a16:creationId xmlns:a16="http://schemas.microsoft.com/office/drawing/2014/main" id="{DF67F9EF-C6B3-E644-B8E6-B3C308F5B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437" y="5404567"/>
            <a:ext cx="736870" cy="439774"/>
          </a:xfrm>
          <a:prstGeom prst="rect">
            <a:avLst/>
          </a:prstGeom>
        </p:spPr>
      </p:pic>
      <p:pic>
        <p:nvPicPr>
          <p:cNvPr id="498" name="Picture 497">
            <a:extLst>
              <a:ext uri="{FF2B5EF4-FFF2-40B4-BE49-F238E27FC236}">
                <a16:creationId xmlns:a16="http://schemas.microsoft.com/office/drawing/2014/main" id="{023C2166-1C2B-024C-AEA5-2D8A111EF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5693" y="5966341"/>
            <a:ext cx="534359" cy="486696"/>
          </a:xfrm>
          <a:prstGeom prst="rect">
            <a:avLst/>
          </a:prstGeom>
          <a:effectLst/>
        </p:spPr>
      </p:pic>
      <p:pic>
        <p:nvPicPr>
          <p:cNvPr id="500" name="Picture 499">
            <a:extLst>
              <a:ext uri="{FF2B5EF4-FFF2-40B4-BE49-F238E27FC236}">
                <a16:creationId xmlns:a16="http://schemas.microsoft.com/office/drawing/2014/main" id="{261595A4-9AF9-5B4E-9A15-9EE3E3D0C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8381" y="5404567"/>
            <a:ext cx="736870" cy="439774"/>
          </a:xfrm>
          <a:prstGeom prst="rect">
            <a:avLst/>
          </a:prstGeom>
        </p:spPr>
      </p:pic>
      <p:pic>
        <p:nvPicPr>
          <p:cNvPr id="501" name="Picture 500">
            <a:extLst>
              <a:ext uri="{FF2B5EF4-FFF2-40B4-BE49-F238E27FC236}">
                <a16:creationId xmlns:a16="http://schemas.microsoft.com/office/drawing/2014/main" id="{37EC1055-8E27-8846-A03F-F7CFC4943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9637" y="5966341"/>
            <a:ext cx="534359" cy="486696"/>
          </a:xfrm>
          <a:prstGeom prst="rect">
            <a:avLst/>
          </a:prstGeom>
          <a:effectLst/>
        </p:spPr>
      </p:pic>
      <p:pic>
        <p:nvPicPr>
          <p:cNvPr id="503" name="Picture 502">
            <a:extLst>
              <a:ext uri="{FF2B5EF4-FFF2-40B4-BE49-F238E27FC236}">
                <a16:creationId xmlns:a16="http://schemas.microsoft.com/office/drawing/2014/main" id="{CAEE06C5-51E2-9C49-94C6-526583B1D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679" y="5404567"/>
            <a:ext cx="736870" cy="439774"/>
          </a:xfrm>
          <a:prstGeom prst="rect">
            <a:avLst/>
          </a:prstGeom>
        </p:spPr>
      </p:pic>
      <p:pic>
        <p:nvPicPr>
          <p:cNvPr id="504" name="Picture 503">
            <a:extLst>
              <a:ext uri="{FF2B5EF4-FFF2-40B4-BE49-F238E27FC236}">
                <a16:creationId xmlns:a16="http://schemas.microsoft.com/office/drawing/2014/main" id="{C56B20F1-6335-6648-889C-A1C3DC2E09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1935" y="5966341"/>
            <a:ext cx="534359" cy="486696"/>
          </a:xfrm>
          <a:prstGeom prst="rect">
            <a:avLst/>
          </a:prstGeom>
          <a:effectLst/>
        </p:spPr>
      </p:pic>
      <p:pic>
        <p:nvPicPr>
          <p:cNvPr id="505" name="Picture 504">
            <a:extLst>
              <a:ext uri="{FF2B5EF4-FFF2-40B4-BE49-F238E27FC236}">
                <a16:creationId xmlns:a16="http://schemas.microsoft.com/office/drawing/2014/main" id="{36FCFA57-A2DB-D94B-80B6-A59108217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093" y="5404567"/>
            <a:ext cx="736870" cy="439774"/>
          </a:xfrm>
          <a:prstGeom prst="rect">
            <a:avLst/>
          </a:prstGeom>
        </p:spPr>
      </p:pic>
      <p:pic>
        <p:nvPicPr>
          <p:cNvPr id="506" name="Picture 505">
            <a:extLst>
              <a:ext uri="{FF2B5EF4-FFF2-40B4-BE49-F238E27FC236}">
                <a16:creationId xmlns:a16="http://schemas.microsoft.com/office/drawing/2014/main" id="{2161A718-355F-134F-A4AA-097569DF19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1349" y="5966341"/>
            <a:ext cx="534359" cy="486696"/>
          </a:xfrm>
          <a:prstGeom prst="rect">
            <a:avLst/>
          </a:prstGeom>
          <a:effectLst/>
        </p:spPr>
      </p:pic>
      <p:pic>
        <p:nvPicPr>
          <p:cNvPr id="507" name="Picture 506">
            <a:extLst>
              <a:ext uri="{FF2B5EF4-FFF2-40B4-BE49-F238E27FC236}">
                <a16:creationId xmlns:a16="http://schemas.microsoft.com/office/drawing/2014/main" id="{5855FD5A-33FC-EB45-97A9-91B3EABE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718" y="5404567"/>
            <a:ext cx="736870" cy="439774"/>
          </a:xfrm>
          <a:prstGeom prst="rect">
            <a:avLst/>
          </a:prstGeom>
        </p:spPr>
      </p:pic>
      <p:pic>
        <p:nvPicPr>
          <p:cNvPr id="508" name="Picture 507">
            <a:extLst>
              <a:ext uri="{FF2B5EF4-FFF2-40B4-BE49-F238E27FC236}">
                <a16:creationId xmlns:a16="http://schemas.microsoft.com/office/drawing/2014/main" id="{3BA4D659-828C-4D41-977B-922F82FA5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2974" y="5966341"/>
            <a:ext cx="534359" cy="486696"/>
          </a:xfrm>
          <a:prstGeom prst="rect">
            <a:avLst/>
          </a:prstGeom>
          <a:effectLst/>
        </p:spPr>
      </p:pic>
      <p:pic>
        <p:nvPicPr>
          <p:cNvPr id="618" name="Picture 617">
            <a:extLst>
              <a:ext uri="{FF2B5EF4-FFF2-40B4-BE49-F238E27FC236}">
                <a16:creationId xmlns:a16="http://schemas.microsoft.com/office/drawing/2014/main" id="{F72FC930-E838-D644-B3D0-3D3C57704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9785" y="5404567"/>
            <a:ext cx="736870" cy="439774"/>
          </a:xfrm>
          <a:prstGeom prst="rect">
            <a:avLst/>
          </a:prstGeom>
        </p:spPr>
      </p:pic>
      <p:pic>
        <p:nvPicPr>
          <p:cNvPr id="619" name="Picture 618">
            <a:extLst>
              <a:ext uri="{FF2B5EF4-FFF2-40B4-BE49-F238E27FC236}">
                <a16:creationId xmlns:a16="http://schemas.microsoft.com/office/drawing/2014/main" id="{7628DD66-4F6C-5E4F-BCD9-B19388708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1041" y="5966341"/>
            <a:ext cx="534359" cy="486696"/>
          </a:xfrm>
          <a:prstGeom prst="rect">
            <a:avLst/>
          </a:prstGeom>
          <a:effectLst/>
        </p:spPr>
      </p:pic>
      <p:pic>
        <p:nvPicPr>
          <p:cNvPr id="620" name="Picture 619">
            <a:extLst>
              <a:ext uri="{FF2B5EF4-FFF2-40B4-BE49-F238E27FC236}">
                <a16:creationId xmlns:a16="http://schemas.microsoft.com/office/drawing/2014/main" id="{714AED09-8EC8-BE42-9342-9FB678DCC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570" y="5404567"/>
            <a:ext cx="736870" cy="439774"/>
          </a:xfrm>
          <a:prstGeom prst="rect">
            <a:avLst/>
          </a:prstGeom>
        </p:spPr>
      </p:pic>
      <p:pic>
        <p:nvPicPr>
          <p:cNvPr id="621" name="Picture 620">
            <a:extLst>
              <a:ext uri="{FF2B5EF4-FFF2-40B4-BE49-F238E27FC236}">
                <a16:creationId xmlns:a16="http://schemas.microsoft.com/office/drawing/2014/main" id="{EFF9BA80-4121-7040-B5E5-9C57CCD34F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3826" y="5966341"/>
            <a:ext cx="534359" cy="486696"/>
          </a:xfrm>
          <a:prstGeom prst="rect">
            <a:avLst/>
          </a:prstGeom>
          <a:effectLst/>
        </p:spPr>
      </p:pic>
      <p:sp>
        <p:nvSpPr>
          <p:cNvPr id="622" name="Up Arrow 621">
            <a:extLst>
              <a:ext uri="{FF2B5EF4-FFF2-40B4-BE49-F238E27FC236}">
                <a16:creationId xmlns:a16="http://schemas.microsoft.com/office/drawing/2014/main" id="{B15F4D84-C6EA-7B42-9EA5-00245FBAB442}"/>
              </a:ext>
            </a:extLst>
          </p:cNvPr>
          <p:cNvSpPr/>
          <p:nvPr/>
        </p:nvSpPr>
        <p:spPr>
          <a:xfrm>
            <a:off x="7717786" y="651569"/>
            <a:ext cx="2172194" cy="4653744"/>
          </a:xfrm>
          <a:prstGeom prst="upArrow">
            <a:avLst/>
          </a:prstGeom>
          <a:solidFill>
            <a:srgbClr val="68C589">
              <a:alpha val="82000"/>
            </a:srgbClr>
          </a:solidFill>
          <a:ln>
            <a:solidFill>
              <a:srgbClr val="68C589"/>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0" i="0" u="none" dirty="0">
                <a:solidFill>
                  <a:srgbClr val="FFFFFF"/>
                </a:solidFill>
                <a:ea typeface="Microsoft YaHei" panose="020B0503020204020204" pitchFamily="34" charset="-122"/>
              </a:rPr>
              <a:t>建立持續訂購顧客及新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0" i="0" u="none" dirty="0">
                <a:solidFill>
                  <a:srgbClr val="FFFFFF"/>
                </a:solidFill>
                <a:ea typeface="Microsoft YaHei" panose="020B0503020204020204" pitchFamily="34" charset="-122"/>
              </a:rPr>
              <a:t>購物年金成員與由下而上達成要求</a:t>
            </a:r>
          </a:p>
        </p:txBody>
      </p:sp>
      <p:sp>
        <p:nvSpPr>
          <p:cNvPr id="623" name="Up Arrow 622">
            <a:extLst>
              <a:ext uri="{FF2B5EF4-FFF2-40B4-BE49-F238E27FC236}">
                <a16:creationId xmlns:a16="http://schemas.microsoft.com/office/drawing/2014/main" id="{329A4652-0152-494E-ADF9-4B843D2928B0}"/>
              </a:ext>
            </a:extLst>
          </p:cNvPr>
          <p:cNvSpPr/>
          <p:nvPr/>
        </p:nvSpPr>
        <p:spPr>
          <a:xfrm>
            <a:off x="2109541" y="624833"/>
            <a:ext cx="2172194" cy="4653744"/>
          </a:xfrm>
          <a:prstGeom prst="upArrow">
            <a:avLst/>
          </a:prstGeom>
          <a:solidFill>
            <a:srgbClr val="68C589">
              <a:alpha val="82000"/>
            </a:srgbClr>
          </a:solidFill>
          <a:ln>
            <a:solidFill>
              <a:srgbClr val="68C589"/>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0" i="0" u="none" dirty="0">
                <a:solidFill>
                  <a:srgbClr val="FFFFFF"/>
                </a:solidFill>
                <a:ea typeface="Microsoft YaHei" panose="020B0503020204020204" pitchFamily="34" charset="-122"/>
              </a:rPr>
              <a:t>建立持續訂購顧客及新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0" i="0" u="none" dirty="0">
                <a:solidFill>
                  <a:srgbClr val="FFFFFF"/>
                </a:solidFill>
                <a:ea typeface="Microsoft YaHei" panose="020B0503020204020204" pitchFamily="34" charset="-122"/>
              </a:rPr>
              <a:t>購物年金成員與由下而上達成要求</a:t>
            </a:r>
          </a:p>
        </p:txBody>
      </p:sp>
      <p:sp>
        <p:nvSpPr>
          <p:cNvPr id="3" name="Rectangle 2">
            <a:extLst>
              <a:ext uri="{FF2B5EF4-FFF2-40B4-BE49-F238E27FC236}">
                <a16:creationId xmlns:a16="http://schemas.microsoft.com/office/drawing/2014/main" id="{D3C98F6A-95F1-D743-AD9E-75B98565CB2B}"/>
              </a:ext>
            </a:extLst>
          </p:cNvPr>
          <p:cNvSpPr/>
          <p:nvPr/>
        </p:nvSpPr>
        <p:spPr>
          <a:xfrm>
            <a:off x="-242968" y="6465541"/>
            <a:ext cx="12590585" cy="369332"/>
          </a:xfrm>
          <a:prstGeom prst="rect">
            <a:avLst/>
          </a:prstGeom>
        </p:spPr>
        <p:txBody>
          <a:bodyPr wrap="square">
            <a:spAutoFit/>
          </a:bodyPr>
          <a:lstStyle/>
          <a:p>
            <a:pPr lvl="0" algn="ctr">
              <a:defRPr/>
            </a:pPr>
            <a:r>
              <a:rPr lang="zh" sz="1800" b="1" i="0" dirty="0">
                <a:solidFill>
                  <a:srgbClr val="FFFFFF"/>
                </a:solidFill>
                <a:ea typeface="Microsoft YaHei" panose="020B0503020204020204" pitchFamily="34" charset="-122"/>
              </a:rPr>
              <a:t>建立持續訂購顧客及新購物年金成員與由下而上達成要求</a:t>
            </a:r>
          </a:p>
        </p:txBody>
      </p:sp>
      <p:sp>
        <p:nvSpPr>
          <p:cNvPr id="4" name="Up Arrow 3">
            <a:extLst>
              <a:ext uri="{FF2B5EF4-FFF2-40B4-BE49-F238E27FC236}">
                <a16:creationId xmlns:a16="http://schemas.microsoft.com/office/drawing/2014/main" id="{9FCA93AD-A47A-644E-9073-B21102B5F0DD}"/>
              </a:ext>
            </a:extLst>
          </p:cNvPr>
          <p:cNvSpPr/>
          <p:nvPr/>
        </p:nvSpPr>
        <p:spPr>
          <a:xfrm>
            <a:off x="883138" y="5278577"/>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Up Arrow 533">
            <a:extLst>
              <a:ext uri="{FF2B5EF4-FFF2-40B4-BE49-F238E27FC236}">
                <a16:creationId xmlns:a16="http://schemas.microsoft.com/office/drawing/2014/main" id="{F87DED3D-3469-EA43-A17C-32FD88678B34}"/>
              </a:ext>
            </a:extLst>
          </p:cNvPr>
          <p:cNvSpPr/>
          <p:nvPr/>
        </p:nvSpPr>
        <p:spPr>
          <a:xfrm>
            <a:off x="5393799" y="5301445"/>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Up Arrow 534">
            <a:extLst>
              <a:ext uri="{FF2B5EF4-FFF2-40B4-BE49-F238E27FC236}">
                <a16:creationId xmlns:a16="http://schemas.microsoft.com/office/drawing/2014/main" id="{4F34F0C4-A6FC-0F41-AA84-541456BEB91A}"/>
              </a:ext>
            </a:extLst>
          </p:cNvPr>
          <p:cNvSpPr/>
          <p:nvPr/>
        </p:nvSpPr>
        <p:spPr>
          <a:xfrm>
            <a:off x="4141808" y="5300714"/>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Up Arrow 535">
            <a:extLst>
              <a:ext uri="{FF2B5EF4-FFF2-40B4-BE49-F238E27FC236}">
                <a16:creationId xmlns:a16="http://schemas.microsoft.com/office/drawing/2014/main" id="{B82A77D3-771C-A946-963C-20EBDEABD8DF}"/>
              </a:ext>
            </a:extLst>
          </p:cNvPr>
          <p:cNvSpPr/>
          <p:nvPr/>
        </p:nvSpPr>
        <p:spPr>
          <a:xfrm>
            <a:off x="6597185" y="5384000"/>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Up Arrow 536">
            <a:extLst>
              <a:ext uri="{FF2B5EF4-FFF2-40B4-BE49-F238E27FC236}">
                <a16:creationId xmlns:a16="http://schemas.microsoft.com/office/drawing/2014/main" id="{338C883F-D8EC-414A-B4E4-00F53721B86C}"/>
              </a:ext>
            </a:extLst>
          </p:cNvPr>
          <p:cNvSpPr/>
          <p:nvPr/>
        </p:nvSpPr>
        <p:spPr>
          <a:xfrm>
            <a:off x="7668710" y="5358646"/>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Up Arrow 537">
            <a:extLst>
              <a:ext uri="{FF2B5EF4-FFF2-40B4-BE49-F238E27FC236}">
                <a16:creationId xmlns:a16="http://schemas.microsoft.com/office/drawing/2014/main" id="{5B459D0E-B1E7-3545-A538-23F0D66C407B}"/>
              </a:ext>
            </a:extLst>
          </p:cNvPr>
          <p:cNvSpPr/>
          <p:nvPr/>
        </p:nvSpPr>
        <p:spPr>
          <a:xfrm>
            <a:off x="8754603" y="5349733"/>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Up Arrow 538">
            <a:extLst>
              <a:ext uri="{FF2B5EF4-FFF2-40B4-BE49-F238E27FC236}">
                <a16:creationId xmlns:a16="http://schemas.microsoft.com/office/drawing/2014/main" id="{75AD45C7-0BFC-254A-ACD8-C24DF5A7EF85}"/>
              </a:ext>
            </a:extLst>
          </p:cNvPr>
          <p:cNvSpPr/>
          <p:nvPr/>
        </p:nvSpPr>
        <p:spPr>
          <a:xfrm>
            <a:off x="9823700" y="5314700"/>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Up Arrow 539">
            <a:extLst>
              <a:ext uri="{FF2B5EF4-FFF2-40B4-BE49-F238E27FC236}">
                <a16:creationId xmlns:a16="http://schemas.microsoft.com/office/drawing/2014/main" id="{7DEC127B-B9D0-1443-A54D-4202AB54CA72}"/>
              </a:ext>
            </a:extLst>
          </p:cNvPr>
          <p:cNvSpPr/>
          <p:nvPr/>
        </p:nvSpPr>
        <p:spPr>
          <a:xfrm>
            <a:off x="10912466" y="5321213"/>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Up Arrow 540">
            <a:extLst>
              <a:ext uri="{FF2B5EF4-FFF2-40B4-BE49-F238E27FC236}">
                <a16:creationId xmlns:a16="http://schemas.microsoft.com/office/drawing/2014/main" id="{C8BC4A8F-C6D8-E649-9A77-448E12B6ABBC}"/>
              </a:ext>
            </a:extLst>
          </p:cNvPr>
          <p:cNvSpPr/>
          <p:nvPr/>
        </p:nvSpPr>
        <p:spPr>
          <a:xfrm>
            <a:off x="3028059" y="5321213"/>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Up Arrow 541">
            <a:extLst>
              <a:ext uri="{FF2B5EF4-FFF2-40B4-BE49-F238E27FC236}">
                <a16:creationId xmlns:a16="http://schemas.microsoft.com/office/drawing/2014/main" id="{3764FB58-F88B-1843-A726-9801778241BD}"/>
              </a:ext>
            </a:extLst>
          </p:cNvPr>
          <p:cNvSpPr/>
          <p:nvPr/>
        </p:nvSpPr>
        <p:spPr>
          <a:xfrm>
            <a:off x="2003895" y="5321213"/>
            <a:ext cx="330512" cy="119254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urved Right Arrow 6">
            <a:extLst>
              <a:ext uri="{FF2B5EF4-FFF2-40B4-BE49-F238E27FC236}">
                <a16:creationId xmlns:a16="http://schemas.microsoft.com/office/drawing/2014/main" id="{3A0DEF95-D149-0142-A968-A41842F47FD0}"/>
              </a:ext>
            </a:extLst>
          </p:cNvPr>
          <p:cNvSpPr/>
          <p:nvPr/>
        </p:nvSpPr>
        <p:spPr>
          <a:xfrm rot="2777165">
            <a:off x="1966711" y="-665867"/>
            <a:ext cx="958240" cy="6897527"/>
          </a:xfrm>
          <a:prstGeom prst="curvedRightArrow">
            <a:avLst>
              <a:gd name="adj1" fmla="val 25000"/>
              <a:gd name="adj2" fmla="val 26105"/>
              <a:gd name="adj3"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3" name="Curved Right Arrow 542">
            <a:extLst>
              <a:ext uri="{FF2B5EF4-FFF2-40B4-BE49-F238E27FC236}">
                <a16:creationId xmlns:a16="http://schemas.microsoft.com/office/drawing/2014/main" id="{3925FA7A-EB93-D047-BE7B-D0E4149412BA}"/>
              </a:ext>
            </a:extLst>
          </p:cNvPr>
          <p:cNvSpPr/>
          <p:nvPr/>
        </p:nvSpPr>
        <p:spPr>
          <a:xfrm rot="7811995">
            <a:off x="9259015" y="-679518"/>
            <a:ext cx="958240" cy="6897527"/>
          </a:xfrm>
          <a:prstGeom prst="curvedRightArrow">
            <a:avLst>
              <a:gd name="adj1" fmla="val 25000"/>
              <a:gd name="adj2" fmla="val 26105"/>
              <a:gd name="adj3"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Up Arrow 49">
            <a:extLst>
              <a:ext uri="{FF2B5EF4-FFF2-40B4-BE49-F238E27FC236}">
                <a16:creationId xmlns:a16="http://schemas.microsoft.com/office/drawing/2014/main" id="{0116C07F-9127-B548-B5D1-B0CFC22F9F82}"/>
              </a:ext>
            </a:extLst>
          </p:cNvPr>
          <p:cNvSpPr/>
          <p:nvPr/>
        </p:nvSpPr>
        <p:spPr>
          <a:xfrm rot="10800000">
            <a:off x="4651427" y="1609921"/>
            <a:ext cx="584476" cy="3885357"/>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 sz="1800" b="0" i="0" dirty="0">
                <a:solidFill>
                  <a:srgbClr val="000000"/>
                </a:solidFill>
                <a:ea typeface="Microsoft YaHei" panose="020B0503020204020204" pitchFamily="34" charset="-122"/>
              </a:rPr>
              <a:t>下線基層工作</a:t>
            </a:r>
          </a:p>
        </p:txBody>
      </p:sp>
      <p:sp>
        <p:nvSpPr>
          <p:cNvPr id="544" name="Up Arrow 543">
            <a:extLst>
              <a:ext uri="{FF2B5EF4-FFF2-40B4-BE49-F238E27FC236}">
                <a16:creationId xmlns:a16="http://schemas.microsoft.com/office/drawing/2014/main" id="{CF21A035-AE62-D74C-BA47-64D0783297BF}"/>
              </a:ext>
            </a:extLst>
          </p:cNvPr>
          <p:cNvSpPr/>
          <p:nvPr/>
        </p:nvSpPr>
        <p:spPr>
          <a:xfrm rot="10800000">
            <a:off x="6958179" y="1642849"/>
            <a:ext cx="580241" cy="382040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 sz="1800" b="0" i="0" dirty="0">
                <a:solidFill>
                  <a:srgbClr val="000000"/>
                </a:solidFill>
                <a:ea typeface="Microsoft YaHei" panose="020B0503020204020204" pitchFamily="34" charset="-122"/>
              </a:rPr>
              <a:t>下線基層工作</a:t>
            </a:r>
          </a:p>
        </p:txBody>
      </p:sp>
      <p:sp>
        <p:nvSpPr>
          <p:cNvPr id="51" name="TextBox 50">
            <a:extLst>
              <a:ext uri="{FF2B5EF4-FFF2-40B4-BE49-F238E27FC236}">
                <a16:creationId xmlns:a16="http://schemas.microsoft.com/office/drawing/2014/main" id="{F3D1BCF1-74A1-EC47-BC00-641D3C75F9EB}"/>
              </a:ext>
            </a:extLst>
          </p:cNvPr>
          <p:cNvSpPr txBox="1"/>
          <p:nvPr/>
        </p:nvSpPr>
        <p:spPr>
          <a:xfrm>
            <a:off x="9855364" y="2104174"/>
            <a:ext cx="1741105" cy="1015663"/>
          </a:xfrm>
          <a:prstGeom prst="rect">
            <a:avLst/>
          </a:prstGeom>
          <a:noFill/>
        </p:spPr>
        <p:txBody>
          <a:bodyPr wrap="square" rtlCol="0">
            <a:spAutoFit/>
          </a:bodyPr>
          <a:lstStyle/>
          <a:p>
            <a:r>
              <a:rPr lang="zh" sz="1200" b="0" i="0" dirty="0">
                <a:solidFill>
                  <a:srgbClr val="FFFFFF"/>
                </a:solidFill>
                <a:ea typeface="Microsoft YaHei" panose="020B0503020204020204" pitchFamily="34" charset="-122"/>
              </a:rPr>
              <a:t>高層的領導人</a:t>
            </a:r>
          </a:p>
          <a:p>
            <a:r>
              <a:rPr lang="zh" sz="1200" b="0" i="0" dirty="0">
                <a:solidFill>
                  <a:srgbClr val="FFFFFF"/>
                </a:solidFill>
                <a:ea typeface="Microsoft YaHei" panose="020B0503020204020204" pitchFamily="34" charset="-122"/>
              </a:rPr>
              <a:t>應該要</a:t>
            </a:r>
          </a:p>
          <a:p>
            <a:r>
              <a:rPr lang="zh" sz="1200" b="0" i="0" dirty="0">
                <a:solidFill>
                  <a:srgbClr val="FFFFFF"/>
                </a:solidFill>
                <a:ea typeface="Microsoft YaHei" panose="020B0503020204020204" pitchFamily="34" charset="-122"/>
              </a:rPr>
              <a:t>由下而上建立事業 </a:t>
            </a:r>
          </a:p>
          <a:p>
            <a:r>
              <a:rPr lang="zh" sz="1200" b="0" i="0" dirty="0">
                <a:solidFill>
                  <a:srgbClr val="FFFFFF"/>
                </a:solidFill>
                <a:ea typeface="Microsoft YaHei" panose="020B0503020204020204" pitchFamily="34" charset="-122"/>
              </a:rPr>
              <a:t>然後於底層工作 </a:t>
            </a:r>
          </a:p>
          <a:p>
            <a:r>
              <a:rPr lang="zh" sz="1200" b="0" i="0" dirty="0">
                <a:solidFill>
                  <a:srgbClr val="FFFFFF"/>
                </a:solidFill>
                <a:ea typeface="Microsoft YaHei" panose="020B0503020204020204" pitchFamily="34" charset="-122"/>
              </a:rPr>
              <a:t>複製要由下而上</a:t>
            </a:r>
          </a:p>
        </p:txBody>
      </p:sp>
      <p:sp>
        <p:nvSpPr>
          <p:cNvPr id="545" name="TextBox 544">
            <a:extLst>
              <a:ext uri="{FF2B5EF4-FFF2-40B4-BE49-F238E27FC236}">
                <a16:creationId xmlns:a16="http://schemas.microsoft.com/office/drawing/2014/main" id="{48C17027-16A5-AF42-91C4-1FF01EC189DA}"/>
              </a:ext>
            </a:extLst>
          </p:cNvPr>
          <p:cNvSpPr txBox="1"/>
          <p:nvPr/>
        </p:nvSpPr>
        <p:spPr>
          <a:xfrm>
            <a:off x="677297" y="2223263"/>
            <a:ext cx="1741105" cy="1015663"/>
          </a:xfrm>
          <a:prstGeom prst="rect">
            <a:avLst/>
          </a:prstGeom>
          <a:noFill/>
        </p:spPr>
        <p:txBody>
          <a:bodyPr wrap="square" rtlCol="0">
            <a:spAutoFit/>
          </a:bodyPr>
          <a:lstStyle/>
          <a:p>
            <a:r>
              <a:rPr lang="zh" sz="1200" b="0" i="0" dirty="0">
                <a:solidFill>
                  <a:srgbClr val="FFFFFF"/>
                </a:solidFill>
                <a:ea typeface="Microsoft YaHei" panose="020B0503020204020204" pitchFamily="34" charset="-122"/>
              </a:rPr>
              <a:t>高層的領導人</a:t>
            </a:r>
          </a:p>
          <a:p>
            <a:r>
              <a:rPr lang="zh" sz="1200" b="0" i="0" dirty="0">
                <a:solidFill>
                  <a:srgbClr val="FFFFFF"/>
                </a:solidFill>
                <a:ea typeface="Microsoft YaHei" panose="020B0503020204020204" pitchFamily="34" charset="-122"/>
              </a:rPr>
              <a:t>應該要</a:t>
            </a:r>
            <a:endParaRPr lang="en-US" altLang="zh" sz="1200" b="0" i="0" dirty="0">
              <a:solidFill>
                <a:srgbClr val="FFFFFF"/>
              </a:solidFill>
              <a:ea typeface="Microsoft YaHei" panose="020B0503020204020204" pitchFamily="34" charset="-122"/>
            </a:endParaRPr>
          </a:p>
          <a:p>
            <a:r>
              <a:rPr lang="zh" sz="1200" b="0" i="0" dirty="0">
                <a:solidFill>
                  <a:srgbClr val="FFFFFF"/>
                </a:solidFill>
                <a:ea typeface="Microsoft YaHei" panose="020B0503020204020204" pitchFamily="34" charset="-122"/>
              </a:rPr>
              <a:t>由下而上建立事業 </a:t>
            </a:r>
          </a:p>
          <a:p>
            <a:r>
              <a:rPr lang="zh" sz="1200" b="0" i="0" dirty="0">
                <a:solidFill>
                  <a:srgbClr val="FFFFFF"/>
                </a:solidFill>
                <a:ea typeface="Microsoft YaHei" panose="020B0503020204020204" pitchFamily="34" charset="-122"/>
              </a:rPr>
              <a:t>然後於底層工作 </a:t>
            </a:r>
          </a:p>
          <a:p>
            <a:r>
              <a:rPr lang="zh" sz="1200" b="0" i="0" dirty="0">
                <a:solidFill>
                  <a:srgbClr val="FFFFFF"/>
                </a:solidFill>
                <a:ea typeface="Microsoft YaHei" panose="020B0503020204020204" pitchFamily="34" charset="-122"/>
              </a:rPr>
              <a:t>複製要由下而上</a:t>
            </a:r>
          </a:p>
        </p:txBody>
      </p:sp>
      <p:sp>
        <p:nvSpPr>
          <p:cNvPr id="52" name="Left-Right Arrow 51">
            <a:extLst>
              <a:ext uri="{FF2B5EF4-FFF2-40B4-BE49-F238E27FC236}">
                <a16:creationId xmlns:a16="http://schemas.microsoft.com/office/drawing/2014/main" id="{F46A2055-1760-5040-803E-B9CCA4FFC22B}"/>
              </a:ext>
            </a:extLst>
          </p:cNvPr>
          <p:cNvSpPr/>
          <p:nvPr/>
        </p:nvSpPr>
        <p:spPr>
          <a:xfrm>
            <a:off x="0" y="81502"/>
            <a:ext cx="12191999"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1800" b="0" i="0" dirty="0">
                <a:solidFill>
                  <a:srgbClr val="FFFFFF"/>
                </a:solidFill>
                <a:ea typeface="Microsoft YaHei" panose="020B0503020204020204" pitchFamily="34" charset="-122"/>
              </a:rPr>
              <a:t>不必建構組織寬度或橫向添加夥伴。但是每個人都應該通過推薦進行放置下線的連線安排 </a:t>
            </a:r>
          </a:p>
        </p:txBody>
      </p:sp>
      <p:sp>
        <p:nvSpPr>
          <p:cNvPr id="55" name="Bent Arrow 54">
            <a:extLst>
              <a:ext uri="{FF2B5EF4-FFF2-40B4-BE49-F238E27FC236}">
                <a16:creationId xmlns:a16="http://schemas.microsoft.com/office/drawing/2014/main" id="{67471696-057B-1741-91F8-2F1FEE4769F1}"/>
              </a:ext>
            </a:extLst>
          </p:cNvPr>
          <p:cNvSpPr/>
          <p:nvPr/>
        </p:nvSpPr>
        <p:spPr>
          <a:xfrm rot="10800000">
            <a:off x="11328248" y="445527"/>
            <a:ext cx="569880" cy="4580452"/>
          </a:xfrm>
          <a:prstGeom prst="bentArrow">
            <a:avLst>
              <a:gd name="adj1" fmla="val 39713"/>
              <a:gd name="adj2" fmla="val 25000"/>
              <a:gd name="adj3" fmla="val 23096"/>
              <a:gd name="adj4" fmla="val 32324"/>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Bent-Up Arrow 56">
            <a:extLst>
              <a:ext uri="{FF2B5EF4-FFF2-40B4-BE49-F238E27FC236}">
                <a16:creationId xmlns:a16="http://schemas.microsoft.com/office/drawing/2014/main" id="{04BE9668-D38B-5C47-AFF3-5A6B13C30BB7}"/>
              </a:ext>
            </a:extLst>
          </p:cNvPr>
          <p:cNvSpPr/>
          <p:nvPr/>
        </p:nvSpPr>
        <p:spPr>
          <a:xfrm rot="5400000">
            <a:off x="-1645121" y="2324848"/>
            <a:ext cx="4690220" cy="863767"/>
          </a:xfrm>
          <a:prstGeom prst="bentUpArrow">
            <a:avLst>
              <a:gd name="adj1" fmla="val 25000"/>
              <a:gd name="adj2" fmla="val 29518"/>
              <a:gd name="adj3" fmla="val 25000"/>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2568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235890" y="692064"/>
            <a:ext cx="9152350" cy="514819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096" y="2015946"/>
            <a:ext cx="1485937" cy="90667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792" y="2812825"/>
            <a:ext cx="1485937" cy="9066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926" y="2812825"/>
            <a:ext cx="1485937" cy="90667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44" y="3553992"/>
            <a:ext cx="1232605" cy="75209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309" y="3553992"/>
            <a:ext cx="1232605" cy="752098"/>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109" y="3553992"/>
            <a:ext cx="1232605" cy="75209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753" y="3553992"/>
            <a:ext cx="1232605" cy="75209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022" y="4286149"/>
            <a:ext cx="851625" cy="51963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26" y="4286149"/>
            <a:ext cx="851625" cy="51963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77" y="4286149"/>
            <a:ext cx="851625" cy="51963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330" y="4286149"/>
            <a:ext cx="851625" cy="51963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015" y="4286149"/>
            <a:ext cx="851625" cy="519636"/>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72" y="4286149"/>
            <a:ext cx="851625" cy="519636"/>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86" y="4286149"/>
            <a:ext cx="851625" cy="519636"/>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615" y="4286149"/>
            <a:ext cx="851625" cy="519636"/>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94" y="4803386"/>
            <a:ext cx="851625" cy="51963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1" y="4803386"/>
            <a:ext cx="851625" cy="519636"/>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035" y="5278124"/>
            <a:ext cx="851625" cy="51963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20" y="5278124"/>
            <a:ext cx="851625" cy="519636"/>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137" y="4803386"/>
            <a:ext cx="851625" cy="519636"/>
          </a:xfrm>
          <a:prstGeom prst="rect">
            <a:avLst/>
          </a:prstGeom>
        </p:spPr>
      </p:pic>
      <p:sp>
        <p:nvSpPr>
          <p:cNvPr id="37" name="TextBox 36"/>
          <p:cNvSpPr txBox="1"/>
          <p:nvPr/>
        </p:nvSpPr>
        <p:spPr>
          <a:xfrm>
            <a:off x="4257873" y="1279598"/>
            <a:ext cx="7935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正確經營的MPCP+超連鎖系統</a:t>
            </a:r>
          </a:p>
        </p:txBody>
      </p:sp>
      <p:grpSp>
        <p:nvGrpSpPr>
          <p:cNvPr id="39" name="Group 38"/>
          <p:cNvGrpSpPr/>
          <p:nvPr/>
        </p:nvGrpSpPr>
        <p:grpSpPr>
          <a:xfrm>
            <a:off x="232012" y="218535"/>
            <a:ext cx="11637100" cy="800219"/>
            <a:chOff x="232012" y="218535"/>
            <a:chExt cx="11637100" cy="800219"/>
          </a:xfrm>
        </p:grpSpPr>
        <p:sp>
          <p:nvSpPr>
            <p:cNvPr id="40" name="TextBox 39"/>
            <p:cNvSpPr txBox="1"/>
            <p:nvPr/>
          </p:nvSpPr>
          <p:spPr>
            <a:xfrm>
              <a:off x="4622041" y="218535"/>
              <a:ext cx="724707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每個人都有自己的顧客，有10到20位回購顧客或優惠顧客 </a:t>
              </a:r>
              <a:r>
                <a:rPr lang="zh" sz="1400" b="0" i="0" u="none" dirty="0">
                  <a:solidFill>
                    <a:srgbClr val="03E9A0"/>
                  </a:solidFill>
                  <a:ea typeface="Microsoft YaHei" panose="020B0503020204020204" pitchFamily="34" charset="-122"/>
                </a:rPr>
                <a:t>並且親自達到累積點數所需的條件。他們藉由零售獲利並累積永續收入。這是穩固且可自我調節的作法。證實可行的系統</a:t>
              </a:r>
            </a:p>
          </p:txBody>
        </p:sp>
        <p:grpSp>
          <p:nvGrpSpPr>
            <p:cNvPr id="41" name="Group 40"/>
            <p:cNvGrpSpPr/>
            <p:nvPr/>
          </p:nvGrpSpPr>
          <p:grpSpPr>
            <a:xfrm>
              <a:off x="232012" y="295478"/>
              <a:ext cx="4390029" cy="682388"/>
              <a:chOff x="232012" y="295478"/>
              <a:chExt cx="4390029" cy="682388"/>
            </a:xfrm>
          </p:grpSpPr>
          <p:sp>
            <p:nvSpPr>
              <p:cNvPr id="42" name="TextBox 41"/>
              <p:cNvSpPr txBox="1"/>
              <p:nvPr/>
            </p:nvSpPr>
            <p:spPr>
              <a:xfrm>
                <a:off x="232012" y="295478"/>
                <a:ext cx="43900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3600" b="1" i="0" u="none" dirty="0">
                    <a:solidFill>
                      <a:srgbClr val="03E9A0"/>
                    </a:solidFill>
                    <a:ea typeface="Microsoft YaHei" panose="020B0503020204020204" pitchFamily="34" charset="-122"/>
                  </a:rPr>
                  <a:t>賺取更多收入</a:t>
                </a:r>
              </a:p>
            </p:txBody>
          </p:sp>
          <p:cxnSp>
            <p:nvCxnSpPr>
              <p:cNvPr id="43" name="Straight Connector 42"/>
              <p:cNvCxnSpPr/>
              <p:nvPr/>
            </p:nvCxnSpPr>
            <p:spPr>
              <a:xfrm>
                <a:off x="341194" y="295478"/>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1194" y="977866"/>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5" name="TextBox 34">
            <a:extLst>
              <a:ext uri="{FF2B5EF4-FFF2-40B4-BE49-F238E27FC236}">
                <a16:creationId xmlns:a16="http://schemas.microsoft.com/office/drawing/2014/main" id="{E44CB7BD-509E-1246-8786-E09EC0DC5D1A}"/>
              </a:ext>
            </a:extLst>
          </p:cNvPr>
          <p:cNvSpPr txBox="1"/>
          <p:nvPr/>
        </p:nvSpPr>
        <p:spPr>
          <a:xfrm>
            <a:off x="7801" y="1046035"/>
            <a:ext cx="3817958"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建立事業的原則</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 sz="1400" b="1" i="0" u="none" dirty="0">
                <a:solidFill>
                  <a:srgbClr val="03E9A0"/>
                </a:solidFill>
                <a:ea typeface="Microsoft YaHei" panose="020B0503020204020204" pitchFamily="34" charset="-122"/>
              </a:rPr>
              <a:t>獨家產品+不可取代的購物體驗(SHOP.COM)，所有顧客只透過超連鎖店主購物顧問購買並獲得獎勵業績點數和現金回饋。每位超連鎖店主擁有真實的事業和獨家產品，只有與公司有合約關係並且接受訓練的超連鎖店主可以販售和零售。他們不需要親自履行訂單的處理、付款或追蹤事宜</a:t>
            </a:r>
            <a:r>
              <a:rPr lang="zh-CN" altLang="en-US" sz="1400" b="1" i="0" u="none" dirty="0">
                <a:solidFill>
                  <a:srgbClr val="03E9A0"/>
                </a:solidFill>
                <a:ea typeface="Microsoft YaHei" panose="020B0503020204020204" pitchFamily="34" charset="-122"/>
              </a:rPr>
              <a:t>。</a:t>
            </a:r>
            <a:endParaRPr lang="zh" sz="1400" b="1" i="0" u="none" dirty="0">
              <a:solidFill>
                <a:srgbClr val="03E9A0"/>
              </a:solidFill>
              <a:ea typeface="Microsoft YaHei" panose="020B0503020204020204" pitchFamily="34" charset="-122"/>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 sz="1400" b="1" i="0" u="none" dirty="0">
                <a:solidFill>
                  <a:srgbClr val="03E9A0"/>
                </a:solidFill>
                <a:ea typeface="Microsoft YaHei" panose="020B0503020204020204" pitchFamily="34" charset="-122"/>
              </a:rPr>
              <a:t>他們是唯一的授權賣家。否則超連鎖事業的價值會減低，因為如果顧客和大眾可向超連鎖店主之外的人購買產品，這會破壞事業與銷售機會。</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 sz="1400" b="1" i="0" u="none" dirty="0">
                <a:solidFill>
                  <a:srgbClr val="03E9A0"/>
                </a:solidFill>
                <a:ea typeface="Microsoft YaHei" panose="020B0503020204020204" pitchFamily="34" charset="-122"/>
              </a:rPr>
              <a:t>所有超連鎖店主的利潤主要來自零售和回購顧客或優惠顧客。</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 sz="1400" b="1" i="0" u="none" dirty="0">
                <a:solidFill>
                  <a:srgbClr val="03E9A0"/>
                </a:solidFill>
                <a:ea typeface="Microsoft YaHei" panose="020B0503020204020204" pitchFamily="34" charset="-122"/>
              </a:rPr>
              <a:t>超連鎖店主 - 他們擁有顧客。有維護顧客之責。</a:t>
            </a:r>
          </a:p>
        </p:txBody>
      </p:sp>
    </p:spTree>
    <p:extLst>
      <p:ext uri="{BB962C8B-B14F-4D97-AF65-F5344CB8AC3E}">
        <p14:creationId xmlns:p14="http://schemas.microsoft.com/office/powerpoint/2010/main" val="34725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235890" y="692064"/>
            <a:ext cx="9152350" cy="514819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096" y="2015946"/>
            <a:ext cx="1485937" cy="90667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792" y="2812825"/>
            <a:ext cx="1485937" cy="9066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926" y="2812825"/>
            <a:ext cx="1485937" cy="90667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44" y="3553992"/>
            <a:ext cx="1232605" cy="75209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309" y="3553992"/>
            <a:ext cx="1232605" cy="752098"/>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109" y="3553992"/>
            <a:ext cx="1232605" cy="75209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753" y="3553992"/>
            <a:ext cx="1232605" cy="75209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022" y="4286149"/>
            <a:ext cx="851625" cy="51963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26" y="4286149"/>
            <a:ext cx="851625" cy="51963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77" y="4286149"/>
            <a:ext cx="851625" cy="51963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330" y="4286149"/>
            <a:ext cx="851625" cy="51963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015" y="4286149"/>
            <a:ext cx="851625" cy="519636"/>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72" y="4286149"/>
            <a:ext cx="851625" cy="519636"/>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86" y="4286149"/>
            <a:ext cx="851625" cy="519636"/>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615" y="4286149"/>
            <a:ext cx="851625" cy="519636"/>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94" y="4803386"/>
            <a:ext cx="851625" cy="51963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1" y="4803386"/>
            <a:ext cx="851625" cy="519636"/>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035" y="5278124"/>
            <a:ext cx="851625" cy="51963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20" y="5278124"/>
            <a:ext cx="851625" cy="519636"/>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137" y="4803386"/>
            <a:ext cx="851625" cy="519636"/>
          </a:xfrm>
          <a:prstGeom prst="rect">
            <a:avLst/>
          </a:prstGeom>
        </p:spPr>
      </p:pic>
      <p:sp>
        <p:nvSpPr>
          <p:cNvPr id="37" name="TextBox 36"/>
          <p:cNvSpPr txBox="1"/>
          <p:nvPr/>
        </p:nvSpPr>
        <p:spPr>
          <a:xfrm>
            <a:off x="4257873" y="1279598"/>
            <a:ext cx="7935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正確經營的MPCP+超連鎖系統</a:t>
            </a:r>
          </a:p>
        </p:txBody>
      </p:sp>
      <p:sp>
        <p:nvSpPr>
          <p:cNvPr id="38" name="TextBox 37"/>
          <p:cNvSpPr txBox="1"/>
          <p:nvPr/>
        </p:nvSpPr>
        <p:spPr>
          <a:xfrm>
            <a:off x="0" y="6086901"/>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200" b="0" i="1" u="none" dirty="0">
                <a:solidFill>
                  <a:srgbClr val="03E9A0"/>
                </a:solidFill>
                <a:ea typeface="Microsoft YaHei" panose="020B0503020204020204" pitchFamily="34" charset="-122"/>
              </a:rPr>
              <a:t>在顧客被偷走後崩塌+假帳號收到錢</a:t>
            </a:r>
          </a:p>
        </p:txBody>
      </p:sp>
      <p:grpSp>
        <p:nvGrpSpPr>
          <p:cNvPr id="39" name="Group 38"/>
          <p:cNvGrpSpPr/>
          <p:nvPr/>
        </p:nvGrpSpPr>
        <p:grpSpPr>
          <a:xfrm>
            <a:off x="228485" y="291954"/>
            <a:ext cx="11637100" cy="800219"/>
            <a:chOff x="232012" y="218535"/>
            <a:chExt cx="11637100" cy="800219"/>
          </a:xfrm>
        </p:grpSpPr>
        <p:sp>
          <p:nvSpPr>
            <p:cNvPr id="40" name="TextBox 39"/>
            <p:cNvSpPr txBox="1"/>
            <p:nvPr/>
          </p:nvSpPr>
          <p:spPr>
            <a:xfrm>
              <a:off x="4622041" y="218535"/>
              <a:ext cx="724707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每個人都有自己的顧客，有10到20位回購顧客或優惠顧客 </a:t>
              </a:r>
              <a:r>
                <a:rPr lang="zh" sz="1400" b="0" i="0" u="none" dirty="0">
                  <a:solidFill>
                    <a:srgbClr val="03E9A0"/>
                  </a:solidFill>
                  <a:ea typeface="Microsoft YaHei" panose="020B0503020204020204" pitchFamily="34" charset="-122"/>
                </a:rPr>
                <a:t>並且親自達到累積點數所需的條件。他們藉由零售獲利並累積永續收入。這是穩固且可自我調節的作法。證實可行的系統</a:t>
              </a:r>
            </a:p>
          </p:txBody>
        </p:sp>
        <p:grpSp>
          <p:nvGrpSpPr>
            <p:cNvPr id="41" name="Group 40"/>
            <p:cNvGrpSpPr/>
            <p:nvPr/>
          </p:nvGrpSpPr>
          <p:grpSpPr>
            <a:xfrm>
              <a:off x="232012" y="295478"/>
              <a:ext cx="4390029" cy="682388"/>
              <a:chOff x="232012" y="295478"/>
              <a:chExt cx="4390029" cy="682388"/>
            </a:xfrm>
          </p:grpSpPr>
          <p:sp>
            <p:nvSpPr>
              <p:cNvPr id="42" name="TextBox 41"/>
              <p:cNvSpPr txBox="1"/>
              <p:nvPr/>
            </p:nvSpPr>
            <p:spPr>
              <a:xfrm>
                <a:off x="232012" y="295478"/>
                <a:ext cx="43900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3600" b="1" i="0" u="none" dirty="0">
                    <a:solidFill>
                      <a:srgbClr val="03E9A0"/>
                    </a:solidFill>
                    <a:ea typeface="Microsoft YaHei" panose="020B0503020204020204" pitchFamily="34" charset="-122"/>
                  </a:rPr>
                  <a:t>賺取更多收入</a:t>
                </a:r>
              </a:p>
            </p:txBody>
          </p:sp>
          <p:cxnSp>
            <p:nvCxnSpPr>
              <p:cNvPr id="43" name="Straight Connector 42"/>
              <p:cNvCxnSpPr/>
              <p:nvPr/>
            </p:nvCxnSpPr>
            <p:spPr>
              <a:xfrm>
                <a:off x="341194" y="295478"/>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1194" y="977866"/>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5" name="TextBox 34">
            <a:extLst>
              <a:ext uri="{FF2B5EF4-FFF2-40B4-BE49-F238E27FC236}">
                <a16:creationId xmlns:a16="http://schemas.microsoft.com/office/drawing/2014/main" id="{06197739-9B79-8945-9479-D12AFDF65289}"/>
              </a:ext>
            </a:extLst>
          </p:cNvPr>
          <p:cNvSpPr txBox="1"/>
          <p:nvPr/>
        </p:nvSpPr>
        <p:spPr>
          <a:xfrm>
            <a:off x="0" y="1279598"/>
            <a:ext cx="4563360" cy="4185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逐個建立穩固的超連鎖店主</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zh" sz="1800" b="1" i="0" u="none" dirty="0">
                <a:solidFill>
                  <a:srgbClr val="03E9A0"/>
                </a:solidFill>
                <a:ea typeface="Microsoft YaHei" panose="020B0503020204020204" pitchFamily="34" charset="-122"/>
              </a:rPr>
              <a:t>可再生的 + 重複點數 = 穩固</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zh" sz="1800" b="1" i="0" u="none" dirty="0">
                <a:solidFill>
                  <a:srgbClr val="03E9A0"/>
                </a:solidFill>
                <a:ea typeface="Microsoft YaHei" panose="020B0503020204020204" pitchFamily="34" charset="-122"/>
              </a:rPr>
              <a:t>絕不從一邊組織移動點數或人到另一邊</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zh" sz="1800" b="1" i="0" u="none" dirty="0">
                <a:solidFill>
                  <a:srgbClr val="03E9A0"/>
                </a:solidFill>
                <a:ea typeface="Microsoft YaHei" panose="020B0503020204020204" pitchFamily="34" charset="-122"/>
              </a:rPr>
              <a:t>所有佣金由70%零售額和30%自用所構成</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zh" sz="1800" b="1" i="0" u="none" dirty="0">
                <a:solidFill>
                  <a:srgbClr val="03E9A0"/>
                </a:solidFill>
                <a:ea typeface="Microsoft YaHei" panose="020B0503020204020204" pitchFamily="34" charset="-122"/>
              </a:rPr>
              <a:t>無限搜索功能消除了平衡庫存量和人造點數的必要。每週及每月的累積消除了操控的必要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3E9A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E9A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E9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E9A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3E9A0"/>
              </a:solidFill>
              <a:effectLst/>
              <a:uLnTx/>
              <a:uFillTx/>
              <a:latin typeface="Calibri"/>
              <a:ea typeface="+mn-ea"/>
              <a:cs typeface="+mn-cs"/>
            </a:endParaRPr>
          </a:p>
        </p:txBody>
      </p:sp>
    </p:spTree>
    <p:extLst>
      <p:ext uri="{BB962C8B-B14F-4D97-AF65-F5344CB8AC3E}">
        <p14:creationId xmlns:p14="http://schemas.microsoft.com/office/powerpoint/2010/main" val="354016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235890" y="692064"/>
            <a:ext cx="9152350" cy="514819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096" y="2015946"/>
            <a:ext cx="1485937" cy="90667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792" y="2812825"/>
            <a:ext cx="1485937" cy="9066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926" y="2812825"/>
            <a:ext cx="1485937" cy="90667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44" y="3553992"/>
            <a:ext cx="1232605" cy="75209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309" y="3553992"/>
            <a:ext cx="1232605" cy="752098"/>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109" y="3553992"/>
            <a:ext cx="1232605" cy="75209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753" y="3553992"/>
            <a:ext cx="1232605" cy="75209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022" y="4286149"/>
            <a:ext cx="851625" cy="51963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26" y="4286149"/>
            <a:ext cx="851625" cy="51963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77" y="4286149"/>
            <a:ext cx="851625" cy="51963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330" y="4286149"/>
            <a:ext cx="851625" cy="51963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015" y="4286149"/>
            <a:ext cx="851625" cy="519636"/>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72" y="4286149"/>
            <a:ext cx="851625" cy="519636"/>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86" y="4286149"/>
            <a:ext cx="851625" cy="519636"/>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615" y="4286149"/>
            <a:ext cx="851625" cy="519636"/>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94" y="4803386"/>
            <a:ext cx="851625" cy="51963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1" y="4803386"/>
            <a:ext cx="851625" cy="519636"/>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035" y="5278124"/>
            <a:ext cx="851625" cy="51963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20" y="5278124"/>
            <a:ext cx="851625" cy="519636"/>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137" y="4803386"/>
            <a:ext cx="851625" cy="519636"/>
          </a:xfrm>
          <a:prstGeom prst="rect">
            <a:avLst/>
          </a:prstGeom>
        </p:spPr>
      </p:pic>
      <p:sp>
        <p:nvSpPr>
          <p:cNvPr id="37" name="TextBox 36"/>
          <p:cNvSpPr txBox="1"/>
          <p:nvPr/>
        </p:nvSpPr>
        <p:spPr>
          <a:xfrm>
            <a:off x="4257873" y="1279598"/>
            <a:ext cx="7935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正確經營的MPCP+超連鎖系統</a:t>
            </a:r>
          </a:p>
        </p:txBody>
      </p:sp>
      <p:sp>
        <p:nvSpPr>
          <p:cNvPr id="38" name="TextBox 37"/>
          <p:cNvSpPr txBox="1"/>
          <p:nvPr/>
        </p:nvSpPr>
        <p:spPr>
          <a:xfrm>
            <a:off x="0" y="6086901"/>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200" b="0" i="1" u="none" dirty="0">
                <a:solidFill>
                  <a:srgbClr val="03E9A0"/>
                </a:solidFill>
                <a:ea typeface="Microsoft YaHei" panose="020B0503020204020204" pitchFamily="34" charset="-122"/>
              </a:rPr>
              <a:t>在顧客被偷走後崩塌+假帳號收到錢</a:t>
            </a:r>
          </a:p>
        </p:txBody>
      </p:sp>
      <p:grpSp>
        <p:nvGrpSpPr>
          <p:cNvPr id="39" name="Group 38"/>
          <p:cNvGrpSpPr/>
          <p:nvPr/>
        </p:nvGrpSpPr>
        <p:grpSpPr>
          <a:xfrm>
            <a:off x="232012" y="218535"/>
            <a:ext cx="11637100" cy="800219"/>
            <a:chOff x="232012" y="218535"/>
            <a:chExt cx="11637100" cy="800219"/>
          </a:xfrm>
        </p:grpSpPr>
        <p:sp>
          <p:nvSpPr>
            <p:cNvPr id="40" name="TextBox 39"/>
            <p:cNvSpPr txBox="1"/>
            <p:nvPr/>
          </p:nvSpPr>
          <p:spPr>
            <a:xfrm>
              <a:off x="4622041" y="218535"/>
              <a:ext cx="724707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每個人都有自己的顧客，有10到20位回購顧客或優惠顧客 </a:t>
              </a:r>
              <a:r>
                <a:rPr lang="zh" sz="1400" b="0" i="0" u="none" dirty="0">
                  <a:solidFill>
                    <a:srgbClr val="03E9A0"/>
                  </a:solidFill>
                  <a:ea typeface="Microsoft YaHei" panose="020B0503020204020204" pitchFamily="34" charset="-122"/>
                </a:rPr>
                <a:t>並且親自達到累積點數所需的條件。他們藉由零售獲利並累積永續收入。這是穩固且可自我調節的作法。證實可行的系統</a:t>
              </a:r>
            </a:p>
          </p:txBody>
        </p:sp>
        <p:grpSp>
          <p:nvGrpSpPr>
            <p:cNvPr id="41" name="Group 40"/>
            <p:cNvGrpSpPr/>
            <p:nvPr/>
          </p:nvGrpSpPr>
          <p:grpSpPr>
            <a:xfrm>
              <a:off x="232012" y="295478"/>
              <a:ext cx="4390029" cy="682388"/>
              <a:chOff x="232012" y="295478"/>
              <a:chExt cx="4390029" cy="682388"/>
            </a:xfrm>
          </p:grpSpPr>
          <p:sp>
            <p:nvSpPr>
              <p:cNvPr id="42" name="TextBox 41"/>
              <p:cNvSpPr txBox="1"/>
              <p:nvPr/>
            </p:nvSpPr>
            <p:spPr>
              <a:xfrm>
                <a:off x="232012" y="295478"/>
                <a:ext cx="43900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3600" b="1" i="0" u="none" dirty="0">
                    <a:solidFill>
                      <a:srgbClr val="03E9A0"/>
                    </a:solidFill>
                    <a:ea typeface="Microsoft YaHei" panose="020B0503020204020204" pitchFamily="34" charset="-122"/>
                  </a:rPr>
                  <a:t>賺取更多收入</a:t>
                </a:r>
              </a:p>
            </p:txBody>
          </p:sp>
          <p:cxnSp>
            <p:nvCxnSpPr>
              <p:cNvPr id="43" name="Straight Connector 42"/>
              <p:cNvCxnSpPr/>
              <p:nvPr/>
            </p:nvCxnSpPr>
            <p:spPr>
              <a:xfrm>
                <a:off x="341194" y="295478"/>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1194" y="977866"/>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36" name="Picture 35">
            <a:extLst>
              <a:ext uri="{FF2B5EF4-FFF2-40B4-BE49-F238E27FC236}">
                <a16:creationId xmlns:a16="http://schemas.microsoft.com/office/drawing/2014/main" id="{4DDAD165-0BB9-4B4E-B87A-BB6E13252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47" y="2101728"/>
            <a:ext cx="3612702" cy="2204362"/>
          </a:xfrm>
          <a:prstGeom prst="rect">
            <a:avLst/>
          </a:prstGeom>
        </p:spPr>
      </p:pic>
      <p:sp>
        <p:nvSpPr>
          <p:cNvPr id="45" name="TextBox 44">
            <a:extLst>
              <a:ext uri="{FF2B5EF4-FFF2-40B4-BE49-F238E27FC236}">
                <a16:creationId xmlns:a16="http://schemas.microsoft.com/office/drawing/2014/main" id="{967323F2-C726-5D4A-AAA0-0ED026F56163}"/>
              </a:ext>
            </a:extLst>
          </p:cNvPr>
          <p:cNvSpPr txBox="1"/>
          <p:nvPr/>
        </p:nvSpPr>
        <p:spPr>
          <a:xfrm>
            <a:off x="-384465" y="1279598"/>
            <a:ext cx="54087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逐個建立穩固的超連鎖店主</a:t>
            </a:r>
          </a:p>
        </p:txBody>
      </p:sp>
    </p:spTree>
    <p:extLst>
      <p:ext uri="{BB962C8B-B14F-4D97-AF65-F5344CB8AC3E}">
        <p14:creationId xmlns:p14="http://schemas.microsoft.com/office/powerpoint/2010/main" val="2063436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235890" y="692064"/>
            <a:ext cx="9152350" cy="514819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096" y="2015946"/>
            <a:ext cx="1485937" cy="90667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792" y="2812825"/>
            <a:ext cx="1485937" cy="9066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926" y="2812825"/>
            <a:ext cx="1485937" cy="90667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44" y="3553992"/>
            <a:ext cx="1232605" cy="75209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309" y="3553992"/>
            <a:ext cx="1232605" cy="752098"/>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109" y="3553992"/>
            <a:ext cx="1232605" cy="75209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753" y="3553992"/>
            <a:ext cx="1232605" cy="75209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022" y="4286149"/>
            <a:ext cx="851625" cy="51963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26" y="4286149"/>
            <a:ext cx="851625" cy="51963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77" y="4286149"/>
            <a:ext cx="851625" cy="51963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330" y="4286149"/>
            <a:ext cx="851625" cy="51963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015" y="4286149"/>
            <a:ext cx="851625" cy="519636"/>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72" y="4286149"/>
            <a:ext cx="851625" cy="519636"/>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86" y="4286149"/>
            <a:ext cx="851625" cy="519636"/>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615" y="4286149"/>
            <a:ext cx="851625" cy="519636"/>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94" y="4803386"/>
            <a:ext cx="851625" cy="51963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1" y="4803386"/>
            <a:ext cx="851625" cy="519636"/>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035" y="5278124"/>
            <a:ext cx="851625" cy="51963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20" y="5278124"/>
            <a:ext cx="851625" cy="519636"/>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137" y="4803386"/>
            <a:ext cx="851625" cy="519636"/>
          </a:xfrm>
          <a:prstGeom prst="rect">
            <a:avLst/>
          </a:prstGeom>
        </p:spPr>
      </p:pic>
      <p:sp>
        <p:nvSpPr>
          <p:cNvPr id="37" name="TextBox 36"/>
          <p:cNvSpPr txBox="1"/>
          <p:nvPr/>
        </p:nvSpPr>
        <p:spPr>
          <a:xfrm>
            <a:off x="4257873" y="1279598"/>
            <a:ext cx="7935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正確經營的MPCP+超連鎖系統</a:t>
            </a:r>
          </a:p>
        </p:txBody>
      </p:sp>
      <p:grpSp>
        <p:nvGrpSpPr>
          <p:cNvPr id="39" name="Group 38"/>
          <p:cNvGrpSpPr/>
          <p:nvPr/>
        </p:nvGrpSpPr>
        <p:grpSpPr>
          <a:xfrm>
            <a:off x="232012" y="218535"/>
            <a:ext cx="11637100" cy="800219"/>
            <a:chOff x="232012" y="218535"/>
            <a:chExt cx="11637100" cy="800219"/>
          </a:xfrm>
        </p:grpSpPr>
        <p:sp>
          <p:nvSpPr>
            <p:cNvPr id="40" name="TextBox 39"/>
            <p:cNvSpPr txBox="1"/>
            <p:nvPr/>
          </p:nvSpPr>
          <p:spPr>
            <a:xfrm>
              <a:off x="4622041" y="218535"/>
              <a:ext cx="724707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每個人都有自己的顧客，有10到20位回購顧客或優惠顧客 </a:t>
              </a:r>
              <a:r>
                <a:rPr lang="zh" sz="1400" b="0" i="0" u="none" dirty="0">
                  <a:solidFill>
                    <a:srgbClr val="03E9A0"/>
                  </a:solidFill>
                  <a:ea typeface="Microsoft YaHei" panose="020B0503020204020204" pitchFamily="34" charset="-122"/>
                </a:rPr>
                <a:t>並且親自達到累積點數所需的條件。他們藉由零售獲利並累積永續收入。這是穩固且可自我調節的作法。證實可行的系統</a:t>
              </a:r>
            </a:p>
          </p:txBody>
        </p:sp>
        <p:grpSp>
          <p:nvGrpSpPr>
            <p:cNvPr id="41" name="Group 40"/>
            <p:cNvGrpSpPr/>
            <p:nvPr/>
          </p:nvGrpSpPr>
          <p:grpSpPr>
            <a:xfrm>
              <a:off x="232012" y="295478"/>
              <a:ext cx="4390029" cy="682388"/>
              <a:chOff x="232012" y="295478"/>
              <a:chExt cx="4390029" cy="682388"/>
            </a:xfrm>
          </p:grpSpPr>
          <p:sp>
            <p:nvSpPr>
              <p:cNvPr id="42" name="TextBox 41"/>
              <p:cNvSpPr txBox="1"/>
              <p:nvPr/>
            </p:nvSpPr>
            <p:spPr>
              <a:xfrm>
                <a:off x="232012" y="295478"/>
                <a:ext cx="43900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3600" b="1" i="0" u="none" dirty="0">
                    <a:solidFill>
                      <a:srgbClr val="03E9A0"/>
                    </a:solidFill>
                    <a:ea typeface="Microsoft YaHei" panose="020B0503020204020204" pitchFamily="34" charset="-122"/>
                  </a:rPr>
                  <a:t>賺取更多收入</a:t>
                </a:r>
              </a:p>
            </p:txBody>
          </p:sp>
          <p:cxnSp>
            <p:nvCxnSpPr>
              <p:cNvPr id="43" name="Straight Connector 42"/>
              <p:cNvCxnSpPr/>
              <p:nvPr/>
            </p:nvCxnSpPr>
            <p:spPr>
              <a:xfrm>
                <a:off x="341194" y="295478"/>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1194" y="977866"/>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5" name="TextBox 34">
            <a:extLst>
              <a:ext uri="{FF2B5EF4-FFF2-40B4-BE49-F238E27FC236}">
                <a16:creationId xmlns:a16="http://schemas.microsoft.com/office/drawing/2014/main" id="{3A06DB10-567E-244C-978E-910E6DFF71F4}"/>
              </a:ext>
            </a:extLst>
          </p:cNvPr>
          <p:cNvSpPr txBox="1"/>
          <p:nvPr/>
        </p:nvSpPr>
        <p:spPr>
          <a:xfrm>
            <a:off x="200179" y="1279598"/>
            <a:ext cx="3427185"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建立事業的原則</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 sz="1400" b="1" i="0" u="none" dirty="0">
                <a:solidFill>
                  <a:srgbClr val="03E9A0"/>
                </a:solidFill>
                <a:ea typeface="Microsoft YaHei" panose="020B0503020204020204" pitchFamily="34" charset="-122"/>
              </a:rPr>
              <a:t>獨家產品+不可取代的購物體驗(SHOP.COM)，所有顧客只透過超連鎖店主購物顧問購買並獲得獎勵業績點數和現金回饋。每位超連鎖店主擁有真實的事業和獨家產品，只有與公司有合約關係並且接受訓練的超連鎖店主可以販售和零售。他們不需要親自履行訂單的處理、付款或追蹤事宜。</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 sz="1400" b="1" i="0" u="none" dirty="0">
                <a:solidFill>
                  <a:srgbClr val="03E9A0"/>
                </a:solidFill>
                <a:ea typeface="Microsoft YaHei" panose="020B0503020204020204" pitchFamily="34" charset="-122"/>
              </a:rPr>
              <a:t>他們是唯一的授權賣家。否則超連鎖事業的價值會減低，因為如果顧客和大眾可向超連鎖店主之外的人購買產品，這會破壞事業與銷售機會。</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 sz="1400" b="1" i="0" u="none" dirty="0">
                <a:solidFill>
                  <a:srgbClr val="03E9A0"/>
                </a:solidFill>
                <a:ea typeface="Microsoft YaHei" panose="020B0503020204020204" pitchFamily="34" charset="-122"/>
              </a:rPr>
              <a:t>所有超連鎖店主的利潤主要來自零售和回購顧客或優惠顧客。</a:t>
            </a:r>
          </a:p>
        </p:txBody>
      </p:sp>
    </p:spTree>
    <p:extLst>
      <p:ext uri="{BB962C8B-B14F-4D97-AF65-F5344CB8AC3E}">
        <p14:creationId xmlns:p14="http://schemas.microsoft.com/office/powerpoint/2010/main" val="340282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235890" y="692064"/>
            <a:ext cx="9152350" cy="514819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096" y="2015946"/>
            <a:ext cx="1485937" cy="90667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792" y="2812825"/>
            <a:ext cx="1485937" cy="9066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926" y="2812825"/>
            <a:ext cx="1485937" cy="90667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44" y="3553992"/>
            <a:ext cx="1232605" cy="75209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309" y="3553992"/>
            <a:ext cx="1232605" cy="752098"/>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109" y="3553992"/>
            <a:ext cx="1232605" cy="75209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753" y="3553992"/>
            <a:ext cx="1232605" cy="75209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022" y="4286149"/>
            <a:ext cx="851625" cy="51963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26" y="4286149"/>
            <a:ext cx="851625" cy="51963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77" y="4286149"/>
            <a:ext cx="851625" cy="51963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330" y="4286149"/>
            <a:ext cx="851625" cy="51963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015" y="4286149"/>
            <a:ext cx="851625" cy="519636"/>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72" y="4286149"/>
            <a:ext cx="851625" cy="519636"/>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86" y="4286149"/>
            <a:ext cx="851625" cy="519636"/>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615" y="4286149"/>
            <a:ext cx="851625" cy="519636"/>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94" y="4803386"/>
            <a:ext cx="851625" cy="51963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1" y="4803386"/>
            <a:ext cx="851625" cy="519636"/>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035" y="5278124"/>
            <a:ext cx="851625" cy="51963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20" y="5278124"/>
            <a:ext cx="851625" cy="519636"/>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137" y="4803386"/>
            <a:ext cx="851625" cy="519636"/>
          </a:xfrm>
          <a:prstGeom prst="rect">
            <a:avLst/>
          </a:prstGeom>
        </p:spPr>
      </p:pic>
      <p:sp>
        <p:nvSpPr>
          <p:cNvPr id="37" name="TextBox 36"/>
          <p:cNvSpPr txBox="1"/>
          <p:nvPr/>
        </p:nvSpPr>
        <p:spPr>
          <a:xfrm>
            <a:off x="4257873" y="1279598"/>
            <a:ext cx="79359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正確經營的MPCP+超連鎖系統</a:t>
            </a:r>
          </a:p>
        </p:txBody>
      </p:sp>
      <p:grpSp>
        <p:nvGrpSpPr>
          <p:cNvPr id="39" name="Group 38"/>
          <p:cNvGrpSpPr/>
          <p:nvPr/>
        </p:nvGrpSpPr>
        <p:grpSpPr>
          <a:xfrm>
            <a:off x="232012" y="218535"/>
            <a:ext cx="11637100" cy="800219"/>
            <a:chOff x="232012" y="218535"/>
            <a:chExt cx="11637100" cy="800219"/>
          </a:xfrm>
        </p:grpSpPr>
        <p:sp>
          <p:nvSpPr>
            <p:cNvPr id="40" name="TextBox 39"/>
            <p:cNvSpPr txBox="1"/>
            <p:nvPr/>
          </p:nvSpPr>
          <p:spPr>
            <a:xfrm>
              <a:off x="4622041" y="218535"/>
              <a:ext cx="724707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每個人都有自己的顧客，有10到20位回購顧客或優惠顧客 </a:t>
              </a:r>
              <a:r>
                <a:rPr lang="zh" sz="1400" b="0" i="0" u="none" dirty="0">
                  <a:solidFill>
                    <a:srgbClr val="03E9A0"/>
                  </a:solidFill>
                  <a:ea typeface="Microsoft YaHei" panose="020B0503020204020204" pitchFamily="34" charset="-122"/>
                </a:rPr>
                <a:t>並且親自達到累積點數所需的條件。他們藉由零售獲利並累積永續收入。這是穩固且可自我調節的作法。證實可行的系統</a:t>
              </a:r>
            </a:p>
          </p:txBody>
        </p:sp>
        <p:grpSp>
          <p:nvGrpSpPr>
            <p:cNvPr id="41" name="Group 40"/>
            <p:cNvGrpSpPr/>
            <p:nvPr/>
          </p:nvGrpSpPr>
          <p:grpSpPr>
            <a:xfrm>
              <a:off x="232012" y="295478"/>
              <a:ext cx="4390029" cy="682388"/>
              <a:chOff x="232012" y="295478"/>
              <a:chExt cx="4390029" cy="682388"/>
            </a:xfrm>
          </p:grpSpPr>
          <p:sp>
            <p:nvSpPr>
              <p:cNvPr id="42" name="TextBox 41"/>
              <p:cNvSpPr txBox="1"/>
              <p:nvPr/>
            </p:nvSpPr>
            <p:spPr>
              <a:xfrm>
                <a:off x="232012" y="295478"/>
                <a:ext cx="43900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3600" b="1" i="0" u="none" dirty="0">
                    <a:solidFill>
                      <a:srgbClr val="03E9A0"/>
                    </a:solidFill>
                    <a:ea typeface="Microsoft YaHei" panose="020B0503020204020204" pitchFamily="34" charset="-122"/>
                  </a:rPr>
                  <a:t>賺取更多收入</a:t>
                </a:r>
              </a:p>
            </p:txBody>
          </p:sp>
          <p:cxnSp>
            <p:nvCxnSpPr>
              <p:cNvPr id="43" name="Straight Connector 42"/>
              <p:cNvCxnSpPr/>
              <p:nvPr/>
            </p:nvCxnSpPr>
            <p:spPr>
              <a:xfrm>
                <a:off x="341194" y="295478"/>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1194" y="977866"/>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9A6E43F4-FC2B-AD4B-8BD7-9341170E48A1}"/>
              </a:ext>
            </a:extLst>
          </p:cNvPr>
          <p:cNvSpPr txBox="1"/>
          <p:nvPr/>
        </p:nvSpPr>
        <p:spPr>
          <a:xfrm>
            <a:off x="339409" y="1046035"/>
            <a:ext cx="3371186"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800" b="1" i="0" u="none" dirty="0">
                <a:solidFill>
                  <a:srgbClr val="03E9A0"/>
                </a:solidFill>
                <a:ea typeface="Microsoft YaHei" panose="020B0503020204020204" pitchFamily="34" charset="-122"/>
              </a:rPr>
              <a:t>建立事業的原則</a:t>
            </a:r>
          </a:p>
          <a:p>
            <a:pPr marL="342900" marR="0" lvl="0" indent="-342900" algn="l" defTabSz="914400" rtl="0" eaLnBrk="1" fontAlgn="auto" latinLnBrk="0" hangingPunct="1">
              <a:lnSpc>
                <a:spcPct val="100000"/>
              </a:lnSpc>
              <a:spcBef>
                <a:spcPts val="0"/>
              </a:spcBef>
              <a:spcAft>
                <a:spcPts val="0"/>
              </a:spcAft>
              <a:buClrTx/>
              <a:buSzTx/>
              <a:buFontTx/>
              <a:buAutoNum type="arabicPeriod" startAt="4"/>
              <a:tabLst/>
              <a:defRPr/>
            </a:pPr>
            <a:r>
              <a:rPr lang="zh" sz="1600" b="1" i="0" u="none" dirty="0">
                <a:solidFill>
                  <a:srgbClr val="03E9A0"/>
                </a:solidFill>
                <a:ea typeface="Microsoft YaHei" panose="020B0503020204020204" pitchFamily="34" charset="-122"/>
              </a:rPr>
              <a:t>要求 vs. 消極 必須親自經營，累積一年的點數</a:t>
            </a:r>
          </a:p>
          <a:p>
            <a:pPr marL="342900" marR="0" lvl="0" indent="-342900" algn="l" defTabSz="914400" rtl="0" eaLnBrk="1" fontAlgn="auto" latinLnBrk="0" hangingPunct="1">
              <a:lnSpc>
                <a:spcPct val="100000"/>
              </a:lnSpc>
              <a:spcBef>
                <a:spcPts val="0"/>
              </a:spcBef>
              <a:spcAft>
                <a:spcPts val="0"/>
              </a:spcAft>
              <a:buClrTx/>
              <a:buSzTx/>
              <a:buFontTx/>
              <a:buAutoNum type="arabicPeriod" startAt="4"/>
              <a:tabLst/>
              <a:defRPr/>
            </a:pPr>
            <a:r>
              <a:rPr lang="zh" sz="1600" b="1" i="0" u="none" dirty="0">
                <a:solidFill>
                  <a:srgbClr val="03E9A0"/>
                </a:solidFill>
                <a:ea typeface="Microsoft YaHei" panose="020B0503020204020204" pitchFamily="34" charset="-122"/>
              </a:rPr>
              <a:t>關鍵組成：</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600" b="1" i="0" u="none" dirty="0">
                <a:solidFill>
                  <a:srgbClr val="03E9A0"/>
                </a:solidFill>
                <a:ea typeface="Microsoft YaHei" panose="020B0503020204020204" pitchFamily="34" charset="-122"/>
              </a:rPr>
              <a:t>合格累積 = 售罄200點</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600" b="1" i="0" u="none" dirty="0">
                <a:solidFill>
                  <a:srgbClr val="03E9A0"/>
                </a:solidFill>
                <a:ea typeface="Microsoft YaHei" panose="020B0503020204020204" pitchFamily="34" charset="-122"/>
              </a:rPr>
              <a:t>1000表格 + 70%規則</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600" b="1" i="0" u="none" dirty="0">
                <a:solidFill>
                  <a:srgbClr val="03E9A0"/>
                </a:solidFill>
                <a:ea typeface="Microsoft YaHei" panose="020B0503020204020204" pitchFamily="34" charset="-122"/>
              </a:rPr>
              <a:t>每月累積50點 = 每季150點= 200點零售額</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600" b="1" i="0" u="none" dirty="0">
                <a:solidFill>
                  <a:srgbClr val="03E9A0"/>
                </a:solidFill>
                <a:ea typeface="Microsoft YaHei" panose="020B0503020204020204" pitchFamily="34" charset="-122"/>
              </a:rPr>
              <a:t>賺取收入時每季100、150點。「基本十顧客，七人強 」= 零售</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600" b="1" i="0" u="none" dirty="0">
                <a:solidFill>
                  <a:srgbClr val="03E9A0"/>
                </a:solidFill>
                <a:ea typeface="Microsoft YaHei" panose="020B0503020204020204" pitchFamily="34" charset="-122"/>
              </a:rPr>
              <a:t>擴展業務、暫停業務 vs 點數歸零</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zh" sz="1600" b="1" i="0" u="none" dirty="0">
                <a:solidFill>
                  <a:srgbClr val="03E9A0"/>
                </a:solidFill>
                <a:ea typeface="Microsoft YaHei" panose="020B0503020204020204" pitchFamily="34" charset="-122"/>
              </a:rPr>
              <a:t>每人平均 = 2.84，2個最小乘數</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1" i="0" u="none" strike="noStrike" kern="1200" cap="none" spc="0" normalizeH="0" baseline="0" noProof="0" dirty="0">
              <a:ln>
                <a:noFill/>
              </a:ln>
              <a:solidFill>
                <a:srgbClr val="03E9A0"/>
              </a:solidFill>
              <a:effectLst/>
              <a:uLnTx/>
              <a:uFillTx/>
              <a:latin typeface="Calibri"/>
              <a:ea typeface="+mn-ea"/>
              <a:cs typeface="+mn-cs"/>
            </a:endParaRPr>
          </a:p>
        </p:txBody>
      </p:sp>
    </p:spTree>
    <p:extLst>
      <p:ext uri="{BB962C8B-B14F-4D97-AF65-F5344CB8AC3E}">
        <p14:creationId xmlns:p14="http://schemas.microsoft.com/office/powerpoint/2010/main" val="1104899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0" name="Straight Connector 109"/>
          <p:cNvCxnSpPr/>
          <p:nvPr/>
        </p:nvCxnSpPr>
        <p:spPr>
          <a:xfrm>
            <a:off x="7631470" y="5003417"/>
            <a:ext cx="688485" cy="80570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9244445" y="4922729"/>
            <a:ext cx="847483" cy="8863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124112" y="5003417"/>
            <a:ext cx="688485" cy="80570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315527" y="4922729"/>
            <a:ext cx="847483" cy="8863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652542" y="2088739"/>
            <a:ext cx="4550576" cy="373543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090174" y="1906742"/>
            <a:ext cx="4827050" cy="373623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3599726" y="4066129"/>
            <a:ext cx="1977029" cy="17429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851973" y="4066129"/>
            <a:ext cx="1929361" cy="17429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223" name="Group 222"/>
          <p:cNvGrpSpPr/>
          <p:nvPr/>
        </p:nvGrpSpPr>
        <p:grpSpPr>
          <a:xfrm>
            <a:off x="4594259" y="1144349"/>
            <a:ext cx="3052522" cy="1524786"/>
            <a:chOff x="5774350" y="1008951"/>
            <a:chExt cx="567100" cy="283276"/>
          </a:xfrm>
        </p:grpSpPr>
        <p:sp>
          <p:nvSpPr>
            <p:cNvPr id="2" name="Rectangle 1"/>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超連鎖店主</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8" name="Rectangle 7"/>
          <p:cNvSpPr>
            <a:spLocks noChangeAspect="1"/>
          </p:cNvSpPr>
          <p:nvPr/>
        </p:nvSpPr>
        <p:spPr>
          <a:xfrm>
            <a:off x="3219453" y="3593886"/>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FFFFFF"/>
                </a:solidFill>
                <a:ea typeface="Microsoft YaHei" panose="020B0503020204020204" pitchFamily="34" charset="-122"/>
              </a:rPr>
              <a:t>超連鎖店主</a:t>
            </a:r>
          </a:p>
        </p:txBody>
      </p:sp>
      <p:sp>
        <p:nvSpPr>
          <p:cNvPr id="9" name="Rectangle 8"/>
          <p:cNvSpPr>
            <a:spLocks noChangeAspect="1"/>
          </p:cNvSpPr>
          <p:nvPr/>
        </p:nvSpPr>
        <p:spPr>
          <a:xfrm>
            <a:off x="3041328"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2863200"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4245607"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4067479"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2013694"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800" b="1" i="0" u="none" dirty="0">
                <a:solidFill>
                  <a:srgbClr val="FFFFFF"/>
                </a:solidFill>
                <a:ea typeface="Microsoft YaHei" panose="020B0503020204020204" pitchFamily="34" charset="-122"/>
              </a:rPr>
              <a:t>超連鎖店主</a:t>
            </a:r>
          </a:p>
        </p:txBody>
      </p:sp>
      <p:sp>
        <p:nvSpPr>
          <p:cNvPr id="14" name="Rectangle 13"/>
          <p:cNvSpPr>
            <a:spLocks noChangeAspect="1"/>
          </p:cNvSpPr>
          <p:nvPr/>
        </p:nvSpPr>
        <p:spPr>
          <a:xfrm>
            <a:off x="1835569"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165744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3039847"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2861720"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8400776" y="3593886"/>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FFFFFF"/>
                </a:solidFill>
                <a:ea typeface="Microsoft YaHei" panose="020B0503020204020204" pitchFamily="34" charset="-122"/>
              </a:rPr>
              <a:t>超連鎖店主</a:t>
            </a:r>
          </a:p>
        </p:txBody>
      </p:sp>
      <p:sp>
        <p:nvSpPr>
          <p:cNvPr id="64" name="Rectangle 63"/>
          <p:cNvSpPr>
            <a:spLocks noChangeAspect="1"/>
          </p:cNvSpPr>
          <p:nvPr/>
        </p:nvSpPr>
        <p:spPr>
          <a:xfrm>
            <a:off x="8222651"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8044523"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9426929"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9248801"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9605054"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800" b="1" i="0" u="none" dirty="0">
                <a:solidFill>
                  <a:srgbClr val="FFFFFF"/>
                </a:solidFill>
                <a:ea typeface="Microsoft YaHei" panose="020B0503020204020204" pitchFamily="34" charset="-122"/>
              </a:rPr>
              <a:t>超連鎖店主</a:t>
            </a:r>
          </a:p>
        </p:txBody>
      </p:sp>
      <p:sp>
        <p:nvSpPr>
          <p:cNvPr id="69" name="Rectangle 68"/>
          <p:cNvSpPr>
            <a:spLocks noChangeAspect="1"/>
          </p:cNvSpPr>
          <p:nvPr/>
        </p:nvSpPr>
        <p:spPr>
          <a:xfrm>
            <a:off x="9426929"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924880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10631208"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10453080"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4422251"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800" b="1" i="0" u="none" dirty="0">
                <a:solidFill>
                  <a:srgbClr val="FFFFFF"/>
                </a:solidFill>
                <a:ea typeface="Microsoft YaHei" panose="020B0503020204020204" pitchFamily="34" charset="-122"/>
              </a:rPr>
              <a:t>超連鎖店主</a:t>
            </a:r>
          </a:p>
        </p:txBody>
      </p:sp>
      <p:sp>
        <p:nvSpPr>
          <p:cNvPr id="119" name="Rectangle 118"/>
          <p:cNvSpPr>
            <a:spLocks noChangeAspect="1"/>
          </p:cNvSpPr>
          <p:nvPr/>
        </p:nvSpPr>
        <p:spPr>
          <a:xfrm>
            <a:off x="4244126"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4065998"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448405"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270277"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7196497"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800" b="1" i="0" u="none" dirty="0">
                <a:solidFill>
                  <a:srgbClr val="FFFFFF"/>
                </a:solidFill>
                <a:ea typeface="Microsoft YaHei" panose="020B0503020204020204" pitchFamily="34" charset="-122"/>
              </a:rPr>
              <a:t>超連鎖店主</a:t>
            </a:r>
          </a:p>
        </p:txBody>
      </p:sp>
      <p:sp>
        <p:nvSpPr>
          <p:cNvPr id="124" name="Rectangle 123"/>
          <p:cNvSpPr>
            <a:spLocks noChangeAspect="1"/>
          </p:cNvSpPr>
          <p:nvPr/>
        </p:nvSpPr>
        <p:spPr>
          <a:xfrm>
            <a:off x="7018372"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840244"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822265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8044523"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 name="TextBox 43"/>
          <p:cNvSpPr txBox="1"/>
          <p:nvPr/>
        </p:nvSpPr>
        <p:spPr>
          <a:xfrm>
            <a:off x="286881" y="1045518"/>
            <a:ext cx="39309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03E9A0"/>
                </a:solidFill>
                <a:ea typeface="Microsoft YaHei" panose="020B0503020204020204" pitchFamily="34" charset="-122"/>
              </a:rPr>
              <a:t>不需建立組織，只要「夠格」 </a:t>
            </a:r>
          </a:p>
        </p:txBody>
      </p:sp>
      <p:grpSp>
        <p:nvGrpSpPr>
          <p:cNvPr id="18" name="Group 17"/>
          <p:cNvGrpSpPr/>
          <p:nvPr/>
        </p:nvGrpSpPr>
        <p:grpSpPr>
          <a:xfrm>
            <a:off x="1224213" y="5550948"/>
            <a:ext cx="977256" cy="488156"/>
            <a:chOff x="497276" y="5633962"/>
            <a:chExt cx="1560531" cy="779512"/>
          </a:xfrm>
        </p:grpSpPr>
        <p:sp>
          <p:nvSpPr>
            <p:cNvPr id="46" name="Rectangle 45"/>
            <p:cNvSpPr>
              <a:spLocks noChangeAspect="1"/>
            </p:cNvSpPr>
            <p:nvPr/>
          </p:nvSpPr>
          <p:spPr>
            <a:xfrm>
              <a:off x="757240"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FFFFFF"/>
                  </a:solidFill>
                  <a:ea typeface="Microsoft YaHei" panose="020B0503020204020204" pitchFamily="34" charset="-122"/>
                </a:rPr>
                <a:t>超連鎖店主</a:t>
              </a:r>
            </a:p>
          </p:txBody>
        </p:sp>
        <p:sp>
          <p:nvSpPr>
            <p:cNvPr id="47" name="Rectangle 46"/>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 name="Rectangle 48"/>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58" name="Group 57"/>
          <p:cNvGrpSpPr/>
          <p:nvPr/>
        </p:nvGrpSpPr>
        <p:grpSpPr>
          <a:xfrm>
            <a:off x="2620980" y="5550948"/>
            <a:ext cx="977256" cy="488156"/>
            <a:chOff x="497276" y="5633962"/>
            <a:chExt cx="1560531" cy="779512"/>
          </a:xfrm>
        </p:grpSpPr>
        <p:sp>
          <p:nvSpPr>
            <p:cNvPr id="59" name="Rectangle 58"/>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超連鎖店主</a:t>
              </a:r>
            </a:p>
          </p:txBody>
        </p:sp>
        <p:sp>
          <p:nvSpPr>
            <p:cNvPr id="60" name="Rectangle 59"/>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74" name="Group 73"/>
          <p:cNvGrpSpPr/>
          <p:nvPr/>
        </p:nvGrpSpPr>
        <p:grpSpPr>
          <a:xfrm>
            <a:off x="3654262" y="5550948"/>
            <a:ext cx="977256" cy="488156"/>
            <a:chOff x="497276" y="5633962"/>
            <a:chExt cx="1560531" cy="779512"/>
          </a:xfrm>
        </p:grpSpPr>
        <p:sp>
          <p:nvSpPr>
            <p:cNvPr id="75" name="Rectangle 74"/>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超連鎖店主</a:t>
              </a:r>
            </a:p>
          </p:txBody>
        </p:sp>
        <p:sp>
          <p:nvSpPr>
            <p:cNvPr id="76" name="Rectangle 75"/>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9" name="Rectangle 78"/>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80" name="Group 79"/>
          <p:cNvGrpSpPr/>
          <p:nvPr/>
        </p:nvGrpSpPr>
        <p:grpSpPr>
          <a:xfrm>
            <a:off x="5051029" y="5550948"/>
            <a:ext cx="977256" cy="488156"/>
            <a:chOff x="497276" y="5633962"/>
            <a:chExt cx="1560531" cy="779512"/>
          </a:xfrm>
        </p:grpSpPr>
        <p:sp>
          <p:nvSpPr>
            <p:cNvPr id="81" name="Rectangle 80"/>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超連鎖店主</a:t>
              </a:r>
            </a:p>
          </p:txBody>
        </p:sp>
        <p:sp>
          <p:nvSpPr>
            <p:cNvPr id="82" name="Rectangle 81"/>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4" name="Rectangle 83"/>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86" name="Group 85"/>
          <p:cNvGrpSpPr/>
          <p:nvPr/>
        </p:nvGrpSpPr>
        <p:grpSpPr>
          <a:xfrm>
            <a:off x="6336249" y="5550948"/>
            <a:ext cx="977256" cy="488156"/>
            <a:chOff x="497276" y="5633962"/>
            <a:chExt cx="1560531" cy="779512"/>
          </a:xfrm>
        </p:grpSpPr>
        <p:sp>
          <p:nvSpPr>
            <p:cNvPr id="87" name="Rectangle 86"/>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超連鎖店主</a:t>
              </a:r>
            </a:p>
          </p:txBody>
        </p:sp>
        <p:sp>
          <p:nvSpPr>
            <p:cNvPr id="88" name="Rectangle 87"/>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9" name="Rectangle 88"/>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92" name="Group 91"/>
          <p:cNvGrpSpPr/>
          <p:nvPr/>
        </p:nvGrpSpPr>
        <p:grpSpPr>
          <a:xfrm>
            <a:off x="7733016" y="5550948"/>
            <a:ext cx="977256" cy="488156"/>
            <a:chOff x="497276" y="5633962"/>
            <a:chExt cx="1560531" cy="779512"/>
          </a:xfrm>
        </p:grpSpPr>
        <p:sp>
          <p:nvSpPr>
            <p:cNvPr id="93" name="Rectangle 92"/>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超連鎖店主</a:t>
              </a:r>
            </a:p>
          </p:txBody>
        </p:sp>
        <p:sp>
          <p:nvSpPr>
            <p:cNvPr id="94" name="Rectangle 93"/>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98" name="Group 97"/>
          <p:cNvGrpSpPr/>
          <p:nvPr/>
        </p:nvGrpSpPr>
        <p:grpSpPr>
          <a:xfrm>
            <a:off x="8766298" y="5550948"/>
            <a:ext cx="977256" cy="488156"/>
            <a:chOff x="497276" y="5633962"/>
            <a:chExt cx="1560531" cy="779512"/>
          </a:xfrm>
        </p:grpSpPr>
        <p:sp>
          <p:nvSpPr>
            <p:cNvPr id="99" name="Rectangle 98"/>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超連鎖店主</a:t>
              </a:r>
            </a:p>
          </p:txBody>
        </p:sp>
        <p:sp>
          <p:nvSpPr>
            <p:cNvPr id="100" name="Rectangle 99"/>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104" name="Group 103"/>
          <p:cNvGrpSpPr/>
          <p:nvPr/>
        </p:nvGrpSpPr>
        <p:grpSpPr>
          <a:xfrm>
            <a:off x="10163065" y="5550948"/>
            <a:ext cx="977256" cy="488156"/>
            <a:chOff x="497276" y="5633962"/>
            <a:chExt cx="1560531" cy="779512"/>
          </a:xfrm>
        </p:grpSpPr>
        <p:sp>
          <p:nvSpPr>
            <p:cNvPr id="105" name="Rectangle 104"/>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500" b="1" i="0" u="none" dirty="0">
                  <a:solidFill>
                    <a:srgbClr val="FFFFFF"/>
                  </a:solidFill>
                  <a:ea typeface="Microsoft YaHei" panose="020B0503020204020204" pitchFamily="34" charset="-122"/>
                </a:rPr>
                <a:t>超連鎖店主</a:t>
              </a:r>
            </a:p>
          </p:txBody>
        </p:sp>
        <p:sp>
          <p:nvSpPr>
            <p:cNvPr id="106" name="Rectangle 105"/>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8" name="Rectangle 107"/>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9" name="Rectangle 108"/>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115" name="Curved Left Arrow 114"/>
          <p:cNvSpPr/>
          <p:nvPr/>
        </p:nvSpPr>
        <p:spPr>
          <a:xfrm rot="2495648" flipH="1">
            <a:off x="1911426" y="1061098"/>
            <a:ext cx="972182" cy="4959744"/>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Curved Left Arrow 116"/>
          <p:cNvSpPr/>
          <p:nvPr/>
        </p:nvSpPr>
        <p:spPr>
          <a:xfrm rot="18910692">
            <a:off x="9406219" y="1067414"/>
            <a:ext cx="972182" cy="4959744"/>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Down Arrow 24"/>
          <p:cNvSpPr/>
          <p:nvPr/>
        </p:nvSpPr>
        <p:spPr>
          <a:xfrm>
            <a:off x="5641970" y="2712720"/>
            <a:ext cx="196646" cy="2797588"/>
          </a:xfrm>
          <a:prstGeom prst="downArrow">
            <a:avLst/>
          </a:prstGeom>
          <a:solidFill>
            <a:srgbClr val="03E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Down Arrow 127"/>
          <p:cNvSpPr/>
          <p:nvPr/>
        </p:nvSpPr>
        <p:spPr>
          <a:xfrm>
            <a:off x="6552999" y="2712720"/>
            <a:ext cx="196646" cy="2797588"/>
          </a:xfrm>
          <a:prstGeom prst="downArrow">
            <a:avLst/>
          </a:prstGeom>
          <a:solidFill>
            <a:srgbClr val="03E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7987091" y="1045518"/>
            <a:ext cx="3930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03E9A0"/>
                </a:solidFill>
                <a:ea typeface="Microsoft YaHei" panose="020B0503020204020204" pitchFamily="34" charset="-122"/>
              </a:rPr>
              <a:t>不需建立</a:t>
            </a:r>
            <a:br>
              <a:rPr lang="en" sz="2400" dirty="0"/>
            </a:br>
            <a:r>
              <a:rPr lang="zh" sz="2400" b="1" i="0" u="none" dirty="0">
                <a:solidFill>
                  <a:srgbClr val="03E9A0"/>
                </a:solidFill>
                <a:ea typeface="Microsoft YaHei" panose="020B0503020204020204" pitchFamily="34" charset="-122"/>
              </a:rPr>
              <a:t>10-15位顧客的顧客群</a:t>
            </a:r>
          </a:p>
        </p:txBody>
      </p:sp>
      <p:sp>
        <p:nvSpPr>
          <p:cNvPr id="7" name="TextBox 6"/>
          <p:cNvSpPr txBox="1"/>
          <p:nvPr/>
        </p:nvSpPr>
        <p:spPr>
          <a:xfrm>
            <a:off x="4409198" y="192208"/>
            <a:ext cx="358784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00"/>
                </a:solidFill>
                <a:ea typeface="Microsoft YaHei" panose="020B0503020204020204" pitchFamily="34" charset="-122"/>
              </a:rPr>
              <a:t>錯誤的作法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00"/>
                </a:solidFill>
                <a:ea typeface="Microsoft YaHei" panose="020B0503020204020204" pitchFamily="34" charset="-122"/>
              </a:rPr>
              <a:t>自上而下而不是自下而上</a:t>
            </a:r>
          </a:p>
        </p:txBody>
      </p:sp>
      <p:sp>
        <p:nvSpPr>
          <p:cNvPr id="20" name="Down Arrow 19"/>
          <p:cNvSpPr/>
          <p:nvPr/>
        </p:nvSpPr>
        <p:spPr>
          <a:xfrm>
            <a:off x="5510291" y="2669134"/>
            <a:ext cx="1350898" cy="284117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000000"/>
                </a:solidFill>
                <a:ea typeface="Microsoft YaHei" panose="020B0503020204020204" pitchFamily="34" charset="-122"/>
              </a:rPr>
              <a:t>自上而下而不是自下而上</a:t>
            </a:r>
          </a:p>
        </p:txBody>
      </p:sp>
      <p:sp>
        <p:nvSpPr>
          <p:cNvPr id="21" name="TextBox 20"/>
          <p:cNvSpPr txBox="1"/>
          <p:nvPr/>
        </p:nvSpPr>
        <p:spPr>
          <a:xfrm>
            <a:off x="2141397" y="6238123"/>
            <a:ext cx="4003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00"/>
                </a:solidFill>
                <a:ea typeface="Microsoft YaHei" panose="020B0503020204020204" pitchFamily="34" charset="-122"/>
              </a:rPr>
              <a:t>削弱再生零售額和消費的基礎(BV/IBV)</a:t>
            </a:r>
          </a:p>
        </p:txBody>
      </p:sp>
    </p:spTree>
    <p:extLst>
      <p:ext uri="{BB962C8B-B14F-4D97-AF65-F5344CB8AC3E}">
        <p14:creationId xmlns:p14="http://schemas.microsoft.com/office/powerpoint/2010/main" val="84859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up)">
                                      <p:cBhvr>
                                        <p:cTn id="7" dur="500"/>
                                        <p:tgtEl>
                                          <p:spTgt spid="1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wipe(up)">
                                      <p:cBhvr>
                                        <p:cTn id="10" dur="500"/>
                                        <p:tgtEl>
                                          <p:spTgt spid="1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4F52DF-2B44-BF46-89EE-4A37EBCE53D5}"/>
              </a:ext>
            </a:extLst>
          </p:cNvPr>
          <p:cNvGrpSpPr/>
          <p:nvPr/>
        </p:nvGrpSpPr>
        <p:grpSpPr>
          <a:xfrm>
            <a:off x="333171" y="2578813"/>
            <a:ext cx="11435826" cy="4079103"/>
            <a:chOff x="82550" y="3360469"/>
            <a:chExt cx="5988050" cy="1940267"/>
          </a:xfrm>
        </p:grpSpPr>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604880" y="3397434"/>
              <a:ext cx="1012989" cy="4311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958730"/>
              <a:ext cx="499534" cy="39972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5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2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1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771594" y="3929200"/>
              <a:ext cx="575596" cy="42925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04561"/>
              <a:ext cx="456805" cy="35389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750549" y="3955162"/>
              <a:ext cx="557711" cy="40329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a:endCxn id="170" idx="0"/>
            </p:cNvCxnSpPr>
            <p:nvPr/>
          </p:nvCxnSpPr>
          <p:spPr>
            <a:xfrm>
              <a:off x="3448436" y="3360469"/>
              <a:ext cx="1126616" cy="4265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6600" y="3787044"/>
              <a:ext cx="5949019" cy="1415576"/>
              <a:chOff x="106600" y="3837707"/>
              <a:chExt cx="5949019" cy="136491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2"/>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2"/>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2"/>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2"/>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2"/>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2"/>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2"/>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2"/>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2"/>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2"/>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2"/>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2"/>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2"/>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2"/>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2"/>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2"/>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2"/>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2"/>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2"/>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2"/>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2"/>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2"/>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2"/>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2"/>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2"/>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2"/>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2"/>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2"/>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2"/>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2"/>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2"/>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2"/>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2"/>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2"/>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2"/>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2"/>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2"/>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2"/>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2"/>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2"/>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2"/>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2"/>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2"/>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2"/>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2"/>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2"/>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2"/>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2"/>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2"/>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2"/>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2"/>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2"/>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2"/>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2"/>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2"/>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2"/>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2"/>
              <a:stretch>
                <a:fillRect/>
              </a:stretch>
            </p:blipFill>
            <p:spPr>
              <a:xfrm>
                <a:off x="544289" y="4338165"/>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2"/>
              <a:stretch>
                <a:fillRect/>
              </a:stretch>
            </p:blipFill>
            <p:spPr>
              <a:xfrm>
                <a:off x="2044707" y="4338165"/>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2"/>
              <a:stretch>
                <a:fillRect/>
              </a:stretch>
            </p:blipFill>
            <p:spPr>
              <a:xfrm>
                <a:off x="3514315" y="4345986"/>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2"/>
              <a:stretch>
                <a:fillRect/>
              </a:stretch>
            </p:blipFill>
            <p:spPr>
              <a:xfrm>
                <a:off x="5023894" y="4320719"/>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2"/>
              <a:stretch>
                <a:fillRect/>
              </a:stretch>
            </p:blipFill>
            <p:spPr>
              <a:xfrm>
                <a:off x="1105572" y="3869113"/>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2"/>
              <a:stretch>
                <a:fillRect/>
              </a:stretch>
            </p:blipFill>
            <p:spPr>
              <a:xfrm>
                <a:off x="4141869" y="3837707"/>
                <a:ext cx="866365" cy="42479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2"/>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2"/>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2"/>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2"/>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2"/>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2"/>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2"/>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2"/>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2"/>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2"/>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2"/>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2"/>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2"/>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2"/>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2"/>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2"/>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2"/>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2"/>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2"/>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2"/>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2"/>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2"/>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2"/>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2"/>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2"/>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2"/>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2"/>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2"/>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2"/>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2"/>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2"/>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2"/>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2"/>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2"/>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2"/>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2"/>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2"/>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2"/>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2"/>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2"/>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2"/>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2"/>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2"/>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2"/>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2"/>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2"/>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2"/>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2"/>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2"/>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2"/>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2"/>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2"/>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2"/>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2"/>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2"/>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2"/>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2"/>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2"/>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2"/>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2"/>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2"/>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2"/>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2"/>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2"/>
              <a:stretch>
                <a:fillRect/>
              </a:stretch>
            </p:blipFill>
            <p:spPr>
              <a:xfrm>
                <a:off x="8886939" y="5108181"/>
                <a:ext cx="102364" cy="50191"/>
              </a:xfrm>
              <a:prstGeom prst="rect">
                <a:avLst/>
              </a:prstGeom>
            </p:spPr>
          </p:pic>
        </p:grpSp>
      </p:grpSp>
      <p:pic>
        <p:nvPicPr>
          <p:cNvPr id="301" name="Picture 300">
            <a:extLst>
              <a:ext uri="{FF2B5EF4-FFF2-40B4-BE49-F238E27FC236}">
                <a16:creationId xmlns:a16="http://schemas.microsoft.com/office/drawing/2014/main" id="{1EABC87F-3B32-5A44-97D6-630A75EA2503}"/>
              </a:ext>
            </a:extLst>
          </p:cNvPr>
          <p:cNvPicPr>
            <a:picLocks noChangeAspect="1"/>
          </p:cNvPicPr>
          <p:nvPr/>
        </p:nvPicPr>
        <p:blipFill>
          <a:blip r:embed="rId2"/>
          <a:stretch>
            <a:fillRect/>
          </a:stretch>
        </p:blipFill>
        <p:spPr>
          <a:xfrm>
            <a:off x="4835144" y="2446459"/>
            <a:ext cx="2193867" cy="1228097"/>
          </a:xfrm>
          <a:prstGeom prst="rect">
            <a:avLst/>
          </a:prstGeom>
        </p:spPr>
      </p:pic>
      <p:sp>
        <p:nvSpPr>
          <p:cNvPr id="16" name="TextBox 15"/>
          <p:cNvSpPr txBox="1"/>
          <p:nvPr/>
        </p:nvSpPr>
        <p:spPr>
          <a:xfrm>
            <a:off x="318303" y="124890"/>
            <a:ext cx="1164662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世上所有的機器、電腦程式或系統都是基於物理學、數學及邏輯學法則或規則而創造與運行的，想要其正確運轉，絕不可忽略</a:t>
            </a:r>
            <a:r>
              <a:rPr lang="zh" sz="1400" b="1" i="0" dirty="0">
                <a:solidFill>
                  <a:srgbClr val="FFFFFF"/>
                </a:solidFill>
                <a:ea typeface="Microsoft YaHei" panose="020B0503020204020204" pitchFamily="34" charset="-122"/>
              </a:rPr>
              <a:t>這些</a:t>
            </a:r>
            <a:r>
              <a:rPr lang="zh" sz="1400" b="1" i="0" u="none" dirty="0">
                <a:solidFill>
                  <a:srgbClr val="FFFFFF"/>
                </a:solidFill>
                <a:ea typeface="Microsoft YaHei" panose="020B0503020204020204" pitchFamily="34" charset="-122"/>
              </a:rPr>
              <a:t>規則。管理業績紅利計畫與美安超連鎖事業也是如此。這些東西</a:t>
            </a:r>
            <a:r>
              <a:rPr lang="zh" sz="1400" b="1" i="1" u="none" dirty="0">
                <a:solidFill>
                  <a:srgbClr val="FFFFFF"/>
                </a:solidFill>
                <a:ea typeface="Microsoft YaHei" panose="020B0503020204020204" pitchFamily="34" charset="-122"/>
              </a:rPr>
              <a:t>（管理業績紅利計畫的設計、動態模式、數學模式與運行原則</a:t>
            </a:r>
            <a:r>
              <a:rPr lang="zh" sz="1400" b="1" i="1" dirty="0">
                <a:solidFill>
                  <a:srgbClr val="FFFFFF"/>
                </a:solidFill>
                <a:ea typeface="Microsoft YaHei" panose="020B0503020204020204" pitchFamily="34" charset="-122"/>
              </a:rPr>
              <a:t>）</a:t>
            </a:r>
            <a:r>
              <a:rPr lang="zh" sz="1400" b="1" i="1" u="none" dirty="0">
                <a:solidFill>
                  <a:srgbClr val="FFFFFF"/>
                </a:solidFill>
                <a:ea typeface="Microsoft YaHei" panose="020B0503020204020204" pitchFamily="34" charset="-122"/>
              </a:rPr>
              <a:t> </a:t>
            </a:r>
            <a:r>
              <a:rPr lang="zh" sz="1400" b="1" i="0" u="none" dirty="0">
                <a:solidFill>
                  <a:srgbClr val="FFFFFF"/>
                </a:solidFill>
                <a:ea typeface="Microsoft YaHei" panose="020B0503020204020204" pitchFamily="34" charset="-122"/>
              </a:rPr>
              <a:t>使其他計畫做不到的事情成為可能，這些因素也是管理業績紅利計畫的運行機制之所以與眾不同的原因。如果你違規操作或是忽視它們，那麼</a:t>
            </a:r>
            <a:r>
              <a:rPr lang="zh" sz="1400" b="1" i="0" dirty="0">
                <a:solidFill>
                  <a:srgbClr val="FFFFFF"/>
                </a:solidFill>
                <a:ea typeface="Microsoft YaHei" panose="020B0503020204020204" pitchFamily="34" charset="-122"/>
              </a:rPr>
              <a:t>事</a:t>
            </a:r>
            <a:r>
              <a:rPr lang="zh" sz="1400" b="1" i="0" u="none" dirty="0">
                <a:solidFill>
                  <a:srgbClr val="FFFFFF"/>
                </a:solidFill>
                <a:ea typeface="Microsoft YaHei" panose="020B0503020204020204" pitchFamily="34" charset="-122"/>
              </a:rPr>
              <a:t>業就無法正常運行。管理業績紅利計畫的規則與物理學法則類似。</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1" u="none" dirty="0">
                <a:solidFill>
                  <a:srgbClr val="FFFFFF"/>
                </a:solidFill>
                <a:ea typeface="Microsoft YaHei" panose="020B0503020204020204" pitchFamily="34" charset="-122"/>
              </a:rPr>
              <a:t>例如  — 重力的作用及機翼下的真空狀態對於飛行來說不可或缺。二者缺一不可，否則要麼飛不起來，要麼便會墜毀</a:t>
            </a:r>
            <a:r>
              <a:rPr lang="zh" sz="1200" b="0" i="1" u="none" dirty="0">
                <a:solidFill>
                  <a:srgbClr val="FFFFFF"/>
                </a:solidFill>
                <a:ea typeface="Microsoft YaHei" panose="020B0503020204020204" pitchFamily="34" charset="-122"/>
              </a:rPr>
              <a:t>。</a:t>
            </a:r>
          </a:p>
        </p:txBody>
      </p:sp>
      <p:sp>
        <p:nvSpPr>
          <p:cNvPr id="17" name="TextBox 16"/>
          <p:cNvSpPr txBox="1"/>
          <p:nvPr/>
        </p:nvSpPr>
        <p:spPr>
          <a:xfrm>
            <a:off x="144000" y="1377631"/>
            <a:ext cx="11820928" cy="923330"/>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0" i="0" u="none" dirty="0">
                <a:solidFill>
                  <a:srgbClr val="FFFFFF"/>
                </a:solidFill>
                <a:ea typeface="Microsoft YaHei" panose="020B0503020204020204" pitchFamily="34" charset="-122"/>
              </a:rPr>
              <a:t>下面是一個業績完美對稱的雙軌制圖示。如果每個人在同樣的時間完美的完成業務，而此刻時間凝固，它將達到臨界值，并超過基於63%的BV/IBV的支付，佣金將超過下面兩個級別的收入，事業計畫則會崩潰。我們在管理業績紅利計畫中所作的基本上是在挑戰重力！</a:t>
            </a:r>
          </a:p>
        </p:txBody>
      </p:sp>
    </p:spTree>
    <p:extLst>
      <p:ext uri="{BB962C8B-B14F-4D97-AF65-F5344CB8AC3E}">
        <p14:creationId xmlns:p14="http://schemas.microsoft.com/office/powerpoint/2010/main" val="419234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1580"/>
            <a:ext cx="12192000" cy="6857999"/>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Placeholder 6">
            <a:extLst>
              <a:ext uri="{FF2B5EF4-FFF2-40B4-BE49-F238E27FC236}">
                <a16:creationId xmlns:a16="http://schemas.microsoft.com/office/drawing/2014/main" id="{037299E2-6AE1-9F4D-9E14-641B3D4145B6}"/>
              </a:ext>
            </a:extLst>
          </p:cNvPr>
          <p:cNvPicPr>
            <a:picLocks noGrp="1" noChangeAspect="1"/>
          </p:cNvPicPr>
          <p:nvPr>
            <p:ph type="pic" sz="quarter" idx="10"/>
          </p:nvPr>
        </p:nvPicPr>
        <p:blipFill>
          <a:blip r:embed="rId2" cstate="screen">
            <a:alphaModFix amt="30000"/>
            <a:extLst>
              <a:ext uri="{28A0092B-C50C-407E-A947-70E740481C1C}">
                <a14:useLocalDpi xmlns:a14="http://schemas.microsoft.com/office/drawing/2010/main"/>
              </a:ext>
            </a:extLst>
          </a:blip>
          <a:srcRect/>
          <a:stretch>
            <a:fillRect/>
          </a:stretch>
        </p:blipFill>
        <p:spPr>
          <a:xfrm>
            <a:off x="-331788" y="75497"/>
            <a:ext cx="12191999" cy="6862074"/>
          </a:xfrm>
        </p:spPr>
      </p:pic>
      <p:sp>
        <p:nvSpPr>
          <p:cNvPr id="5" name="Заголовок 1"/>
          <p:cNvSpPr txBox="1">
            <a:spLocks/>
          </p:cNvSpPr>
          <p:nvPr/>
        </p:nvSpPr>
        <p:spPr>
          <a:xfrm>
            <a:off x="-477838" y="76915"/>
            <a:ext cx="11045372" cy="11434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zh" sz="3200" b="0" i="1" u="none" dirty="0">
                <a:solidFill>
                  <a:srgbClr val="FFFFFF"/>
                </a:solidFill>
                <a:ea typeface="Microsoft YaHei" panose="020B0503020204020204" pitchFamily="34" charset="-122"/>
              </a:rPr>
              <a:t>雙軌制度沒有</a:t>
            </a:r>
          </a:p>
          <a:p>
            <a:pPr marL="0" marR="0" lvl="0" indent="0" algn="ctr" defTabSz="914400" rtl="0" eaLnBrk="1" fontAlgn="auto" latinLnBrk="0" hangingPunct="1">
              <a:lnSpc>
                <a:spcPct val="90000"/>
              </a:lnSpc>
              <a:spcBef>
                <a:spcPct val="0"/>
              </a:spcBef>
              <a:spcAft>
                <a:spcPts val="0"/>
              </a:spcAft>
              <a:buClrTx/>
              <a:buSzTx/>
              <a:buFontTx/>
              <a:buNone/>
              <a:tabLst/>
              <a:defRPr/>
            </a:pPr>
            <a:r>
              <a:rPr lang="zh" sz="3200" b="1" i="0" u="none" dirty="0">
                <a:solidFill>
                  <a:srgbClr val="FFFFFF"/>
                </a:solidFill>
                <a:ea typeface="Microsoft YaHei" panose="020B0503020204020204" pitchFamily="34" charset="-122"/>
              </a:rPr>
              <a:t>產生銷售業績</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4000" b="1" i="0" u="none" strike="noStrike" kern="1200" cap="none" spc="100" normalizeH="0" baseline="0" noProof="0" dirty="0">
              <a:ln>
                <a:noFill/>
              </a:ln>
              <a:solidFill>
                <a:prstClr val="black"/>
              </a:solidFill>
              <a:effectLst/>
              <a:uLnTx/>
              <a:uFillTx/>
              <a:latin typeface="Nixie"/>
              <a:ea typeface="Lato" panose="020F0502020204030203" pitchFamily="34" charset="0"/>
              <a:cs typeface="Poppins SemiBold" panose="02000000000000000000" pitchFamily="2" charset="0"/>
            </a:endParaRPr>
          </a:p>
        </p:txBody>
      </p:sp>
      <p:grpSp>
        <p:nvGrpSpPr>
          <p:cNvPr id="8" name="Group 2">
            <a:extLst>
              <a:ext uri="{FF2B5EF4-FFF2-40B4-BE49-F238E27FC236}">
                <a16:creationId xmlns:a16="http://schemas.microsoft.com/office/drawing/2014/main" id="{48C87AF0-0CC1-CF41-B1F0-9D495E76697D}"/>
              </a:ext>
            </a:extLst>
          </p:cNvPr>
          <p:cNvGrpSpPr>
            <a:grpSpLocks/>
          </p:cNvGrpSpPr>
          <p:nvPr/>
        </p:nvGrpSpPr>
        <p:grpSpPr bwMode="auto">
          <a:xfrm>
            <a:off x="2141537" y="1362458"/>
            <a:ext cx="8001000" cy="2319337"/>
            <a:chOff x="355" y="785"/>
            <a:chExt cx="5040" cy="1461"/>
          </a:xfrm>
        </p:grpSpPr>
        <p:sp>
          <p:nvSpPr>
            <p:cNvPr id="9" name="AutoShape 3">
              <a:extLst>
                <a:ext uri="{FF2B5EF4-FFF2-40B4-BE49-F238E27FC236}">
                  <a16:creationId xmlns:a16="http://schemas.microsoft.com/office/drawing/2014/main" id="{A1DEEC9D-185C-364A-8AF2-EE67BF4104E5}"/>
                </a:ext>
              </a:extLst>
            </p:cNvPr>
            <p:cNvSpPr>
              <a:spLocks noChangeArrowheads="1"/>
            </p:cNvSpPr>
            <p:nvPr/>
          </p:nvSpPr>
          <p:spPr bwMode="auto">
            <a:xfrm>
              <a:off x="2875" y="785"/>
              <a:ext cx="2520" cy="1461"/>
            </a:xfrm>
            <a:prstGeom prst="rtTriangle">
              <a:avLst/>
            </a:prstGeom>
            <a:gradFill rotWithShape="0">
              <a:gsLst>
                <a:gs pos="0">
                  <a:srgbClr val="A2C1FE"/>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 name="AutoShape 4">
              <a:extLst>
                <a:ext uri="{FF2B5EF4-FFF2-40B4-BE49-F238E27FC236}">
                  <a16:creationId xmlns:a16="http://schemas.microsoft.com/office/drawing/2014/main" id="{13FA5A23-C9C5-7449-9101-E56233C9376C}"/>
                </a:ext>
              </a:extLst>
            </p:cNvPr>
            <p:cNvSpPr>
              <a:spLocks noChangeArrowheads="1"/>
            </p:cNvSpPr>
            <p:nvPr/>
          </p:nvSpPr>
          <p:spPr bwMode="auto">
            <a:xfrm rot="-5400000">
              <a:off x="885" y="255"/>
              <a:ext cx="1460" cy="2520"/>
            </a:xfrm>
            <a:prstGeom prst="rtTriangle">
              <a:avLst/>
            </a:prstGeom>
            <a:gradFill rotWithShape="0">
              <a:gsLst>
                <a:gs pos="0">
                  <a:schemeClr val="accent2"/>
                </a:gs>
                <a:gs pos="100000">
                  <a:srgbClr val="A2C1F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11" name="Line 5">
            <a:extLst>
              <a:ext uri="{FF2B5EF4-FFF2-40B4-BE49-F238E27FC236}">
                <a16:creationId xmlns:a16="http://schemas.microsoft.com/office/drawing/2014/main" id="{B2476B50-05A4-3F44-BB78-631E8FCA1B0B}"/>
              </a:ext>
            </a:extLst>
          </p:cNvPr>
          <p:cNvSpPr>
            <a:spLocks noChangeShapeType="1"/>
          </p:cNvSpPr>
          <p:nvPr/>
        </p:nvSpPr>
        <p:spPr bwMode="auto">
          <a:xfrm>
            <a:off x="5764212" y="2946173"/>
            <a:ext cx="120650" cy="284163"/>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 name="Line 6">
            <a:extLst>
              <a:ext uri="{FF2B5EF4-FFF2-40B4-BE49-F238E27FC236}">
                <a16:creationId xmlns:a16="http://schemas.microsoft.com/office/drawing/2014/main" id="{89F22794-5F13-BC42-B334-34A4DF74678C}"/>
              </a:ext>
            </a:extLst>
          </p:cNvPr>
          <p:cNvSpPr>
            <a:spLocks noChangeShapeType="1"/>
          </p:cNvSpPr>
          <p:nvPr/>
        </p:nvSpPr>
        <p:spPr bwMode="auto">
          <a:xfrm flipH="1">
            <a:off x="5205412" y="2900136"/>
            <a:ext cx="420688" cy="314325"/>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 name="Line 8">
            <a:extLst>
              <a:ext uri="{FF2B5EF4-FFF2-40B4-BE49-F238E27FC236}">
                <a16:creationId xmlns:a16="http://schemas.microsoft.com/office/drawing/2014/main" id="{D2135259-F67C-9347-AE97-60259BD8BAF3}"/>
              </a:ext>
            </a:extLst>
          </p:cNvPr>
          <p:cNvSpPr>
            <a:spLocks noChangeShapeType="1"/>
          </p:cNvSpPr>
          <p:nvPr/>
        </p:nvSpPr>
        <p:spPr bwMode="auto">
          <a:xfrm>
            <a:off x="6173787" y="1868261"/>
            <a:ext cx="2317750" cy="1370012"/>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 name="Line 9">
            <a:extLst>
              <a:ext uri="{FF2B5EF4-FFF2-40B4-BE49-F238E27FC236}">
                <a16:creationId xmlns:a16="http://schemas.microsoft.com/office/drawing/2014/main" id="{7135104B-4B83-B944-AE29-C96D8B4AE1F9}"/>
              </a:ext>
            </a:extLst>
          </p:cNvPr>
          <p:cNvSpPr>
            <a:spLocks noChangeShapeType="1"/>
          </p:cNvSpPr>
          <p:nvPr/>
        </p:nvSpPr>
        <p:spPr bwMode="auto">
          <a:xfrm flipH="1">
            <a:off x="6683375" y="2406423"/>
            <a:ext cx="173037" cy="376238"/>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 name="Line 10">
            <a:extLst>
              <a:ext uri="{FF2B5EF4-FFF2-40B4-BE49-F238E27FC236}">
                <a16:creationId xmlns:a16="http://schemas.microsoft.com/office/drawing/2014/main" id="{45228719-0A06-6444-97EB-5842C02C729E}"/>
              </a:ext>
            </a:extLst>
          </p:cNvPr>
          <p:cNvSpPr>
            <a:spLocks noChangeShapeType="1"/>
          </p:cNvSpPr>
          <p:nvPr/>
        </p:nvSpPr>
        <p:spPr bwMode="auto">
          <a:xfrm>
            <a:off x="6591300" y="2884261"/>
            <a:ext cx="355600" cy="355600"/>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 name="Line 11">
            <a:extLst>
              <a:ext uri="{FF2B5EF4-FFF2-40B4-BE49-F238E27FC236}">
                <a16:creationId xmlns:a16="http://schemas.microsoft.com/office/drawing/2014/main" id="{D85241A5-B661-904B-BF00-174C9842B432}"/>
              </a:ext>
            </a:extLst>
          </p:cNvPr>
          <p:cNvSpPr>
            <a:spLocks noChangeShapeType="1"/>
          </p:cNvSpPr>
          <p:nvPr/>
        </p:nvSpPr>
        <p:spPr bwMode="auto">
          <a:xfrm flipH="1">
            <a:off x="7826375" y="2950936"/>
            <a:ext cx="55562" cy="293687"/>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7" name="Rectangle 12">
            <a:extLst>
              <a:ext uri="{FF2B5EF4-FFF2-40B4-BE49-F238E27FC236}">
                <a16:creationId xmlns:a16="http://schemas.microsoft.com/office/drawing/2014/main" id="{7F554702-3460-9E48-BCB0-84F54B5008D1}"/>
              </a:ext>
            </a:extLst>
          </p:cNvPr>
          <p:cNvSpPr>
            <a:spLocks noChangeArrowheads="1"/>
          </p:cNvSpPr>
          <p:nvPr/>
        </p:nvSpPr>
        <p:spPr bwMode="auto">
          <a:xfrm>
            <a:off x="6826250" y="2176236"/>
            <a:ext cx="344487" cy="265112"/>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 name="Rectangle 13">
            <a:extLst>
              <a:ext uri="{FF2B5EF4-FFF2-40B4-BE49-F238E27FC236}">
                <a16:creationId xmlns:a16="http://schemas.microsoft.com/office/drawing/2014/main" id="{BB95C92A-8A98-5646-8617-BF64D8A4412E}"/>
              </a:ext>
            </a:extLst>
          </p:cNvPr>
          <p:cNvSpPr>
            <a:spLocks noChangeArrowheads="1"/>
          </p:cNvSpPr>
          <p:nvPr/>
        </p:nvSpPr>
        <p:spPr bwMode="auto">
          <a:xfrm>
            <a:off x="7750175" y="2733448"/>
            <a:ext cx="344487" cy="263525"/>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 name="Rectangle 14">
            <a:extLst>
              <a:ext uri="{FF2B5EF4-FFF2-40B4-BE49-F238E27FC236}">
                <a16:creationId xmlns:a16="http://schemas.microsoft.com/office/drawing/2014/main" id="{BA31164D-4339-6F47-BA9C-B7E296929816}"/>
              </a:ext>
            </a:extLst>
          </p:cNvPr>
          <p:cNvSpPr>
            <a:spLocks noChangeArrowheads="1"/>
          </p:cNvSpPr>
          <p:nvPr/>
        </p:nvSpPr>
        <p:spPr bwMode="auto">
          <a:xfrm>
            <a:off x="6359525" y="2733448"/>
            <a:ext cx="344487" cy="263525"/>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0" name="Line 15">
            <a:extLst>
              <a:ext uri="{FF2B5EF4-FFF2-40B4-BE49-F238E27FC236}">
                <a16:creationId xmlns:a16="http://schemas.microsoft.com/office/drawing/2014/main" id="{47FCD908-A597-9B4C-8E88-1BE8180FE69D}"/>
              </a:ext>
            </a:extLst>
          </p:cNvPr>
          <p:cNvSpPr>
            <a:spLocks noChangeShapeType="1"/>
          </p:cNvSpPr>
          <p:nvPr/>
        </p:nvSpPr>
        <p:spPr bwMode="auto">
          <a:xfrm flipH="1">
            <a:off x="3751262" y="1863498"/>
            <a:ext cx="2281238" cy="1346200"/>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 name="Line 16">
            <a:extLst>
              <a:ext uri="{FF2B5EF4-FFF2-40B4-BE49-F238E27FC236}">
                <a16:creationId xmlns:a16="http://schemas.microsoft.com/office/drawing/2014/main" id="{360942C5-8EB1-BE47-AED4-F48D1A136BFA}"/>
              </a:ext>
            </a:extLst>
          </p:cNvPr>
          <p:cNvSpPr>
            <a:spLocks noChangeShapeType="1"/>
          </p:cNvSpPr>
          <p:nvPr/>
        </p:nvSpPr>
        <p:spPr bwMode="auto">
          <a:xfrm flipH="1">
            <a:off x="4321175" y="2950936"/>
            <a:ext cx="20637" cy="304800"/>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 name="Rectangle 17">
            <a:extLst>
              <a:ext uri="{FF2B5EF4-FFF2-40B4-BE49-F238E27FC236}">
                <a16:creationId xmlns:a16="http://schemas.microsoft.com/office/drawing/2014/main" id="{8EC34B0A-9AAD-5146-B315-FDFF35D13B01}"/>
              </a:ext>
            </a:extLst>
          </p:cNvPr>
          <p:cNvSpPr>
            <a:spLocks noChangeArrowheads="1"/>
          </p:cNvSpPr>
          <p:nvPr/>
        </p:nvSpPr>
        <p:spPr bwMode="auto">
          <a:xfrm>
            <a:off x="5927725" y="1653948"/>
            <a:ext cx="344487" cy="265113"/>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3" name="Rectangle 18">
            <a:extLst>
              <a:ext uri="{FF2B5EF4-FFF2-40B4-BE49-F238E27FC236}">
                <a16:creationId xmlns:a16="http://schemas.microsoft.com/office/drawing/2014/main" id="{C719AD59-EB65-D540-8DCB-C6DEE7727604}"/>
              </a:ext>
            </a:extLst>
          </p:cNvPr>
          <p:cNvSpPr>
            <a:spLocks noChangeArrowheads="1"/>
          </p:cNvSpPr>
          <p:nvPr/>
        </p:nvSpPr>
        <p:spPr bwMode="auto">
          <a:xfrm>
            <a:off x="5095875" y="2157186"/>
            <a:ext cx="344487" cy="265112"/>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 name="Rectangle 19">
            <a:extLst>
              <a:ext uri="{FF2B5EF4-FFF2-40B4-BE49-F238E27FC236}">
                <a16:creationId xmlns:a16="http://schemas.microsoft.com/office/drawing/2014/main" id="{83E24DB1-5AA3-5D4D-8459-D709AC6A1322}"/>
              </a:ext>
            </a:extLst>
          </p:cNvPr>
          <p:cNvSpPr>
            <a:spLocks noChangeArrowheads="1"/>
          </p:cNvSpPr>
          <p:nvPr/>
        </p:nvSpPr>
        <p:spPr bwMode="auto">
          <a:xfrm>
            <a:off x="5492750" y="2733448"/>
            <a:ext cx="315912" cy="263525"/>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 name="Rectangle 20">
            <a:extLst>
              <a:ext uri="{FF2B5EF4-FFF2-40B4-BE49-F238E27FC236}">
                <a16:creationId xmlns:a16="http://schemas.microsoft.com/office/drawing/2014/main" id="{AF6D64F9-17CC-4644-85C9-B1C462CA836E}"/>
              </a:ext>
            </a:extLst>
          </p:cNvPr>
          <p:cNvSpPr>
            <a:spLocks noChangeArrowheads="1"/>
          </p:cNvSpPr>
          <p:nvPr/>
        </p:nvSpPr>
        <p:spPr bwMode="auto">
          <a:xfrm>
            <a:off x="4113212" y="2728686"/>
            <a:ext cx="344488" cy="263525"/>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 name="Line 21">
            <a:extLst>
              <a:ext uri="{FF2B5EF4-FFF2-40B4-BE49-F238E27FC236}">
                <a16:creationId xmlns:a16="http://schemas.microsoft.com/office/drawing/2014/main" id="{D363A563-D72B-5F47-9254-37EA834D9BC5}"/>
              </a:ext>
            </a:extLst>
          </p:cNvPr>
          <p:cNvSpPr>
            <a:spLocks noChangeShapeType="1"/>
          </p:cNvSpPr>
          <p:nvPr/>
        </p:nvSpPr>
        <p:spPr bwMode="auto">
          <a:xfrm flipV="1">
            <a:off x="6307137" y="3009673"/>
            <a:ext cx="106363" cy="241300"/>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27" name="Group 22">
            <a:extLst>
              <a:ext uri="{FF2B5EF4-FFF2-40B4-BE49-F238E27FC236}">
                <a16:creationId xmlns:a16="http://schemas.microsoft.com/office/drawing/2014/main" id="{C62EF971-7BF2-114E-9C4E-BE3B1E456BC3}"/>
              </a:ext>
            </a:extLst>
          </p:cNvPr>
          <p:cNvGrpSpPr>
            <a:grpSpLocks/>
          </p:cNvGrpSpPr>
          <p:nvPr/>
        </p:nvGrpSpPr>
        <p:grpSpPr bwMode="auto">
          <a:xfrm>
            <a:off x="3438525" y="3187473"/>
            <a:ext cx="5321300" cy="266700"/>
            <a:chOff x="1201" y="1906"/>
            <a:chExt cx="3352" cy="168"/>
          </a:xfrm>
        </p:grpSpPr>
        <p:sp>
          <p:nvSpPr>
            <p:cNvPr id="28" name="Rectangle 23">
              <a:extLst>
                <a:ext uri="{FF2B5EF4-FFF2-40B4-BE49-F238E27FC236}">
                  <a16:creationId xmlns:a16="http://schemas.microsoft.com/office/drawing/2014/main" id="{24C3EE03-F6A9-E344-B80F-C66B73433B72}"/>
                </a:ext>
              </a:extLst>
            </p:cNvPr>
            <p:cNvSpPr>
              <a:spLocks noChangeArrowheads="1"/>
            </p:cNvSpPr>
            <p:nvPr/>
          </p:nvSpPr>
          <p:spPr bwMode="auto">
            <a:xfrm>
              <a:off x="4336" y="1906"/>
              <a:ext cx="217" cy="168"/>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 name="Rectangle 24">
              <a:extLst>
                <a:ext uri="{FF2B5EF4-FFF2-40B4-BE49-F238E27FC236}">
                  <a16:creationId xmlns:a16="http://schemas.microsoft.com/office/drawing/2014/main" id="{E312EABD-CB61-3B44-A8E9-0C46973CD6DC}"/>
                </a:ext>
              </a:extLst>
            </p:cNvPr>
            <p:cNvSpPr>
              <a:spLocks noChangeArrowheads="1"/>
            </p:cNvSpPr>
            <p:nvPr/>
          </p:nvSpPr>
          <p:spPr bwMode="auto">
            <a:xfrm>
              <a:off x="3837" y="1906"/>
              <a:ext cx="216" cy="16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0" name="Rectangle 25">
              <a:extLst>
                <a:ext uri="{FF2B5EF4-FFF2-40B4-BE49-F238E27FC236}">
                  <a16:creationId xmlns:a16="http://schemas.microsoft.com/office/drawing/2014/main" id="{F1A03C91-C232-7D46-B5F3-FBE8E59943AD}"/>
                </a:ext>
              </a:extLst>
            </p:cNvPr>
            <p:cNvSpPr>
              <a:spLocks noChangeArrowheads="1"/>
            </p:cNvSpPr>
            <p:nvPr/>
          </p:nvSpPr>
          <p:spPr bwMode="auto">
            <a:xfrm>
              <a:off x="3364" y="1906"/>
              <a:ext cx="217" cy="16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1" name="Rectangle 26">
              <a:extLst>
                <a:ext uri="{FF2B5EF4-FFF2-40B4-BE49-F238E27FC236}">
                  <a16:creationId xmlns:a16="http://schemas.microsoft.com/office/drawing/2014/main" id="{5B88B4C5-C659-8249-9327-49F1A01C667E}"/>
                </a:ext>
              </a:extLst>
            </p:cNvPr>
            <p:cNvSpPr>
              <a:spLocks noChangeArrowheads="1"/>
            </p:cNvSpPr>
            <p:nvPr/>
          </p:nvSpPr>
          <p:spPr bwMode="auto">
            <a:xfrm>
              <a:off x="2924" y="1906"/>
              <a:ext cx="217" cy="167"/>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2" name="Rectangle 27">
              <a:extLst>
                <a:ext uri="{FF2B5EF4-FFF2-40B4-BE49-F238E27FC236}">
                  <a16:creationId xmlns:a16="http://schemas.microsoft.com/office/drawing/2014/main" id="{E79F1F42-DEF9-7847-A02F-A2C3CAAAFBAB}"/>
                </a:ext>
              </a:extLst>
            </p:cNvPr>
            <p:cNvSpPr>
              <a:spLocks noChangeArrowheads="1"/>
            </p:cNvSpPr>
            <p:nvPr/>
          </p:nvSpPr>
          <p:spPr bwMode="auto">
            <a:xfrm>
              <a:off x="1201" y="1906"/>
              <a:ext cx="217" cy="168"/>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3" name="Rectangle 28">
              <a:extLst>
                <a:ext uri="{FF2B5EF4-FFF2-40B4-BE49-F238E27FC236}">
                  <a16:creationId xmlns:a16="http://schemas.microsoft.com/office/drawing/2014/main" id="{513145BD-3121-EA48-9665-C208C5BB897E}"/>
                </a:ext>
              </a:extLst>
            </p:cNvPr>
            <p:cNvSpPr>
              <a:spLocks noChangeArrowheads="1"/>
            </p:cNvSpPr>
            <p:nvPr/>
          </p:nvSpPr>
          <p:spPr bwMode="auto">
            <a:xfrm>
              <a:off x="2617" y="1906"/>
              <a:ext cx="217" cy="168"/>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4" name="Rectangle 29">
              <a:extLst>
                <a:ext uri="{FF2B5EF4-FFF2-40B4-BE49-F238E27FC236}">
                  <a16:creationId xmlns:a16="http://schemas.microsoft.com/office/drawing/2014/main" id="{D810C140-62D3-2543-A7A5-6CD1865F2306}"/>
                </a:ext>
              </a:extLst>
            </p:cNvPr>
            <p:cNvSpPr>
              <a:spLocks noChangeArrowheads="1"/>
            </p:cNvSpPr>
            <p:nvPr/>
          </p:nvSpPr>
          <p:spPr bwMode="auto">
            <a:xfrm>
              <a:off x="2118" y="1906"/>
              <a:ext cx="216" cy="16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5" name="Rectangle 30">
              <a:extLst>
                <a:ext uri="{FF2B5EF4-FFF2-40B4-BE49-F238E27FC236}">
                  <a16:creationId xmlns:a16="http://schemas.microsoft.com/office/drawing/2014/main" id="{2308572A-C6B3-8244-8561-99A452C3F01D}"/>
                </a:ext>
              </a:extLst>
            </p:cNvPr>
            <p:cNvSpPr>
              <a:spLocks noChangeArrowheads="1"/>
            </p:cNvSpPr>
            <p:nvPr/>
          </p:nvSpPr>
          <p:spPr bwMode="auto">
            <a:xfrm>
              <a:off x="1645" y="1906"/>
              <a:ext cx="217" cy="16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36" name="Line 31">
            <a:extLst>
              <a:ext uri="{FF2B5EF4-FFF2-40B4-BE49-F238E27FC236}">
                <a16:creationId xmlns:a16="http://schemas.microsoft.com/office/drawing/2014/main" id="{B6B356D9-C3C6-DE4F-B1CB-3056581D05F2}"/>
              </a:ext>
            </a:extLst>
          </p:cNvPr>
          <p:cNvSpPr>
            <a:spLocks noChangeShapeType="1"/>
          </p:cNvSpPr>
          <p:nvPr/>
        </p:nvSpPr>
        <p:spPr bwMode="auto">
          <a:xfrm>
            <a:off x="5422900" y="2422298"/>
            <a:ext cx="71437" cy="334963"/>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37" name="Group 32">
            <a:extLst>
              <a:ext uri="{FF2B5EF4-FFF2-40B4-BE49-F238E27FC236}">
                <a16:creationId xmlns:a16="http://schemas.microsoft.com/office/drawing/2014/main" id="{0F900E6F-25E0-A04C-92E1-DD7CABCA9FD6}"/>
              </a:ext>
            </a:extLst>
          </p:cNvPr>
          <p:cNvGrpSpPr>
            <a:grpSpLocks/>
          </p:cNvGrpSpPr>
          <p:nvPr/>
        </p:nvGrpSpPr>
        <p:grpSpPr bwMode="auto">
          <a:xfrm>
            <a:off x="1917700" y="5089298"/>
            <a:ext cx="8364537" cy="660400"/>
            <a:chOff x="243" y="3104"/>
            <a:chExt cx="5269" cy="416"/>
          </a:xfrm>
        </p:grpSpPr>
        <p:sp>
          <p:nvSpPr>
            <p:cNvPr id="38" name="Rectangle 33">
              <a:extLst>
                <a:ext uri="{FF2B5EF4-FFF2-40B4-BE49-F238E27FC236}">
                  <a16:creationId xmlns:a16="http://schemas.microsoft.com/office/drawing/2014/main" id="{0B2E155C-A7B4-2A43-AC0D-834A8594E904}"/>
                </a:ext>
              </a:extLst>
            </p:cNvPr>
            <p:cNvSpPr>
              <a:spLocks noChangeArrowheads="1"/>
            </p:cNvSpPr>
            <p:nvPr/>
          </p:nvSpPr>
          <p:spPr bwMode="auto">
            <a:xfrm>
              <a:off x="243"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9" name="Rectangle 34">
              <a:extLst>
                <a:ext uri="{FF2B5EF4-FFF2-40B4-BE49-F238E27FC236}">
                  <a16:creationId xmlns:a16="http://schemas.microsoft.com/office/drawing/2014/main" id="{FDC4C05E-E5FB-294E-BCE2-6D43C97D4F99}"/>
                </a:ext>
              </a:extLst>
            </p:cNvPr>
            <p:cNvSpPr>
              <a:spLocks noChangeArrowheads="1"/>
            </p:cNvSpPr>
            <p:nvPr/>
          </p:nvSpPr>
          <p:spPr bwMode="auto">
            <a:xfrm>
              <a:off x="569"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0" name="Rectangle 35">
              <a:extLst>
                <a:ext uri="{FF2B5EF4-FFF2-40B4-BE49-F238E27FC236}">
                  <a16:creationId xmlns:a16="http://schemas.microsoft.com/office/drawing/2014/main" id="{243E4499-4177-B042-BF11-759530359F67}"/>
                </a:ext>
              </a:extLst>
            </p:cNvPr>
            <p:cNvSpPr>
              <a:spLocks noChangeArrowheads="1"/>
            </p:cNvSpPr>
            <p:nvPr/>
          </p:nvSpPr>
          <p:spPr bwMode="auto">
            <a:xfrm>
              <a:off x="895"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1" name="Rectangle 36">
              <a:extLst>
                <a:ext uri="{FF2B5EF4-FFF2-40B4-BE49-F238E27FC236}">
                  <a16:creationId xmlns:a16="http://schemas.microsoft.com/office/drawing/2014/main" id="{D0787F1A-AEC3-E742-AD6E-A69A7ECA9B34}"/>
                </a:ext>
              </a:extLst>
            </p:cNvPr>
            <p:cNvSpPr>
              <a:spLocks noChangeArrowheads="1"/>
            </p:cNvSpPr>
            <p:nvPr/>
          </p:nvSpPr>
          <p:spPr bwMode="auto">
            <a:xfrm>
              <a:off x="1221"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2" name="Rectangle 37">
              <a:extLst>
                <a:ext uri="{FF2B5EF4-FFF2-40B4-BE49-F238E27FC236}">
                  <a16:creationId xmlns:a16="http://schemas.microsoft.com/office/drawing/2014/main" id="{278DDF96-6106-1145-8342-1CDEE98F0E95}"/>
                </a:ext>
              </a:extLst>
            </p:cNvPr>
            <p:cNvSpPr>
              <a:spLocks noChangeArrowheads="1"/>
            </p:cNvSpPr>
            <p:nvPr/>
          </p:nvSpPr>
          <p:spPr bwMode="auto">
            <a:xfrm>
              <a:off x="1547"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3" name="Rectangle 38">
              <a:extLst>
                <a:ext uri="{FF2B5EF4-FFF2-40B4-BE49-F238E27FC236}">
                  <a16:creationId xmlns:a16="http://schemas.microsoft.com/office/drawing/2014/main" id="{C0678FE3-7324-074B-A076-B5A2A885FECE}"/>
                </a:ext>
              </a:extLst>
            </p:cNvPr>
            <p:cNvSpPr>
              <a:spLocks noChangeArrowheads="1"/>
            </p:cNvSpPr>
            <p:nvPr/>
          </p:nvSpPr>
          <p:spPr bwMode="auto">
            <a:xfrm>
              <a:off x="1873"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4" name="Rectangle 39">
              <a:extLst>
                <a:ext uri="{FF2B5EF4-FFF2-40B4-BE49-F238E27FC236}">
                  <a16:creationId xmlns:a16="http://schemas.microsoft.com/office/drawing/2014/main" id="{9C157486-2270-F34B-B826-06D0DB70AA4F}"/>
                </a:ext>
              </a:extLst>
            </p:cNvPr>
            <p:cNvSpPr>
              <a:spLocks noChangeArrowheads="1"/>
            </p:cNvSpPr>
            <p:nvPr/>
          </p:nvSpPr>
          <p:spPr bwMode="auto">
            <a:xfrm>
              <a:off x="2199"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5" name="Rectangle 40">
              <a:extLst>
                <a:ext uri="{FF2B5EF4-FFF2-40B4-BE49-F238E27FC236}">
                  <a16:creationId xmlns:a16="http://schemas.microsoft.com/office/drawing/2014/main" id="{941F65D0-2B9D-2845-B639-8AB5C912136D}"/>
                </a:ext>
              </a:extLst>
            </p:cNvPr>
            <p:cNvSpPr>
              <a:spLocks noChangeArrowheads="1"/>
            </p:cNvSpPr>
            <p:nvPr/>
          </p:nvSpPr>
          <p:spPr bwMode="auto">
            <a:xfrm>
              <a:off x="2525"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6" name="Rectangle 41">
              <a:extLst>
                <a:ext uri="{FF2B5EF4-FFF2-40B4-BE49-F238E27FC236}">
                  <a16:creationId xmlns:a16="http://schemas.microsoft.com/office/drawing/2014/main" id="{C9F4D017-1987-3140-91DF-740A0EFAF3A7}"/>
                </a:ext>
              </a:extLst>
            </p:cNvPr>
            <p:cNvSpPr>
              <a:spLocks noChangeArrowheads="1"/>
            </p:cNvSpPr>
            <p:nvPr/>
          </p:nvSpPr>
          <p:spPr bwMode="auto">
            <a:xfrm>
              <a:off x="2851"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7" name="Rectangle 42">
              <a:extLst>
                <a:ext uri="{FF2B5EF4-FFF2-40B4-BE49-F238E27FC236}">
                  <a16:creationId xmlns:a16="http://schemas.microsoft.com/office/drawing/2014/main" id="{68FB259A-F4FE-4944-91AE-A9002FDD4B83}"/>
                </a:ext>
              </a:extLst>
            </p:cNvPr>
            <p:cNvSpPr>
              <a:spLocks noChangeArrowheads="1"/>
            </p:cNvSpPr>
            <p:nvPr/>
          </p:nvSpPr>
          <p:spPr bwMode="auto">
            <a:xfrm>
              <a:off x="3177"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8" name="Rectangle 43">
              <a:extLst>
                <a:ext uri="{FF2B5EF4-FFF2-40B4-BE49-F238E27FC236}">
                  <a16:creationId xmlns:a16="http://schemas.microsoft.com/office/drawing/2014/main" id="{44677E98-E2B6-164A-AE1A-C9250337DA3A}"/>
                </a:ext>
              </a:extLst>
            </p:cNvPr>
            <p:cNvSpPr>
              <a:spLocks noChangeArrowheads="1"/>
            </p:cNvSpPr>
            <p:nvPr/>
          </p:nvSpPr>
          <p:spPr bwMode="auto">
            <a:xfrm>
              <a:off x="3503"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49" name="Rectangle 44">
              <a:extLst>
                <a:ext uri="{FF2B5EF4-FFF2-40B4-BE49-F238E27FC236}">
                  <a16:creationId xmlns:a16="http://schemas.microsoft.com/office/drawing/2014/main" id="{BA4CBC55-8E3D-EE4F-9CA0-F6E0F475E848}"/>
                </a:ext>
              </a:extLst>
            </p:cNvPr>
            <p:cNvSpPr>
              <a:spLocks noChangeArrowheads="1"/>
            </p:cNvSpPr>
            <p:nvPr/>
          </p:nvSpPr>
          <p:spPr bwMode="auto">
            <a:xfrm>
              <a:off x="3829"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0" name="Rectangle 45">
              <a:extLst>
                <a:ext uri="{FF2B5EF4-FFF2-40B4-BE49-F238E27FC236}">
                  <a16:creationId xmlns:a16="http://schemas.microsoft.com/office/drawing/2014/main" id="{172E118B-1903-D640-AA02-A71E2B97213E}"/>
                </a:ext>
              </a:extLst>
            </p:cNvPr>
            <p:cNvSpPr>
              <a:spLocks noChangeArrowheads="1"/>
            </p:cNvSpPr>
            <p:nvPr/>
          </p:nvSpPr>
          <p:spPr bwMode="auto">
            <a:xfrm>
              <a:off x="4155"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1" name="Rectangle 46">
              <a:extLst>
                <a:ext uri="{FF2B5EF4-FFF2-40B4-BE49-F238E27FC236}">
                  <a16:creationId xmlns:a16="http://schemas.microsoft.com/office/drawing/2014/main" id="{41A435D2-7493-F947-817F-5521B08971EB}"/>
                </a:ext>
              </a:extLst>
            </p:cNvPr>
            <p:cNvSpPr>
              <a:spLocks noChangeArrowheads="1"/>
            </p:cNvSpPr>
            <p:nvPr/>
          </p:nvSpPr>
          <p:spPr bwMode="auto">
            <a:xfrm>
              <a:off x="4481"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2" name="Rectangle 47">
              <a:extLst>
                <a:ext uri="{FF2B5EF4-FFF2-40B4-BE49-F238E27FC236}">
                  <a16:creationId xmlns:a16="http://schemas.microsoft.com/office/drawing/2014/main" id="{3B3054A5-02F2-C44A-84B7-2CBBDB050EBE}"/>
                </a:ext>
              </a:extLst>
            </p:cNvPr>
            <p:cNvSpPr>
              <a:spLocks noChangeArrowheads="1"/>
            </p:cNvSpPr>
            <p:nvPr/>
          </p:nvSpPr>
          <p:spPr bwMode="auto">
            <a:xfrm>
              <a:off x="4807"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3" name="Rectangle 48">
              <a:extLst>
                <a:ext uri="{FF2B5EF4-FFF2-40B4-BE49-F238E27FC236}">
                  <a16:creationId xmlns:a16="http://schemas.microsoft.com/office/drawing/2014/main" id="{D765FBC8-9B1F-5C47-B73F-7501420C461C}"/>
                </a:ext>
              </a:extLst>
            </p:cNvPr>
            <p:cNvSpPr>
              <a:spLocks noChangeArrowheads="1"/>
            </p:cNvSpPr>
            <p:nvPr/>
          </p:nvSpPr>
          <p:spPr bwMode="auto">
            <a:xfrm>
              <a:off x="5133" y="310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4" name="Rectangle 49">
              <a:extLst>
                <a:ext uri="{FF2B5EF4-FFF2-40B4-BE49-F238E27FC236}">
                  <a16:creationId xmlns:a16="http://schemas.microsoft.com/office/drawing/2014/main" id="{2B8A20C2-78BD-E046-A100-F5E48680A0C8}"/>
                </a:ext>
              </a:extLst>
            </p:cNvPr>
            <p:cNvSpPr>
              <a:spLocks noChangeArrowheads="1"/>
            </p:cNvSpPr>
            <p:nvPr/>
          </p:nvSpPr>
          <p:spPr bwMode="auto">
            <a:xfrm>
              <a:off x="405"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5" name="Rectangle 50">
              <a:extLst>
                <a:ext uri="{FF2B5EF4-FFF2-40B4-BE49-F238E27FC236}">
                  <a16:creationId xmlns:a16="http://schemas.microsoft.com/office/drawing/2014/main" id="{339E70FB-D9E1-ED4F-ACC2-714C8BD9B44D}"/>
                </a:ext>
              </a:extLst>
            </p:cNvPr>
            <p:cNvSpPr>
              <a:spLocks noChangeArrowheads="1"/>
            </p:cNvSpPr>
            <p:nvPr/>
          </p:nvSpPr>
          <p:spPr bwMode="auto">
            <a:xfrm>
              <a:off x="731"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6" name="Rectangle 51">
              <a:extLst>
                <a:ext uri="{FF2B5EF4-FFF2-40B4-BE49-F238E27FC236}">
                  <a16:creationId xmlns:a16="http://schemas.microsoft.com/office/drawing/2014/main" id="{D5FCA5A1-2A4D-F049-BB4A-5C6028276A40}"/>
                </a:ext>
              </a:extLst>
            </p:cNvPr>
            <p:cNvSpPr>
              <a:spLocks noChangeArrowheads="1"/>
            </p:cNvSpPr>
            <p:nvPr/>
          </p:nvSpPr>
          <p:spPr bwMode="auto">
            <a:xfrm>
              <a:off x="1057"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7" name="Rectangle 52">
              <a:extLst>
                <a:ext uri="{FF2B5EF4-FFF2-40B4-BE49-F238E27FC236}">
                  <a16:creationId xmlns:a16="http://schemas.microsoft.com/office/drawing/2014/main" id="{D923DA0A-7D78-384B-9BAD-934F0B1C10D0}"/>
                </a:ext>
              </a:extLst>
            </p:cNvPr>
            <p:cNvSpPr>
              <a:spLocks noChangeArrowheads="1"/>
            </p:cNvSpPr>
            <p:nvPr/>
          </p:nvSpPr>
          <p:spPr bwMode="auto">
            <a:xfrm>
              <a:off x="1383"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8" name="Rectangle 53">
              <a:extLst>
                <a:ext uri="{FF2B5EF4-FFF2-40B4-BE49-F238E27FC236}">
                  <a16:creationId xmlns:a16="http://schemas.microsoft.com/office/drawing/2014/main" id="{B1C1C53E-40A6-2945-B2B9-658686C21BB6}"/>
                </a:ext>
              </a:extLst>
            </p:cNvPr>
            <p:cNvSpPr>
              <a:spLocks noChangeArrowheads="1"/>
            </p:cNvSpPr>
            <p:nvPr/>
          </p:nvSpPr>
          <p:spPr bwMode="auto">
            <a:xfrm>
              <a:off x="1709"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59" name="Rectangle 54">
              <a:extLst>
                <a:ext uri="{FF2B5EF4-FFF2-40B4-BE49-F238E27FC236}">
                  <a16:creationId xmlns:a16="http://schemas.microsoft.com/office/drawing/2014/main" id="{A51B63AB-A0A5-0C45-87FB-2A404CC67615}"/>
                </a:ext>
              </a:extLst>
            </p:cNvPr>
            <p:cNvSpPr>
              <a:spLocks noChangeArrowheads="1"/>
            </p:cNvSpPr>
            <p:nvPr/>
          </p:nvSpPr>
          <p:spPr bwMode="auto">
            <a:xfrm>
              <a:off x="2035"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0" name="Rectangle 55">
              <a:extLst>
                <a:ext uri="{FF2B5EF4-FFF2-40B4-BE49-F238E27FC236}">
                  <a16:creationId xmlns:a16="http://schemas.microsoft.com/office/drawing/2014/main" id="{6B5B3133-FCF2-374D-A287-4FF275E952CC}"/>
                </a:ext>
              </a:extLst>
            </p:cNvPr>
            <p:cNvSpPr>
              <a:spLocks noChangeArrowheads="1"/>
            </p:cNvSpPr>
            <p:nvPr/>
          </p:nvSpPr>
          <p:spPr bwMode="auto">
            <a:xfrm>
              <a:off x="2361"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1" name="Rectangle 56">
              <a:extLst>
                <a:ext uri="{FF2B5EF4-FFF2-40B4-BE49-F238E27FC236}">
                  <a16:creationId xmlns:a16="http://schemas.microsoft.com/office/drawing/2014/main" id="{58CAB5EE-B721-4240-9D44-BBC886A12B30}"/>
                </a:ext>
              </a:extLst>
            </p:cNvPr>
            <p:cNvSpPr>
              <a:spLocks noChangeArrowheads="1"/>
            </p:cNvSpPr>
            <p:nvPr/>
          </p:nvSpPr>
          <p:spPr bwMode="auto">
            <a:xfrm>
              <a:off x="2687"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2" name="Rectangle 57">
              <a:extLst>
                <a:ext uri="{FF2B5EF4-FFF2-40B4-BE49-F238E27FC236}">
                  <a16:creationId xmlns:a16="http://schemas.microsoft.com/office/drawing/2014/main" id="{F909A48D-9CDC-4947-8779-71A4409AF03C}"/>
                </a:ext>
              </a:extLst>
            </p:cNvPr>
            <p:cNvSpPr>
              <a:spLocks noChangeArrowheads="1"/>
            </p:cNvSpPr>
            <p:nvPr/>
          </p:nvSpPr>
          <p:spPr bwMode="auto">
            <a:xfrm>
              <a:off x="3013"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3" name="Rectangle 58">
              <a:extLst>
                <a:ext uri="{FF2B5EF4-FFF2-40B4-BE49-F238E27FC236}">
                  <a16:creationId xmlns:a16="http://schemas.microsoft.com/office/drawing/2014/main" id="{4402E438-0D27-774B-BF9C-A3A2FDBF305D}"/>
                </a:ext>
              </a:extLst>
            </p:cNvPr>
            <p:cNvSpPr>
              <a:spLocks noChangeArrowheads="1"/>
            </p:cNvSpPr>
            <p:nvPr/>
          </p:nvSpPr>
          <p:spPr bwMode="auto">
            <a:xfrm>
              <a:off x="3339"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4" name="Rectangle 59">
              <a:extLst>
                <a:ext uri="{FF2B5EF4-FFF2-40B4-BE49-F238E27FC236}">
                  <a16:creationId xmlns:a16="http://schemas.microsoft.com/office/drawing/2014/main" id="{755D616C-0C2C-904A-8C63-80FF3118EF18}"/>
                </a:ext>
              </a:extLst>
            </p:cNvPr>
            <p:cNvSpPr>
              <a:spLocks noChangeArrowheads="1"/>
            </p:cNvSpPr>
            <p:nvPr/>
          </p:nvSpPr>
          <p:spPr bwMode="auto">
            <a:xfrm>
              <a:off x="3665"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5" name="Rectangle 60">
              <a:extLst>
                <a:ext uri="{FF2B5EF4-FFF2-40B4-BE49-F238E27FC236}">
                  <a16:creationId xmlns:a16="http://schemas.microsoft.com/office/drawing/2014/main" id="{5A97959E-4B46-DA4A-847A-7D35487BBF7B}"/>
                </a:ext>
              </a:extLst>
            </p:cNvPr>
            <p:cNvSpPr>
              <a:spLocks noChangeArrowheads="1"/>
            </p:cNvSpPr>
            <p:nvPr/>
          </p:nvSpPr>
          <p:spPr bwMode="auto">
            <a:xfrm>
              <a:off x="3991"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6" name="Rectangle 61">
              <a:extLst>
                <a:ext uri="{FF2B5EF4-FFF2-40B4-BE49-F238E27FC236}">
                  <a16:creationId xmlns:a16="http://schemas.microsoft.com/office/drawing/2014/main" id="{F5FD2C76-6B66-064F-AE9D-D9D603E61279}"/>
                </a:ext>
              </a:extLst>
            </p:cNvPr>
            <p:cNvSpPr>
              <a:spLocks noChangeArrowheads="1"/>
            </p:cNvSpPr>
            <p:nvPr/>
          </p:nvSpPr>
          <p:spPr bwMode="auto">
            <a:xfrm>
              <a:off x="4317"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7" name="Rectangle 62">
              <a:extLst>
                <a:ext uri="{FF2B5EF4-FFF2-40B4-BE49-F238E27FC236}">
                  <a16:creationId xmlns:a16="http://schemas.microsoft.com/office/drawing/2014/main" id="{1F3059EA-677C-7B4B-9F43-3934EA257DB4}"/>
                </a:ext>
              </a:extLst>
            </p:cNvPr>
            <p:cNvSpPr>
              <a:spLocks noChangeArrowheads="1"/>
            </p:cNvSpPr>
            <p:nvPr/>
          </p:nvSpPr>
          <p:spPr bwMode="auto">
            <a:xfrm>
              <a:off x="4643"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8" name="Rectangle 63">
              <a:extLst>
                <a:ext uri="{FF2B5EF4-FFF2-40B4-BE49-F238E27FC236}">
                  <a16:creationId xmlns:a16="http://schemas.microsoft.com/office/drawing/2014/main" id="{97FC816C-55DD-7C49-B9DB-512840B3AA3A}"/>
                </a:ext>
              </a:extLst>
            </p:cNvPr>
            <p:cNvSpPr>
              <a:spLocks noChangeArrowheads="1"/>
            </p:cNvSpPr>
            <p:nvPr/>
          </p:nvSpPr>
          <p:spPr bwMode="auto">
            <a:xfrm>
              <a:off x="4969"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69" name="Rectangle 64">
              <a:extLst>
                <a:ext uri="{FF2B5EF4-FFF2-40B4-BE49-F238E27FC236}">
                  <a16:creationId xmlns:a16="http://schemas.microsoft.com/office/drawing/2014/main" id="{322018AF-2FF1-2544-AEEB-43BCF2C6F5D7}"/>
                </a:ext>
              </a:extLst>
            </p:cNvPr>
            <p:cNvSpPr>
              <a:spLocks noChangeArrowheads="1"/>
            </p:cNvSpPr>
            <p:nvPr/>
          </p:nvSpPr>
          <p:spPr bwMode="auto">
            <a:xfrm>
              <a:off x="5295" y="335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grpSp>
        <p:nvGrpSpPr>
          <p:cNvPr id="70" name="Group 65">
            <a:extLst>
              <a:ext uri="{FF2B5EF4-FFF2-40B4-BE49-F238E27FC236}">
                <a16:creationId xmlns:a16="http://schemas.microsoft.com/office/drawing/2014/main" id="{06A80DCD-4D7C-474E-A276-B8CCA653435A}"/>
              </a:ext>
            </a:extLst>
          </p:cNvPr>
          <p:cNvGrpSpPr>
            <a:grpSpLocks/>
          </p:cNvGrpSpPr>
          <p:nvPr/>
        </p:nvGrpSpPr>
        <p:grpSpPr bwMode="auto">
          <a:xfrm>
            <a:off x="2514600" y="5784623"/>
            <a:ext cx="7200900" cy="831850"/>
            <a:chOff x="619" y="3542"/>
            <a:chExt cx="4536" cy="524"/>
          </a:xfrm>
        </p:grpSpPr>
        <p:sp>
          <p:nvSpPr>
            <p:cNvPr id="71" name="Rectangle 66">
              <a:extLst>
                <a:ext uri="{FF2B5EF4-FFF2-40B4-BE49-F238E27FC236}">
                  <a16:creationId xmlns:a16="http://schemas.microsoft.com/office/drawing/2014/main" id="{A3645F80-4321-5F4A-8C1F-9E268FBE4CB1}"/>
                </a:ext>
              </a:extLst>
            </p:cNvPr>
            <p:cNvSpPr>
              <a:spLocks noChangeArrowheads="1"/>
            </p:cNvSpPr>
            <p:nvPr/>
          </p:nvSpPr>
          <p:spPr bwMode="auto">
            <a:xfrm>
              <a:off x="619" y="3542"/>
              <a:ext cx="505" cy="5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全新</a:t>
              </a:r>
            </a:p>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招募</a:t>
              </a:r>
            </a:p>
          </p:txBody>
        </p:sp>
        <p:sp>
          <p:nvSpPr>
            <p:cNvPr id="72" name="Rectangle 67">
              <a:extLst>
                <a:ext uri="{FF2B5EF4-FFF2-40B4-BE49-F238E27FC236}">
                  <a16:creationId xmlns:a16="http://schemas.microsoft.com/office/drawing/2014/main" id="{4F921381-32BE-284C-8AF5-BEC830B96F59}"/>
                </a:ext>
              </a:extLst>
            </p:cNvPr>
            <p:cNvSpPr>
              <a:spLocks noChangeArrowheads="1"/>
            </p:cNvSpPr>
            <p:nvPr/>
          </p:nvSpPr>
          <p:spPr bwMode="auto">
            <a:xfrm>
              <a:off x="4650" y="3542"/>
              <a:ext cx="505" cy="5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全新</a:t>
              </a:r>
            </a:p>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業績</a:t>
              </a:r>
            </a:p>
          </p:txBody>
        </p:sp>
      </p:grpSp>
      <p:sp>
        <p:nvSpPr>
          <p:cNvPr id="73" name="Line 68">
            <a:extLst>
              <a:ext uri="{FF2B5EF4-FFF2-40B4-BE49-F238E27FC236}">
                <a16:creationId xmlns:a16="http://schemas.microsoft.com/office/drawing/2014/main" id="{04C57600-A06C-8041-A513-862AE6673A9E}"/>
              </a:ext>
            </a:extLst>
          </p:cNvPr>
          <p:cNvSpPr>
            <a:spLocks noChangeShapeType="1"/>
          </p:cNvSpPr>
          <p:nvPr/>
        </p:nvSpPr>
        <p:spPr bwMode="auto">
          <a:xfrm flipV="1">
            <a:off x="2141537"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74" name="Line 69">
            <a:extLst>
              <a:ext uri="{FF2B5EF4-FFF2-40B4-BE49-F238E27FC236}">
                <a16:creationId xmlns:a16="http://schemas.microsoft.com/office/drawing/2014/main" id="{5A999658-6841-7D48-9E76-69F13BDC7E50}"/>
              </a:ext>
            </a:extLst>
          </p:cNvPr>
          <p:cNvSpPr>
            <a:spLocks noChangeShapeType="1"/>
          </p:cNvSpPr>
          <p:nvPr/>
        </p:nvSpPr>
        <p:spPr bwMode="auto">
          <a:xfrm flipV="1">
            <a:off x="2720975"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75" name="Line 70">
            <a:extLst>
              <a:ext uri="{FF2B5EF4-FFF2-40B4-BE49-F238E27FC236}">
                <a16:creationId xmlns:a16="http://schemas.microsoft.com/office/drawing/2014/main" id="{28F6071E-9C71-1045-AEAC-09EF643B485F}"/>
              </a:ext>
            </a:extLst>
          </p:cNvPr>
          <p:cNvSpPr>
            <a:spLocks noChangeShapeType="1"/>
          </p:cNvSpPr>
          <p:nvPr/>
        </p:nvSpPr>
        <p:spPr bwMode="auto">
          <a:xfrm flipV="1">
            <a:off x="3300412"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76" name="Line 71">
            <a:extLst>
              <a:ext uri="{FF2B5EF4-FFF2-40B4-BE49-F238E27FC236}">
                <a16:creationId xmlns:a16="http://schemas.microsoft.com/office/drawing/2014/main" id="{4BD0B267-3FEE-6444-B7DC-C3C8BF70B8D9}"/>
              </a:ext>
            </a:extLst>
          </p:cNvPr>
          <p:cNvSpPr>
            <a:spLocks noChangeShapeType="1"/>
          </p:cNvSpPr>
          <p:nvPr/>
        </p:nvSpPr>
        <p:spPr bwMode="auto">
          <a:xfrm flipV="1">
            <a:off x="3879850"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77" name="Line 72">
            <a:extLst>
              <a:ext uri="{FF2B5EF4-FFF2-40B4-BE49-F238E27FC236}">
                <a16:creationId xmlns:a16="http://schemas.microsoft.com/office/drawing/2014/main" id="{AA0D9789-0C79-7242-9FA6-277B2068AD4C}"/>
              </a:ext>
            </a:extLst>
          </p:cNvPr>
          <p:cNvSpPr>
            <a:spLocks noChangeShapeType="1"/>
          </p:cNvSpPr>
          <p:nvPr/>
        </p:nvSpPr>
        <p:spPr bwMode="auto">
          <a:xfrm flipV="1">
            <a:off x="4459287"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78" name="Line 73">
            <a:extLst>
              <a:ext uri="{FF2B5EF4-FFF2-40B4-BE49-F238E27FC236}">
                <a16:creationId xmlns:a16="http://schemas.microsoft.com/office/drawing/2014/main" id="{3C2B8143-C77F-494F-A61B-4CE12F8F06B1}"/>
              </a:ext>
            </a:extLst>
          </p:cNvPr>
          <p:cNvSpPr>
            <a:spLocks noChangeShapeType="1"/>
          </p:cNvSpPr>
          <p:nvPr/>
        </p:nvSpPr>
        <p:spPr bwMode="auto">
          <a:xfrm flipV="1">
            <a:off x="5038725"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79" name="Line 74">
            <a:extLst>
              <a:ext uri="{FF2B5EF4-FFF2-40B4-BE49-F238E27FC236}">
                <a16:creationId xmlns:a16="http://schemas.microsoft.com/office/drawing/2014/main" id="{0479CBF3-F6B4-3A49-A7B8-07BA015927DE}"/>
              </a:ext>
            </a:extLst>
          </p:cNvPr>
          <p:cNvSpPr>
            <a:spLocks noChangeShapeType="1"/>
          </p:cNvSpPr>
          <p:nvPr/>
        </p:nvSpPr>
        <p:spPr bwMode="auto">
          <a:xfrm flipV="1">
            <a:off x="5618162"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0" name="Line 75">
            <a:extLst>
              <a:ext uri="{FF2B5EF4-FFF2-40B4-BE49-F238E27FC236}">
                <a16:creationId xmlns:a16="http://schemas.microsoft.com/office/drawing/2014/main" id="{20C33C6E-22A0-3844-9FB2-6A214B8B9957}"/>
              </a:ext>
            </a:extLst>
          </p:cNvPr>
          <p:cNvSpPr>
            <a:spLocks noChangeShapeType="1"/>
          </p:cNvSpPr>
          <p:nvPr/>
        </p:nvSpPr>
        <p:spPr bwMode="auto">
          <a:xfrm flipV="1">
            <a:off x="6197600"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1" name="Line 76">
            <a:extLst>
              <a:ext uri="{FF2B5EF4-FFF2-40B4-BE49-F238E27FC236}">
                <a16:creationId xmlns:a16="http://schemas.microsoft.com/office/drawing/2014/main" id="{147C4A23-2752-DC48-9C37-531FC20029E8}"/>
              </a:ext>
            </a:extLst>
          </p:cNvPr>
          <p:cNvSpPr>
            <a:spLocks noChangeShapeType="1"/>
          </p:cNvSpPr>
          <p:nvPr/>
        </p:nvSpPr>
        <p:spPr bwMode="auto">
          <a:xfrm flipV="1">
            <a:off x="6777037"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2" name="Line 77">
            <a:extLst>
              <a:ext uri="{FF2B5EF4-FFF2-40B4-BE49-F238E27FC236}">
                <a16:creationId xmlns:a16="http://schemas.microsoft.com/office/drawing/2014/main" id="{2FB39686-5A82-344D-A659-D539D15F783C}"/>
              </a:ext>
            </a:extLst>
          </p:cNvPr>
          <p:cNvSpPr>
            <a:spLocks noChangeShapeType="1"/>
          </p:cNvSpPr>
          <p:nvPr/>
        </p:nvSpPr>
        <p:spPr bwMode="auto">
          <a:xfrm flipV="1">
            <a:off x="7356475"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3" name="Line 78">
            <a:extLst>
              <a:ext uri="{FF2B5EF4-FFF2-40B4-BE49-F238E27FC236}">
                <a16:creationId xmlns:a16="http://schemas.microsoft.com/office/drawing/2014/main" id="{D7A328A6-7D55-9648-8A8E-7013B92495AF}"/>
              </a:ext>
            </a:extLst>
          </p:cNvPr>
          <p:cNvSpPr>
            <a:spLocks noChangeShapeType="1"/>
          </p:cNvSpPr>
          <p:nvPr/>
        </p:nvSpPr>
        <p:spPr bwMode="auto">
          <a:xfrm flipV="1">
            <a:off x="7935912"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4" name="Line 79">
            <a:extLst>
              <a:ext uri="{FF2B5EF4-FFF2-40B4-BE49-F238E27FC236}">
                <a16:creationId xmlns:a16="http://schemas.microsoft.com/office/drawing/2014/main" id="{4E252929-F739-0649-B774-87B2BDA459F3}"/>
              </a:ext>
            </a:extLst>
          </p:cNvPr>
          <p:cNvSpPr>
            <a:spLocks noChangeShapeType="1"/>
          </p:cNvSpPr>
          <p:nvPr/>
        </p:nvSpPr>
        <p:spPr bwMode="auto">
          <a:xfrm flipV="1">
            <a:off x="8515350"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5" name="Line 80">
            <a:extLst>
              <a:ext uri="{FF2B5EF4-FFF2-40B4-BE49-F238E27FC236}">
                <a16:creationId xmlns:a16="http://schemas.microsoft.com/office/drawing/2014/main" id="{C939CCCC-F765-B048-9F71-B38DFF773AC2}"/>
              </a:ext>
            </a:extLst>
          </p:cNvPr>
          <p:cNvSpPr>
            <a:spLocks noChangeShapeType="1"/>
          </p:cNvSpPr>
          <p:nvPr/>
        </p:nvSpPr>
        <p:spPr bwMode="auto">
          <a:xfrm flipV="1">
            <a:off x="9094787"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6" name="Line 81">
            <a:extLst>
              <a:ext uri="{FF2B5EF4-FFF2-40B4-BE49-F238E27FC236}">
                <a16:creationId xmlns:a16="http://schemas.microsoft.com/office/drawing/2014/main" id="{6A4B222A-D75A-3949-9B57-14053CA0146F}"/>
              </a:ext>
            </a:extLst>
          </p:cNvPr>
          <p:cNvSpPr>
            <a:spLocks noChangeShapeType="1"/>
          </p:cNvSpPr>
          <p:nvPr/>
        </p:nvSpPr>
        <p:spPr bwMode="auto">
          <a:xfrm flipV="1">
            <a:off x="9674225" y="4260623"/>
            <a:ext cx="0" cy="731838"/>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87" name="Rectangle 82">
            <a:extLst>
              <a:ext uri="{FF2B5EF4-FFF2-40B4-BE49-F238E27FC236}">
                <a16:creationId xmlns:a16="http://schemas.microsoft.com/office/drawing/2014/main" id="{EF825D8F-9EC5-8E40-B079-D79DB8158B01}"/>
              </a:ext>
            </a:extLst>
          </p:cNvPr>
          <p:cNvSpPr>
            <a:spLocks noChangeArrowheads="1"/>
          </p:cNvSpPr>
          <p:nvPr/>
        </p:nvSpPr>
        <p:spPr bwMode="auto">
          <a:xfrm>
            <a:off x="1872727" y="3612420"/>
            <a:ext cx="8404545" cy="708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沒有業績 - 沒有持續銷售 = 必須招募更多人增加「購買」點。</a:t>
            </a:r>
          </a:p>
          <a:p>
            <a:pPr marL="0" marR="0" lvl="0" indent="0" algn="ctr" defTabSz="914400" rtl="0" eaLnBrk="0" fontAlgn="base" latinLnBrk="0" hangingPunct="0">
              <a:lnSpc>
                <a:spcPct val="100000"/>
              </a:lnSpc>
              <a:spcBef>
                <a:spcPct val="0"/>
              </a:spcBef>
              <a:spcAft>
                <a:spcPct val="0"/>
              </a:spcAft>
              <a:buClrTx/>
              <a:buSzTx/>
              <a:buFontTx/>
              <a:buNone/>
              <a:tabLst/>
              <a:defRPr/>
            </a:pPr>
            <a:r>
              <a:rPr lang="zh" sz="1600" b="0" i="0" u="none" dirty="0">
                <a:solidFill>
                  <a:srgbClr val="FFFFFF"/>
                </a:solidFill>
                <a:ea typeface="Microsoft YaHei" panose="020B0503020204020204" pitchFamily="34" charset="-122"/>
              </a:rPr>
              <a:t>而不是基於重複零售(BV)來再生業績以達到要求，及來自購物年金的IBV + 轉消費為收入</a:t>
            </a:r>
          </a:p>
        </p:txBody>
      </p:sp>
      <p:sp>
        <p:nvSpPr>
          <p:cNvPr id="88" name="Rectangle 83">
            <a:extLst>
              <a:ext uri="{FF2B5EF4-FFF2-40B4-BE49-F238E27FC236}">
                <a16:creationId xmlns:a16="http://schemas.microsoft.com/office/drawing/2014/main" id="{D3984D3F-E5FB-ED4E-B1E4-45EB5A3165C5}"/>
              </a:ext>
            </a:extLst>
          </p:cNvPr>
          <p:cNvSpPr>
            <a:spLocks noChangeArrowheads="1"/>
          </p:cNvSpPr>
          <p:nvPr/>
        </p:nvSpPr>
        <p:spPr bwMode="auto">
          <a:xfrm>
            <a:off x="1817530" y="1422995"/>
            <a:ext cx="2094942" cy="1200971"/>
          </a:xfrm>
          <a:prstGeom prst="rect">
            <a:avLst/>
          </a:prstGeom>
          <a:noFill/>
          <a:ln w="3810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現存</a:t>
            </a:r>
            <a:br>
              <a:rPr lang="en" sz="2400" dirty="0"/>
            </a:br>
            <a:r>
              <a:rPr lang="zh" sz="2400" b="0" i="0" u="none" dirty="0">
                <a:solidFill>
                  <a:srgbClr val="FFFFFF"/>
                </a:solidFill>
                <a:ea typeface="Microsoft YaHei" panose="020B0503020204020204" pitchFamily="34" charset="-122"/>
              </a:rPr>
              <a:t>組織</a:t>
            </a:r>
            <a:br>
              <a:rPr lang="en" sz="2400" dirty="0"/>
            </a:br>
            <a:r>
              <a:rPr lang="zh" sz="2400" b="0" i="0" u="none" dirty="0">
                <a:solidFill>
                  <a:srgbClr val="FFFFFF"/>
                </a:solidFill>
                <a:ea typeface="Microsoft YaHei" panose="020B0503020204020204" pitchFamily="34" charset="-122"/>
              </a:rPr>
              <a:t>薪酬領域</a:t>
            </a:r>
          </a:p>
        </p:txBody>
      </p:sp>
      <p:sp>
        <p:nvSpPr>
          <p:cNvPr id="2" name="TextBox 1"/>
          <p:cNvSpPr txBox="1"/>
          <p:nvPr/>
        </p:nvSpPr>
        <p:spPr>
          <a:xfrm>
            <a:off x="8605082" y="63506"/>
            <a:ext cx="3009821" cy="2123658"/>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200" b="0" i="0" u="none" dirty="0">
                <a:solidFill>
                  <a:srgbClr val="FFFFFF"/>
                </a:solidFill>
                <a:ea typeface="Microsoft YaHei" panose="020B0503020204020204" pitchFamily="34" charset="-122"/>
              </a:rPr>
              <a:t>閱讀這個！</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200" b="0" i="0" u="none" dirty="0">
                <a:solidFill>
                  <a:srgbClr val="FFFFFF"/>
                </a:solidFill>
                <a:ea typeface="Microsoft YaHei" panose="020B0503020204020204" pitchFamily="34" charset="-122"/>
              </a:rPr>
              <a:t>為了使永續收入保持在最高的再生零售額和需要消費(購物年金)到位為基礎。放置過多下線是對抗事業模型並削弱組織基礎。超連鎖店主或資深合作夥伴不能維持產生更多業績來放置下線以幫助獲得支票，因為他們知道點數會向上回升（由上而下）。當業績點數是正確建立（自下而上），並且每個人都獲得100%業積為期一年。沒有削弱和無限搜索。這產生自下而上的複合效果，因為存在水平削弱。</a:t>
            </a:r>
          </a:p>
        </p:txBody>
      </p:sp>
      <p:sp>
        <p:nvSpPr>
          <p:cNvPr id="3" name="TextBox 2"/>
          <p:cNvSpPr txBox="1"/>
          <p:nvPr/>
        </p:nvSpPr>
        <p:spPr>
          <a:xfrm>
            <a:off x="3922046" y="6011344"/>
            <a:ext cx="445993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0" i="0" u="none" dirty="0">
                <a:solidFill>
                  <a:srgbClr val="FFFFFF"/>
                </a:solidFill>
                <a:ea typeface="Microsoft YaHei" panose="020B0503020204020204" pitchFamily="34" charset="-122"/>
              </a:rPr>
              <a:t>沒有那麼多持續訂購顧客，或新超連鎖店主正在工作</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0" i="0" u="none" dirty="0">
                <a:solidFill>
                  <a:srgbClr val="FFFFFF"/>
                </a:solidFill>
                <a:ea typeface="Microsoft YaHei" panose="020B0503020204020204" pitchFamily="34" charset="-122"/>
              </a:rPr>
              <a:t>對的或SHOP.COM顧客或SA購物年金產品消費</a:t>
            </a:r>
          </a:p>
        </p:txBody>
      </p:sp>
      <p:sp>
        <p:nvSpPr>
          <p:cNvPr id="89" name="Line 68">
            <a:extLst>
              <a:ext uri="{FF2B5EF4-FFF2-40B4-BE49-F238E27FC236}">
                <a16:creationId xmlns:a16="http://schemas.microsoft.com/office/drawing/2014/main" id="{04C57600-A06C-8041-A513-862AE6673A9E}"/>
              </a:ext>
            </a:extLst>
          </p:cNvPr>
          <p:cNvSpPr>
            <a:spLocks noChangeShapeType="1"/>
          </p:cNvSpPr>
          <p:nvPr/>
        </p:nvSpPr>
        <p:spPr bwMode="auto">
          <a:xfrm flipV="1">
            <a:off x="4011731" y="1960336"/>
            <a:ext cx="1011118" cy="0"/>
          </a:xfrm>
          <a:prstGeom prst="line">
            <a:avLst/>
          </a:prstGeom>
          <a:noFill/>
          <a:ln w="50800">
            <a:solidFill>
              <a:schemeClr val="bg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Tree>
    <p:extLst>
      <p:ext uri="{BB962C8B-B14F-4D97-AF65-F5344CB8AC3E}">
        <p14:creationId xmlns:p14="http://schemas.microsoft.com/office/powerpoint/2010/main" val="66612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37299E2-6AE1-9F4D-9E14-641B3D4145B6}"/>
              </a:ext>
            </a:extLst>
          </p:cNvPr>
          <p:cNvPicPr>
            <a:picLocks noGrp="1" noChangeAspect="1"/>
          </p:cNvPicPr>
          <p:nvPr>
            <p:ph type="pic" sz="quarter" idx="10"/>
          </p:nvPr>
        </p:nvPicPr>
        <p:blipFill>
          <a:blip r:embed="rId2" cstate="screen">
            <a:alphaModFix amt="30000"/>
            <a:extLst>
              <a:ext uri="{28A0092B-C50C-407E-A947-70E740481C1C}">
                <a14:useLocalDpi xmlns:a14="http://schemas.microsoft.com/office/drawing/2010/main"/>
              </a:ext>
            </a:extLst>
          </a:blip>
          <a:srcRect/>
          <a:stretch>
            <a:fillRect/>
          </a:stretch>
        </p:blipFill>
        <p:spPr/>
      </p:pic>
      <p:sp>
        <p:nvSpPr>
          <p:cNvPr id="4" name="Прямоугольник 3"/>
          <p:cNvSpPr/>
          <p:nvPr/>
        </p:nvSpPr>
        <p:spPr>
          <a:xfrm>
            <a:off x="30389" y="15825"/>
            <a:ext cx="12192000" cy="6857999"/>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Regular" pitchFamily="2" charset="77"/>
              <a:ea typeface="Calibri"/>
              <a:cs typeface="Poppins Regular" pitchFamily="2" charset="77"/>
            </a:endParaRPr>
          </a:p>
        </p:txBody>
      </p:sp>
      <p:sp>
        <p:nvSpPr>
          <p:cNvPr id="5" name="Заголовок 1"/>
          <p:cNvSpPr txBox="1">
            <a:spLocks/>
          </p:cNvSpPr>
          <p:nvPr/>
        </p:nvSpPr>
        <p:spPr>
          <a:xfrm>
            <a:off x="603703" y="46355"/>
            <a:ext cx="11045372" cy="114348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zh" sz="3200" b="1" i="0" u="none" dirty="0">
                <a:solidFill>
                  <a:srgbClr val="FFFFFF"/>
                </a:solidFill>
                <a:ea typeface="Microsoft YaHei" panose="020B0503020204020204" pitchFamily="34" charset="-122"/>
              </a:rPr>
              <a:t>雙軌制度</a:t>
            </a:r>
            <a:br>
              <a:rPr lang="en" sz="3200" dirty="0"/>
            </a:br>
            <a:r>
              <a:rPr lang="zh" sz="3200" b="1" i="0" u="none" dirty="0">
                <a:solidFill>
                  <a:srgbClr val="FFFFFF"/>
                </a:solidFill>
                <a:ea typeface="Microsoft YaHei" panose="020B0503020204020204" pitchFamily="34" charset="-122"/>
              </a:rPr>
              <a:t> 使現有經銷商持續再生銷售業績</a:t>
            </a:r>
          </a:p>
        </p:txBody>
      </p:sp>
      <p:grpSp>
        <p:nvGrpSpPr>
          <p:cNvPr id="89" name="Group 1026">
            <a:extLst>
              <a:ext uri="{FF2B5EF4-FFF2-40B4-BE49-F238E27FC236}">
                <a16:creationId xmlns:a16="http://schemas.microsoft.com/office/drawing/2014/main" id="{E407F45B-8FBE-EA4D-A5AF-DBFDFDE32DC9}"/>
              </a:ext>
            </a:extLst>
          </p:cNvPr>
          <p:cNvGrpSpPr>
            <a:grpSpLocks/>
          </p:cNvGrpSpPr>
          <p:nvPr/>
        </p:nvGrpSpPr>
        <p:grpSpPr bwMode="auto">
          <a:xfrm>
            <a:off x="1538514" y="3220089"/>
            <a:ext cx="1838325" cy="1403350"/>
            <a:chOff x="0" y="1947"/>
            <a:chExt cx="1158" cy="884"/>
          </a:xfrm>
        </p:grpSpPr>
        <p:sp>
          <p:nvSpPr>
            <p:cNvPr id="90" name="AutoShape 1027">
              <a:extLst>
                <a:ext uri="{FF2B5EF4-FFF2-40B4-BE49-F238E27FC236}">
                  <a16:creationId xmlns:a16="http://schemas.microsoft.com/office/drawing/2014/main" id="{F5E655AD-0769-5047-864D-8ADE9AE4FDED}"/>
                </a:ext>
              </a:extLst>
            </p:cNvPr>
            <p:cNvSpPr>
              <a:spLocks noChangeArrowheads="1"/>
            </p:cNvSpPr>
            <p:nvPr/>
          </p:nvSpPr>
          <p:spPr bwMode="auto">
            <a:xfrm>
              <a:off x="579" y="1947"/>
              <a:ext cx="579" cy="884"/>
            </a:xfrm>
            <a:prstGeom prst="rtTriangle">
              <a:avLst/>
            </a:prstGeom>
            <a:gradFill rotWithShape="0">
              <a:gsLst>
                <a:gs pos="0">
                  <a:srgbClr val="A2C1FE"/>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1" name="AutoShape 1028">
              <a:extLst>
                <a:ext uri="{FF2B5EF4-FFF2-40B4-BE49-F238E27FC236}">
                  <a16:creationId xmlns:a16="http://schemas.microsoft.com/office/drawing/2014/main" id="{4E432F9A-CAF0-8D4A-A99D-2845FEF7371E}"/>
                </a:ext>
              </a:extLst>
            </p:cNvPr>
            <p:cNvSpPr>
              <a:spLocks noChangeArrowheads="1"/>
            </p:cNvSpPr>
            <p:nvPr/>
          </p:nvSpPr>
          <p:spPr bwMode="auto">
            <a:xfrm rot="-5400000">
              <a:off x="-153" y="2100"/>
              <a:ext cx="884" cy="578"/>
            </a:xfrm>
            <a:prstGeom prst="rtTriangle">
              <a:avLst/>
            </a:prstGeom>
            <a:gradFill rotWithShape="0">
              <a:gsLst>
                <a:gs pos="0">
                  <a:schemeClr val="accent2"/>
                </a:gs>
                <a:gs pos="100000">
                  <a:srgbClr val="A2C1F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92" name="Line 1029">
            <a:extLst>
              <a:ext uri="{FF2B5EF4-FFF2-40B4-BE49-F238E27FC236}">
                <a16:creationId xmlns:a16="http://schemas.microsoft.com/office/drawing/2014/main" id="{DC12D017-1CA8-8E42-AF3C-A269C3B32959}"/>
              </a:ext>
            </a:extLst>
          </p:cNvPr>
          <p:cNvSpPr>
            <a:spLocks noChangeShapeType="1"/>
          </p:cNvSpPr>
          <p:nvPr/>
        </p:nvSpPr>
        <p:spPr bwMode="auto">
          <a:xfrm>
            <a:off x="2381477" y="4147189"/>
            <a:ext cx="26987" cy="1555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3" name="Line 1030">
            <a:extLst>
              <a:ext uri="{FF2B5EF4-FFF2-40B4-BE49-F238E27FC236}">
                <a16:creationId xmlns:a16="http://schemas.microsoft.com/office/drawing/2014/main" id="{7F24A297-60C1-224E-B4EF-5D9FC71EDE08}"/>
              </a:ext>
            </a:extLst>
          </p:cNvPr>
          <p:cNvSpPr>
            <a:spLocks noChangeShapeType="1"/>
          </p:cNvSpPr>
          <p:nvPr/>
        </p:nvSpPr>
        <p:spPr bwMode="auto">
          <a:xfrm flipH="1">
            <a:off x="2252889" y="4121789"/>
            <a:ext cx="96838" cy="1714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4" name="Line 1031">
            <a:extLst>
              <a:ext uri="{FF2B5EF4-FFF2-40B4-BE49-F238E27FC236}">
                <a16:creationId xmlns:a16="http://schemas.microsoft.com/office/drawing/2014/main" id="{99F7E57C-C25B-2544-8E38-209B5C84080C}"/>
              </a:ext>
            </a:extLst>
          </p:cNvPr>
          <p:cNvSpPr>
            <a:spLocks noChangeShapeType="1"/>
          </p:cNvSpPr>
          <p:nvPr/>
        </p:nvSpPr>
        <p:spPr bwMode="auto">
          <a:xfrm>
            <a:off x="2475139" y="3553464"/>
            <a:ext cx="531813" cy="7540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5" name="Line 1032">
            <a:extLst>
              <a:ext uri="{FF2B5EF4-FFF2-40B4-BE49-F238E27FC236}">
                <a16:creationId xmlns:a16="http://schemas.microsoft.com/office/drawing/2014/main" id="{B7BF0C6A-B96C-8C4A-9A9C-998CA374DECE}"/>
              </a:ext>
            </a:extLst>
          </p:cNvPr>
          <p:cNvSpPr>
            <a:spLocks noChangeShapeType="1"/>
          </p:cNvSpPr>
          <p:nvPr/>
        </p:nvSpPr>
        <p:spPr bwMode="auto">
          <a:xfrm flipH="1">
            <a:off x="2592614" y="3850326"/>
            <a:ext cx="41275" cy="2063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6" name="Line 1033">
            <a:extLst>
              <a:ext uri="{FF2B5EF4-FFF2-40B4-BE49-F238E27FC236}">
                <a16:creationId xmlns:a16="http://schemas.microsoft.com/office/drawing/2014/main" id="{087464AA-91D7-8645-85B9-E731FC2175D5}"/>
              </a:ext>
            </a:extLst>
          </p:cNvPr>
          <p:cNvSpPr>
            <a:spLocks noChangeShapeType="1"/>
          </p:cNvSpPr>
          <p:nvPr/>
        </p:nvSpPr>
        <p:spPr bwMode="auto">
          <a:xfrm>
            <a:off x="2571977" y="4112264"/>
            <a:ext cx="82550" cy="1952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7" name="Line 1034">
            <a:extLst>
              <a:ext uri="{FF2B5EF4-FFF2-40B4-BE49-F238E27FC236}">
                <a16:creationId xmlns:a16="http://schemas.microsoft.com/office/drawing/2014/main" id="{F904E53A-3CEE-C844-A309-DEBC3E257E41}"/>
              </a:ext>
            </a:extLst>
          </p:cNvPr>
          <p:cNvSpPr>
            <a:spLocks noChangeShapeType="1"/>
          </p:cNvSpPr>
          <p:nvPr/>
        </p:nvSpPr>
        <p:spPr bwMode="auto">
          <a:xfrm flipH="1">
            <a:off x="2856139" y="4148776"/>
            <a:ext cx="11113" cy="16192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8" name="Rectangle 1035">
            <a:extLst>
              <a:ext uri="{FF2B5EF4-FFF2-40B4-BE49-F238E27FC236}">
                <a16:creationId xmlns:a16="http://schemas.microsoft.com/office/drawing/2014/main" id="{FDF7BF1E-8914-CE41-B072-1AB1380FEBFB}"/>
              </a:ext>
            </a:extLst>
          </p:cNvPr>
          <p:cNvSpPr>
            <a:spLocks noChangeArrowheads="1"/>
          </p:cNvSpPr>
          <p:nvPr/>
        </p:nvSpPr>
        <p:spPr bwMode="auto">
          <a:xfrm>
            <a:off x="2627539" y="3721739"/>
            <a:ext cx="73025"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99" name="Rectangle 1036">
            <a:extLst>
              <a:ext uri="{FF2B5EF4-FFF2-40B4-BE49-F238E27FC236}">
                <a16:creationId xmlns:a16="http://schemas.microsoft.com/office/drawing/2014/main" id="{505F4FE0-0885-7B4E-8773-D7960C28DE55}"/>
              </a:ext>
            </a:extLst>
          </p:cNvPr>
          <p:cNvSpPr>
            <a:spLocks noChangeArrowheads="1"/>
          </p:cNvSpPr>
          <p:nvPr/>
        </p:nvSpPr>
        <p:spPr bwMode="auto">
          <a:xfrm>
            <a:off x="2840264" y="4029714"/>
            <a:ext cx="73025"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0" name="Rectangle 1037">
            <a:extLst>
              <a:ext uri="{FF2B5EF4-FFF2-40B4-BE49-F238E27FC236}">
                <a16:creationId xmlns:a16="http://schemas.microsoft.com/office/drawing/2014/main" id="{208C0152-6429-D149-A416-EFD5F16AC01C}"/>
              </a:ext>
            </a:extLst>
          </p:cNvPr>
          <p:cNvSpPr>
            <a:spLocks noChangeArrowheads="1"/>
          </p:cNvSpPr>
          <p:nvPr/>
        </p:nvSpPr>
        <p:spPr bwMode="auto">
          <a:xfrm>
            <a:off x="2521177" y="4029714"/>
            <a:ext cx="73025"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1" name="Line 1038">
            <a:extLst>
              <a:ext uri="{FF2B5EF4-FFF2-40B4-BE49-F238E27FC236}">
                <a16:creationId xmlns:a16="http://schemas.microsoft.com/office/drawing/2014/main" id="{6FBCC40D-3F53-9D46-AB40-6F9FAAD3064E}"/>
              </a:ext>
            </a:extLst>
          </p:cNvPr>
          <p:cNvSpPr>
            <a:spLocks noChangeShapeType="1"/>
          </p:cNvSpPr>
          <p:nvPr/>
        </p:nvSpPr>
        <p:spPr bwMode="auto">
          <a:xfrm flipH="1">
            <a:off x="1919514" y="3550289"/>
            <a:ext cx="523875" cy="7413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2" name="Line 1039">
            <a:extLst>
              <a:ext uri="{FF2B5EF4-FFF2-40B4-BE49-F238E27FC236}">
                <a16:creationId xmlns:a16="http://schemas.microsoft.com/office/drawing/2014/main" id="{4A671022-E821-7544-9A37-83B96FC8C8EB}"/>
              </a:ext>
            </a:extLst>
          </p:cNvPr>
          <p:cNvSpPr>
            <a:spLocks noChangeShapeType="1"/>
          </p:cNvSpPr>
          <p:nvPr/>
        </p:nvSpPr>
        <p:spPr bwMode="auto">
          <a:xfrm flipH="1">
            <a:off x="2049689" y="4148776"/>
            <a:ext cx="4763" cy="1682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3" name="Rectangle 1040">
            <a:extLst>
              <a:ext uri="{FF2B5EF4-FFF2-40B4-BE49-F238E27FC236}">
                <a16:creationId xmlns:a16="http://schemas.microsoft.com/office/drawing/2014/main" id="{6ED0E80D-1D46-4446-B758-883454BB7A92}"/>
              </a:ext>
            </a:extLst>
          </p:cNvPr>
          <p:cNvSpPr>
            <a:spLocks noChangeArrowheads="1"/>
          </p:cNvSpPr>
          <p:nvPr/>
        </p:nvSpPr>
        <p:spPr bwMode="auto">
          <a:xfrm>
            <a:off x="2421164" y="3434401"/>
            <a:ext cx="73025" cy="147638"/>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4" name="Rectangle 1041">
            <a:extLst>
              <a:ext uri="{FF2B5EF4-FFF2-40B4-BE49-F238E27FC236}">
                <a16:creationId xmlns:a16="http://schemas.microsoft.com/office/drawing/2014/main" id="{0B75266E-6DD6-554F-AA87-6893137A3F68}"/>
              </a:ext>
            </a:extLst>
          </p:cNvPr>
          <p:cNvSpPr>
            <a:spLocks noChangeArrowheads="1"/>
          </p:cNvSpPr>
          <p:nvPr/>
        </p:nvSpPr>
        <p:spPr bwMode="auto">
          <a:xfrm>
            <a:off x="2232252" y="3712214"/>
            <a:ext cx="69850"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5" name="Rectangle 1042">
            <a:extLst>
              <a:ext uri="{FF2B5EF4-FFF2-40B4-BE49-F238E27FC236}">
                <a16:creationId xmlns:a16="http://schemas.microsoft.com/office/drawing/2014/main" id="{B31529D6-39D9-714B-8121-AFC9F82C1E84}"/>
              </a:ext>
            </a:extLst>
          </p:cNvPr>
          <p:cNvSpPr>
            <a:spLocks noChangeArrowheads="1"/>
          </p:cNvSpPr>
          <p:nvPr/>
        </p:nvSpPr>
        <p:spPr bwMode="auto">
          <a:xfrm>
            <a:off x="2322739" y="4029714"/>
            <a:ext cx="65088"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6" name="Rectangle 1043">
            <a:extLst>
              <a:ext uri="{FF2B5EF4-FFF2-40B4-BE49-F238E27FC236}">
                <a16:creationId xmlns:a16="http://schemas.microsoft.com/office/drawing/2014/main" id="{F542F6FC-05D3-2E46-A7B8-050CBC7BFA4F}"/>
              </a:ext>
            </a:extLst>
          </p:cNvPr>
          <p:cNvSpPr>
            <a:spLocks noChangeArrowheads="1"/>
          </p:cNvSpPr>
          <p:nvPr/>
        </p:nvSpPr>
        <p:spPr bwMode="auto">
          <a:xfrm>
            <a:off x="2005239" y="4026539"/>
            <a:ext cx="71438"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07" name="Line 1044">
            <a:extLst>
              <a:ext uri="{FF2B5EF4-FFF2-40B4-BE49-F238E27FC236}">
                <a16:creationId xmlns:a16="http://schemas.microsoft.com/office/drawing/2014/main" id="{87EB7493-38F0-CD43-8619-9A841C753C2D}"/>
              </a:ext>
            </a:extLst>
          </p:cNvPr>
          <p:cNvSpPr>
            <a:spLocks noChangeShapeType="1"/>
          </p:cNvSpPr>
          <p:nvPr/>
        </p:nvSpPr>
        <p:spPr bwMode="auto">
          <a:xfrm flipV="1">
            <a:off x="2506889" y="4182114"/>
            <a:ext cx="23813" cy="1333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108" name="Group 1045">
            <a:extLst>
              <a:ext uri="{FF2B5EF4-FFF2-40B4-BE49-F238E27FC236}">
                <a16:creationId xmlns:a16="http://schemas.microsoft.com/office/drawing/2014/main" id="{9F3B87FA-E332-494B-BC63-A1ADE3D8320F}"/>
              </a:ext>
            </a:extLst>
          </p:cNvPr>
          <p:cNvGrpSpPr>
            <a:grpSpLocks/>
          </p:cNvGrpSpPr>
          <p:nvPr/>
        </p:nvGrpSpPr>
        <p:grpSpPr bwMode="auto">
          <a:xfrm>
            <a:off x="1849664" y="4278951"/>
            <a:ext cx="1216025" cy="147638"/>
            <a:chOff x="196" y="2614"/>
            <a:chExt cx="766" cy="93"/>
          </a:xfrm>
        </p:grpSpPr>
        <p:sp>
          <p:nvSpPr>
            <p:cNvPr id="109" name="Rectangle 1046">
              <a:extLst>
                <a:ext uri="{FF2B5EF4-FFF2-40B4-BE49-F238E27FC236}">
                  <a16:creationId xmlns:a16="http://schemas.microsoft.com/office/drawing/2014/main" id="{CCE7B3D4-9843-7B43-A97E-3FBE9F3A0965}"/>
                </a:ext>
              </a:extLst>
            </p:cNvPr>
            <p:cNvSpPr>
              <a:spLocks noChangeArrowheads="1"/>
            </p:cNvSpPr>
            <p:nvPr/>
          </p:nvSpPr>
          <p:spPr bwMode="auto">
            <a:xfrm>
              <a:off x="917"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10" name="Rectangle 1047">
              <a:extLst>
                <a:ext uri="{FF2B5EF4-FFF2-40B4-BE49-F238E27FC236}">
                  <a16:creationId xmlns:a16="http://schemas.microsoft.com/office/drawing/2014/main" id="{335F2D7E-B8F4-A04D-8FA1-00EDC997E5D3}"/>
                </a:ext>
              </a:extLst>
            </p:cNvPr>
            <p:cNvSpPr>
              <a:spLocks noChangeArrowheads="1"/>
            </p:cNvSpPr>
            <p:nvPr/>
          </p:nvSpPr>
          <p:spPr bwMode="auto">
            <a:xfrm>
              <a:off x="803"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11" name="Rectangle 1048">
              <a:extLst>
                <a:ext uri="{FF2B5EF4-FFF2-40B4-BE49-F238E27FC236}">
                  <a16:creationId xmlns:a16="http://schemas.microsoft.com/office/drawing/2014/main" id="{0984134A-D45A-5B43-B658-8AED1D93C574}"/>
                </a:ext>
              </a:extLst>
            </p:cNvPr>
            <p:cNvSpPr>
              <a:spLocks noChangeArrowheads="1"/>
            </p:cNvSpPr>
            <p:nvPr/>
          </p:nvSpPr>
          <p:spPr bwMode="auto">
            <a:xfrm>
              <a:off x="694"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12" name="Rectangle 1049">
              <a:extLst>
                <a:ext uri="{FF2B5EF4-FFF2-40B4-BE49-F238E27FC236}">
                  <a16:creationId xmlns:a16="http://schemas.microsoft.com/office/drawing/2014/main" id="{93D03511-FB64-A548-B175-D9D28A05E81C}"/>
                </a:ext>
              </a:extLst>
            </p:cNvPr>
            <p:cNvSpPr>
              <a:spLocks noChangeArrowheads="1"/>
            </p:cNvSpPr>
            <p:nvPr/>
          </p:nvSpPr>
          <p:spPr bwMode="auto">
            <a:xfrm>
              <a:off x="593"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13" name="Rectangle 1050">
              <a:extLst>
                <a:ext uri="{FF2B5EF4-FFF2-40B4-BE49-F238E27FC236}">
                  <a16:creationId xmlns:a16="http://schemas.microsoft.com/office/drawing/2014/main" id="{A8129844-1AC3-E14C-AB43-3D0F06160FC5}"/>
                </a:ext>
              </a:extLst>
            </p:cNvPr>
            <p:cNvSpPr>
              <a:spLocks noChangeArrowheads="1"/>
            </p:cNvSpPr>
            <p:nvPr/>
          </p:nvSpPr>
          <p:spPr bwMode="auto">
            <a:xfrm>
              <a:off x="196" y="2614"/>
              <a:ext cx="47"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14" name="Rectangle 1051">
              <a:extLst>
                <a:ext uri="{FF2B5EF4-FFF2-40B4-BE49-F238E27FC236}">
                  <a16:creationId xmlns:a16="http://schemas.microsoft.com/office/drawing/2014/main" id="{AF024A15-4243-8E4E-91B4-E0C6A1E485CC}"/>
                </a:ext>
              </a:extLst>
            </p:cNvPr>
            <p:cNvSpPr>
              <a:spLocks noChangeArrowheads="1"/>
            </p:cNvSpPr>
            <p:nvPr/>
          </p:nvSpPr>
          <p:spPr bwMode="auto">
            <a:xfrm>
              <a:off x="522" y="2614"/>
              <a:ext cx="46"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15" name="Rectangle 1052">
              <a:extLst>
                <a:ext uri="{FF2B5EF4-FFF2-40B4-BE49-F238E27FC236}">
                  <a16:creationId xmlns:a16="http://schemas.microsoft.com/office/drawing/2014/main" id="{C7E8B345-AA3D-0140-9816-11B96FBEB8E7}"/>
                </a:ext>
              </a:extLst>
            </p:cNvPr>
            <p:cNvSpPr>
              <a:spLocks noChangeArrowheads="1"/>
            </p:cNvSpPr>
            <p:nvPr/>
          </p:nvSpPr>
          <p:spPr bwMode="auto">
            <a:xfrm>
              <a:off x="407"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16" name="Rectangle 1053">
              <a:extLst>
                <a:ext uri="{FF2B5EF4-FFF2-40B4-BE49-F238E27FC236}">
                  <a16:creationId xmlns:a16="http://schemas.microsoft.com/office/drawing/2014/main" id="{C9149911-E7C5-7842-8705-C4ECDFA436B6}"/>
                </a:ext>
              </a:extLst>
            </p:cNvPr>
            <p:cNvSpPr>
              <a:spLocks noChangeArrowheads="1"/>
            </p:cNvSpPr>
            <p:nvPr/>
          </p:nvSpPr>
          <p:spPr bwMode="auto">
            <a:xfrm>
              <a:off x="298" y="2614"/>
              <a:ext cx="46"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117" name="Line 1054">
            <a:extLst>
              <a:ext uri="{FF2B5EF4-FFF2-40B4-BE49-F238E27FC236}">
                <a16:creationId xmlns:a16="http://schemas.microsoft.com/office/drawing/2014/main" id="{3B9C181F-7E5F-3945-BA74-E9067CFA9CB9}"/>
              </a:ext>
            </a:extLst>
          </p:cNvPr>
          <p:cNvSpPr>
            <a:spLocks noChangeShapeType="1"/>
          </p:cNvSpPr>
          <p:nvPr/>
        </p:nvSpPr>
        <p:spPr bwMode="auto">
          <a:xfrm>
            <a:off x="2302102" y="3858264"/>
            <a:ext cx="17462" cy="1841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118" name="Group 1055">
            <a:extLst>
              <a:ext uri="{FF2B5EF4-FFF2-40B4-BE49-F238E27FC236}">
                <a16:creationId xmlns:a16="http://schemas.microsoft.com/office/drawing/2014/main" id="{078D159D-95C8-D046-802C-751B9EBB62E3}"/>
              </a:ext>
            </a:extLst>
          </p:cNvPr>
          <p:cNvGrpSpPr>
            <a:grpSpLocks/>
          </p:cNvGrpSpPr>
          <p:nvPr/>
        </p:nvGrpSpPr>
        <p:grpSpPr bwMode="auto">
          <a:xfrm>
            <a:off x="3365727" y="3220089"/>
            <a:ext cx="1836737" cy="1403350"/>
            <a:chOff x="1151" y="1947"/>
            <a:chExt cx="1157" cy="884"/>
          </a:xfrm>
        </p:grpSpPr>
        <p:sp>
          <p:nvSpPr>
            <p:cNvPr id="119" name="AutoShape 1056">
              <a:extLst>
                <a:ext uri="{FF2B5EF4-FFF2-40B4-BE49-F238E27FC236}">
                  <a16:creationId xmlns:a16="http://schemas.microsoft.com/office/drawing/2014/main" id="{58A216B3-4210-E846-BE6C-FB6F60414EAE}"/>
                </a:ext>
              </a:extLst>
            </p:cNvPr>
            <p:cNvSpPr>
              <a:spLocks noChangeArrowheads="1"/>
            </p:cNvSpPr>
            <p:nvPr/>
          </p:nvSpPr>
          <p:spPr bwMode="auto">
            <a:xfrm>
              <a:off x="1728" y="1947"/>
              <a:ext cx="580" cy="884"/>
            </a:xfrm>
            <a:prstGeom prst="rtTriangle">
              <a:avLst/>
            </a:prstGeom>
            <a:gradFill rotWithShape="0">
              <a:gsLst>
                <a:gs pos="0">
                  <a:srgbClr val="A2C1FE"/>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0" name="AutoShape 1057">
              <a:extLst>
                <a:ext uri="{FF2B5EF4-FFF2-40B4-BE49-F238E27FC236}">
                  <a16:creationId xmlns:a16="http://schemas.microsoft.com/office/drawing/2014/main" id="{FC475061-300C-644C-8FF2-2DA255E5F350}"/>
                </a:ext>
              </a:extLst>
            </p:cNvPr>
            <p:cNvSpPr>
              <a:spLocks noChangeArrowheads="1"/>
            </p:cNvSpPr>
            <p:nvPr/>
          </p:nvSpPr>
          <p:spPr bwMode="auto">
            <a:xfrm rot="-5400000">
              <a:off x="997" y="2101"/>
              <a:ext cx="884" cy="576"/>
            </a:xfrm>
            <a:prstGeom prst="rtTriangle">
              <a:avLst/>
            </a:prstGeom>
            <a:gradFill rotWithShape="0">
              <a:gsLst>
                <a:gs pos="0">
                  <a:schemeClr val="accent2"/>
                </a:gs>
                <a:gs pos="100000">
                  <a:srgbClr val="A2C1F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121" name="Line 1058">
            <a:extLst>
              <a:ext uri="{FF2B5EF4-FFF2-40B4-BE49-F238E27FC236}">
                <a16:creationId xmlns:a16="http://schemas.microsoft.com/office/drawing/2014/main" id="{E7124A46-EDBC-A548-AC29-5605B9544665}"/>
              </a:ext>
            </a:extLst>
          </p:cNvPr>
          <p:cNvSpPr>
            <a:spLocks noChangeShapeType="1"/>
          </p:cNvSpPr>
          <p:nvPr/>
        </p:nvSpPr>
        <p:spPr bwMode="auto">
          <a:xfrm>
            <a:off x="4208689" y="4147189"/>
            <a:ext cx="25400" cy="1555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2" name="Line 1059">
            <a:extLst>
              <a:ext uri="{FF2B5EF4-FFF2-40B4-BE49-F238E27FC236}">
                <a16:creationId xmlns:a16="http://schemas.microsoft.com/office/drawing/2014/main" id="{6CAD6DFC-E29E-E14C-9582-B779BAE8CA22}"/>
              </a:ext>
            </a:extLst>
          </p:cNvPr>
          <p:cNvSpPr>
            <a:spLocks noChangeShapeType="1"/>
          </p:cNvSpPr>
          <p:nvPr/>
        </p:nvSpPr>
        <p:spPr bwMode="auto">
          <a:xfrm flipH="1">
            <a:off x="4076927" y="4121789"/>
            <a:ext cx="98425" cy="1714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3" name="Line 1060">
            <a:extLst>
              <a:ext uri="{FF2B5EF4-FFF2-40B4-BE49-F238E27FC236}">
                <a16:creationId xmlns:a16="http://schemas.microsoft.com/office/drawing/2014/main" id="{9A59A02C-251D-F34A-AE9E-A5A09C41C6AC}"/>
              </a:ext>
            </a:extLst>
          </p:cNvPr>
          <p:cNvSpPr>
            <a:spLocks noChangeShapeType="1"/>
          </p:cNvSpPr>
          <p:nvPr/>
        </p:nvSpPr>
        <p:spPr bwMode="auto">
          <a:xfrm>
            <a:off x="4300764" y="3553464"/>
            <a:ext cx="533400" cy="7540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4" name="Line 1061">
            <a:extLst>
              <a:ext uri="{FF2B5EF4-FFF2-40B4-BE49-F238E27FC236}">
                <a16:creationId xmlns:a16="http://schemas.microsoft.com/office/drawing/2014/main" id="{5A0939E0-27D6-C844-A077-ABE8DC085407}"/>
              </a:ext>
            </a:extLst>
          </p:cNvPr>
          <p:cNvSpPr>
            <a:spLocks noChangeShapeType="1"/>
          </p:cNvSpPr>
          <p:nvPr/>
        </p:nvSpPr>
        <p:spPr bwMode="auto">
          <a:xfrm flipH="1">
            <a:off x="4419827" y="3850326"/>
            <a:ext cx="38100" cy="2063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5" name="Line 1062">
            <a:extLst>
              <a:ext uri="{FF2B5EF4-FFF2-40B4-BE49-F238E27FC236}">
                <a16:creationId xmlns:a16="http://schemas.microsoft.com/office/drawing/2014/main" id="{E0405298-4ECE-554A-8D27-D4486EDAAB1A}"/>
              </a:ext>
            </a:extLst>
          </p:cNvPr>
          <p:cNvSpPr>
            <a:spLocks noChangeShapeType="1"/>
          </p:cNvSpPr>
          <p:nvPr/>
        </p:nvSpPr>
        <p:spPr bwMode="auto">
          <a:xfrm>
            <a:off x="4399189" y="4112264"/>
            <a:ext cx="80963" cy="1952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6" name="Line 1063">
            <a:extLst>
              <a:ext uri="{FF2B5EF4-FFF2-40B4-BE49-F238E27FC236}">
                <a16:creationId xmlns:a16="http://schemas.microsoft.com/office/drawing/2014/main" id="{83260E9C-D562-524B-B6E1-9B7E5E8CBB64}"/>
              </a:ext>
            </a:extLst>
          </p:cNvPr>
          <p:cNvSpPr>
            <a:spLocks noChangeShapeType="1"/>
          </p:cNvSpPr>
          <p:nvPr/>
        </p:nvSpPr>
        <p:spPr bwMode="auto">
          <a:xfrm flipH="1">
            <a:off x="4680177" y="4148776"/>
            <a:ext cx="12700" cy="16192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7" name="Rectangle 1064">
            <a:extLst>
              <a:ext uri="{FF2B5EF4-FFF2-40B4-BE49-F238E27FC236}">
                <a16:creationId xmlns:a16="http://schemas.microsoft.com/office/drawing/2014/main" id="{279DC666-B5A4-0A4B-BBB6-9288D70A2D7F}"/>
              </a:ext>
            </a:extLst>
          </p:cNvPr>
          <p:cNvSpPr>
            <a:spLocks noChangeArrowheads="1"/>
          </p:cNvSpPr>
          <p:nvPr/>
        </p:nvSpPr>
        <p:spPr bwMode="auto">
          <a:xfrm>
            <a:off x="4454752" y="3721739"/>
            <a:ext cx="73025"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8" name="Rectangle 1065">
            <a:extLst>
              <a:ext uri="{FF2B5EF4-FFF2-40B4-BE49-F238E27FC236}">
                <a16:creationId xmlns:a16="http://schemas.microsoft.com/office/drawing/2014/main" id="{7B990D18-5693-B44C-B219-560FAB3286B8}"/>
              </a:ext>
            </a:extLst>
          </p:cNvPr>
          <p:cNvSpPr>
            <a:spLocks noChangeArrowheads="1"/>
          </p:cNvSpPr>
          <p:nvPr/>
        </p:nvSpPr>
        <p:spPr bwMode="auto">
          <a:xfrm>
            <a:off x="4667477" y="4029714"/>
            <a:ext cx="71437"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29" name="Rectangle 1066">
            <a:extLst>
              <a:ext uri="{FF2B5EF4-FFF2-40B4-BE49-F238E27FC236}">
                <a16:creationId xmlns:a16="http://schemas.microsoft.com/office/drawing/2014/main" id="{3D1FD395-5E02-B14A-847F-E283AFC83A49}"/>
              </a:ext>
            </a:extLst>
          </p:cNvPr>
          <p:cNvSpPr>
            <a:spLocks noChangeArrowheads="1"/>
          </p:cNvSpPr>
          <p:nvPr/>
        </p:nvSpPr>
        <p:spPr bwMode="auto">
          <a:xfrm>
            <a:off x="4348389" y="4029714"/>
            <a:ext cx="71438"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0" name="Line 1067">
            <a:extLst>
              <a:ext uri="{FF2B5EF4-FFF2-40B4-BE49-F238E27FC236}">
                <a16:creationId xmlns:a16="http://schemas.microsoft.com/office/drawing/2014/main" id="{318FB822-6E8F-F948-9C46-64C9B9AD1F59}"/>
              </a:ext>
            </a:extLst>
          </p:cNvPr>
          <p:cNvSpPr>
            <a:spLocks noChangeShapeType="1"/>
          </p:cNvSpPr>
          <p:nvPr/>
        </p:nvSpPr>
        <p:spPr bwMode="auto">
          <a:xfrm flipH="1">
            <a:off x="3745139" y="3550289"/>
            <a:ext cx="522288" cy="7413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1" name="Line 1068">
            <a:extLst>
              <a:ext uri="{FF2B5EF4-FFF2-40B4-BE49-F238E27FC236}">
                <a16:creationId xmlns:a16="http://schemas.microsoft.com/office/drawing/2014/main" id="{5D2548FE-B229-FA40-9C1C-205D42CEFB6E}"/>
              </a:ext>
            </a:extLst>
          </p:cNvPr>
          <p:cNvSpPr>
            <a:spLocks noChangeShapeType="1"/>
          </p:cNvSpPr>
          <p:nvPr/>
        </p:nvSpPr>
        <p:spPr bwMode="auto">
          <a:xfrm flipH="1">
            <a:off x="3876902" y="4148776"/>
            <a:ext cx="4762" cy="1682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2" name="Rectangle 1069">
            <a:extLst>
              <a:ext uri="{FF2B5EF4-FFF2-40B4-BE49-F238E27FC236}">
                <a16:creationId xmlns:a16="http://schemas.microsoft.com/office/drawing/2014/main" id="{A8491F95-29E5-B84E-8D0F-C6676F348817}"/>
              </a:ext>
            </a:extLst>
          </p:cNvPr>
          <p:cNvSpPr>
            <a:spLocks noChangeArrowheads="1"/>
          </p:cNvSpPr>
          <p:nvPr/>
        </p:nvSpPr>
        <p:spPr bwMode="auto">
          <a:xfrm>
            <a:off x="4248377" y="3434401"/>
            <a:ext cx="73025" cy="147638"/>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3" name="Rectangle 1070">
            <a:extLst>
              <a:ext uri="{FF2B5EF4-FFF2-40B4-BE49-F238E27FC236}">
                <a16:creationId xmlns:a16="http://schemas.microsoft.com/office/drawing/2014/main" id="{418AB985-0F64-0D4A-907E-B1339C5E1425}"/>
              </a:ext>
            </a:extLst>
          </p:cNvPr>
          <p:cNvSpPr>
            <a:spLocks noChangeArrowheads="1"/>
          </p:cNvSpPr>
          <p:nvPr/>
        </p:nvSpPr>
        <p:spPr bwMode="auto">
          <a:xfrm>
            <a:off x="4057877" y="3712214"/>
            <a:ext cx="71437"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4" name="Rectangle 1071">
            <a:extLst>
              <a:ext uri="{FF2B5EF4-FFF2-40B4-BE49-F238E27FC236}">
                <a16:creationId xmlns:a16="http://schemas.microsoft.com/office/drawing/2014/main" id="{0A7B8F0E-524D-9045-A0CC-41355C2E8506}"/>
              </a:ext>
            </a:extLst>
          </p:cNvPr>
          <p:cNvSpPr>
            <a:spLocks noChangeArrowheads="1"/>
          </p:cNvSpPr>
          <p:nvPr/>
        </p:nvSpPr>
        <p:spPr bwMode="auto">
          <a:xfrm>
            <a:off x="4149952" y="4029714"/>
            <a:ext cx="63500"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5" name="Rectangle 1072">
            <a:extLst>
              <a:ext uri="{FF2B5EF4-FFF2-40B4-BE49-F238E27FC236}">
                <a16:creationId xmlns:a16="http://schemas.microsoft.com/office/drawing/2014/main" id="{9668AEE1-4B12-3343-9821-0C220E988F9C}"/>
              </a:ext>
            </a:extLst>
          </p:cNvPr>
          <p:cNvSpPr>
            <a:spLocks noChangeArrowheads="1"/>
          </p:cNvSpPr>
          <p:nvPr/>
        </p:nvSpPr>
        <p:spPr bwMode="auto">
          <a:xfrm>
            <a:off x="3832452" y="4026539"/>
            <a:ext cx="71437"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6" name="Line 1073">
            <a:extLst>
              <a:ext uri="{FF2B5EF4-FFF2-40B4-BE49-F238E27FC236}">
                <a16:creationId xmlns:a16="http://schemas.microsoft.com/office/drawing/2014/main" id="{954BFAFC-F232-984A-8DC5-12C722675BE5}"/>
              </a:ext>
            </a:extLst>
          </p:cNvPr>
          <p:cNvSpPr>
            <a:spLocks noChangeShapeType="1"/>
          </p:cNvSpPr>
          <p:nvPr/>
        </p:nvSpPr>
        <p:spPr bwMode="auto">
          <a:xfrm flipV="1">
            <a:off x="4332514" y="4182114"/>
            <a:ext cx="23813" cy="1333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137" name="Group 1074">
            <a:extLst>
              <a:ext uri="{FF2B5EF4-FFF2-40B4-BE49-F238E27FC236}">
                <a16:creationId xmlns:a16="http://schemas.microsoft.com/office/drawing/2014/main" id="{B0087FCB-3F06-0141-81ED-144ECF48A6F2}"/>
              </a:ext>
            </a:extLst>
          </p:cNvPr>
          <p:cNvGrpSpPr>
            <a:grpSpLocks/>
          </p:cNvGrpSpPr>
          <p:nvPr/>
        </p:nvGrpSpPr>
        <p:grpSpPr bwMode="auto">
          <a:xfrm>
            <a:off x="3676877" y="4278951"/>
            <a:ext cx="1214437" cy="147638"/>
            <a:chOff x="1347" y="2614"/>
            <a:chExt cx="765" cy="93"/>
          </a:xfrm>
        </p:grpSpPr>
        <p:sp>
          <p:nvSpPr>
            <p:cNvPr id="138" name="Rectangle 1075">
              <a:extLst>
                <a:ext uri="{FF2B5EF4-FFF2-40B4-BE49-F238E27FC236}">
                  <a16:creationId xmlns:a16="http://schemas.microsoft.com/office/drawing/2014/main" id="{7C28BC57-7D5A-E542-8CAD-E6DFC035F58D}"/>
                </a:ext>
              </a:extLst>
            </p:cNvPr>
            <p:cNvSpPr>
              <a:spLocks noChangeArrowheads="1"/>
            </p:cNvSpPr>
            <p:nvPr/>
          </p:nvSpPr>
          <p:spPr bwMode="auto">
            <a:xfrm>
              <a:off x="2068" y="2614"/>
              <a:ext cx="44"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39" name="Rectangle 1076">
              <a:extLst>
                <a:ext uri="{FF2B5EF4-FFF2-40B4-BE49-F238E27FC236}">
                  <a16:creationId xmlns:a16="http://schemas.microsoft.com/office/drawing/2014/main" id="{7E34CE42-9D10-5A47-A7B2-A652802A419B}"/>
                </a:ext>
              </a:extLst>
            </p:cNvPr>
            <p:cNvSpPr>
              <a:spLocks noChangeArrowheads="1"/>
            </p:cNvSpPr>
            <p:nvPr/>
          </p:nvSpPr>
          <p:spPr bwMode="auto">
            <a:xfrm>
              <a:off x="1953" y="2614"/>
              <a:ext cx="46"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0" name="Rectangle 1077">
              <a:extLst>
                <a:ext uri="{FF2B5EF4-FFF2-40B4-BE49-F238E27FC236}">
                  <a16:creationId xmlns:a16="http://schemas.microsoft.com/office/drawing/2014/main" id="{11916801-DBD6-B74B-95D2-1F614B6EA6A5}"/>
                </a:ext>
              </a:extLst>
            </p:cNvPr>
            <p:cNvSpPr>
              <a:spLocks noChangeArrowheads="1"/>
            </p:cNvSpPr>
            <p:nvPr/>
          </p:nvSpPr>
          <p:spPr bwMode="auto">
            <a:xfrm>
              <a:off x="1843" y="2614"/>
              <a:ext cx="47"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1" name="Rectangle 1078">
              <a:extLst>
                <a:ext uri="{FF2B5EF4-FFF2-40B4-BE49-F238E27FC236}">
                  <a16:creationId xmlns:a16="http://schemas.microsoft.com/office/drawing/2014/main" id="{110529D9-BB77-A04D-917D-4DA8EAA6C8B9}"/>
                </a:ext>
              </a:extLst>
            </p:cNvPr>
            <p:cNvSpPr>
              <a:spLocks noChangeArrowheads="1"/>
            </p:cNvSpPr>
            <p:nvPr/>
          </p:nvSpPr>
          <p:spPr bwMode="auto">
            <a:xfrm>
              <a:off x="1743"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2" name="Rectangle 1079">
              <a:extLst>
                <a:ext uri="{FF2B5EF4-FFF2-40B4-BE49-F238E27FC236}">
                  <a16:creationId xmlns:a16="http://schemas.microsoft.com/office/drawing/2014/main" id="{40474EB6-E58E-C74B-9472-824EF7427D82}"/>
                </a:ext>
              </a:extLst>
            </p:cNvPr>
            <p:cNvSpPr>
              <a:spLocks noChangeArrowheads="1"/>
            </p:cNvSpPr>
            <p:nvPr/>
          </p:nvSpPr>
          <p:spPr bwMode="auto">
            <a:xfrm>
              <a:off x="1347"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3" name="Rectangle 1080">
              <a:extLst>
                <a:ext uri="{FF2B5EF4-FFF2-40B4-BE49-F238E27FC236}">
                  <a16:creationId xmlns:a16="http://schemas.microsoft.com/office/drawing/2014/main" id="{BD5348CD-F9FD-9D44-9BE5-E98C4BCF852A}"/>
                </a:ext>
              </a:extLst>
            </p:cNvPr>
            <p:cNvSpPr>
              <a:spLocks noChangeArrowheads="1"/>
            </p:cNvSpPr>
            <p:nvPr/>
          </p:nvSpPr>
          <p:spPr bwMode="auto">
            <a:xfrm>
              <a:off x="1671" y="2614"/>
              <a:ext cx="47"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4" name="Rectangle 1081">
              <a:extLst>
                <a:ext uri="{FF2B5EF4-FFF2-40B4-BE49-F238E27FC236}">
                  <a16:creationId xmlns:a16="http://schemas.microsoft.com/office/drawing/2014/main" id="{C51A9109-3825-564D-95CF-C9830B4C0094}"/>
                </a:ext>
              </a:extLst>
            </p:cNvPr>
            <p:cNvSpPr>
              <a:spLocks noChangeArrowheads="1"/>
            </p:cNvSpPr>
            <p:nvPr/>
          </p:nvSpPr>
          <p:spPr bwMode="auto">
            <a:xfrm>
              <a:off x="1558"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5" name="Rectangle 1082">
              <a:extLst>
                <a:ext uri="{FF2B5EF4-FFF2-40B4-BE49-F238E27FC236}">
                  <a16:creationId xmlns:a16="http://schemas.microsoft.com/office/drawing/2014/main" id="{D46D0239-A0FE-A24C-BC17-DE54BA97A966}"/>
                </a:ext>
              </a:extLst>
            </p:cNvPr>
            <p:cNvSpPr>
              <a:spLocks noChangeArrowheads="1"/>
            </p:cNvSpPr>
            <p:nvPr/>
          </p:nvSpPr>
          <p:spPr bwMode="auto">
            <a:xfrm>
              <a:off x="1449"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146" name="Line 1083">
            <a:extLst>
              <a:ext uri="{FF2B5EF4-FFF2-40B4-BE49-F238E27FC236}">
                <a16:creationId xmlns:a16="http://schemas.microsoft.com/office/drawing/2014/main" id="{00C28270-A8FB-5C4E-8CF6-696AE7CCE989}"/>
              </a:ext>
            </a:extLst>
          </p:cNvPr>
          <p:cNvSpPr>
            <a:spLocks noChangeShapeType="1"/>
          </p:cNvSpPr>
          <p:nvPr/>
        </p:nvSpPr>
        <p:spPr bwMode="auto">
          <a:xfrm>
            <a:off x="4129314" y="3858264"/>
            <a:ext cx="15875" cy="1841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147" name="Group 1084">
            <a:extLst>
              <a:ext uri="{FF2B5EF4-FFF2-40B4-BE49-F238E27FC236}">
                <a16:creationId xmlns:a16="http://schemas.microsoft.com/office/drawing/2014/main" id="{93C65972-D956-FB45-B511-214000108DDC}"/>
              </a:ext>
            </a:extLst>
          </p:cNvPr>
          <p:cNvGrpSpPr>
            <a:grpSpLocks/>
          </p:cNvGrpSpPr>
          <p:nvPr/>
        </p:nvGrpSpPr>
        <p:grpSpPr bwMode="auto">
          <a:xfrm>
            <a:off x="5189764" y="3220089"/>
            <a:ext cx="1839913" cy="1403350"/>
            <a:chOff x="2300" y="1947"/>
            <a:chExt cx="1159" cy="884"/>
          </a:xfrm>
        </p:grpSpPr>
        <p:sp>
          <p:nvSpPr>
            <p:cNvPr id="148" name="AutoShape 1085">
              <a:extLst>
                <a:ext uri="{FF2B5EF4-FFF2-40B4-BE49-F238E27FC236}">
                  <a16:creationId xmlns:a16="http://schemas.microsoft.com/office/drawing/2014/main" id="{6F3861BB-2661-E24B-B636-D8D190DDA6C6}"/>
                </a:ext>
              </a:extLst>
            </p:cNvPr>
            <p:cNvSpPr>
              <a:spLocks noChangeArrowheads="1"/>
            </p:cNvSpPr>
            <p:nvPr/>
          </p:nvSpPr>
          <p:spPr bwMode="auto">
            <a:xfrm>
              <a:off x="2879" y="1947"/>
              <a:ext cx="580" cy="884"/>
            </a:xfrm>
            <a:prstGeom prst="rtTriangle">
              <a:avLst/>
            </a:prstGeom>
            <a:gradFill rotWithShape="0">
              <a:gsLst>
                <a:gs pos="0">
                  <a:srgbClr val="A2C1FE"/>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49" name="AutoShape 1086">
              <a:extLst>
                <a:ext uri="{FF2B5EF4-FFF2-40B4-BE49-F238E27FC236}">
                  <a16:creationId xmlns:a16="http://schemas.microsoft.com/office/drawing/2014/main" id="{2E297FE2-3F1A-AD4A-B7EB-30BDD079FAC8}"/>
                </a:ext>
              </a:extLst>
            </p:cNvPr>
            <p:cNvSpPr>
              <a:spLocks noChangeArrowheads="1"/>
            </p:cNvSpPr>
            <p:nvPr/>
          </p:nvSpPr>
          <p:spPr bwMode="auto">
            <a:xfrm rot="-5400000">
              <a:off x="2147" y="2100"/>
              <a:ext cx="884" cy="578"/>
            </a:xfrm>
            <a:prstGeom prst="rtTriangle">
              <a:avLst/>
            </a:prstGeom>
            <a:gradFill rotWithShape="0">
              <a:gsLst>
                <a:gs pos="0">
                  <a:schemeClr val="accent2"/>
                </a:gs>
                <a:gs pos="100000">
                  <a:srgbClr val="A2C1F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150" name="Line 1087">
            <a:extLst>
              <a:ext uri="{FF2B5EF4-FFF2-40B4-BE49-F238E27FC236}">
                <a16:creationId xmlns:a16="http://schemas.microsoft.com/office/drawing/2014/main" id="{9CFB59BD-FFD3-874B-A6B6-6FCFBDCA8D94}"/>
              </a:ext>
            </a:extLst>
          </p:cNvPr>
          <p:cNvSpPr>
            <a:spLocks noChangeShapeType="1"/>
          </p:cNvSpPr>
          <p:nvPr/>
        </p:nvSpPr>
        <p:spPr bwMode="auto">
          <a:xfrm>
            <a:off x="6032727" y="4147189"/>
            <a:ext cx="28575" cy="1555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1" name="Line 1088">
            <a:extLst>
              <a:ext uri="{FF2B5EF4-FFF2-40B4-BE49-F238E27FC236}">
                <a16:creationId xmlns:a16="http://schemas.microsoft.com/office/drawing/2014/main" id="{6AB73E5C-A310-9E4C-9825-1D9518DA6278}"/>
              </a:ext>
            </a:extLst>
          </p:cNvPr>
          <p:cNvSpPr>
            <a:spLocks noChangeShapeType="1"/>
          </p:cNvSpPr>
          <p:nvPr/>
        </p:nvSpPr>
        <p:spPr bwMode="auto">
          <a:xfrm flipH="1">
            <a:off x="5904139" y="4121789"/>
            <a:ext cx="96838" cy="1714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2" name="Line 1089">
            <a:extLst>
              <a:ext uri="{FF2B5EF4-FFF2-40B4-BE49-F238E27FC236}">
                <a16:creationId xmlns:a16="http://schemas.microsoft.com/office/drawing/2014/main" id="{E83E63ED-7045-D247-8FC1-4094D02AADDD}"/>
              </a:ext>
            </a:extLst>
          </p:cNvPr>
          <p:cNvSpPr>
            <a:spLocks noChangeShapeType="1"/>
          </p:cNvSpPr>
          <p:nvPr/>
        </p:nvSpPr>
        <p:spPr bwMode="auto">
          <a:xfrm>
            <a:off x="6126389" y="3553464"/>
            <a:ext cx="533400" cy="7540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3" name="Line 1090">
            <a:extLst>
              <a:ext uri="{FF2B5EF4-FFF2-40B4-BE49-F238E27FC236}">
                <a16:creationId xmlns:a16="http://schemas.microsoft.com/office/drawing/2014/main" id="{F5C1A0AA-DB53-4744-91DE-D386444C60AF}"/>
              </a:ext>
            </a:extLst>
          </p:cNvPr>
          <p:cNvSpPr>
            <a:spLocks noChangeShapeType="1"/>
          </p:cNvSpPr>
          <p:nvPr/>
        </p:nvSpPr>
        <p:spPr bwMode="auto">
          <a:xfrm flipH="1">
            <a:off x="6245452" y="3850326"/>
            <a:ext cx="39687" cy="2063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4" name="Line 1091">
            <a:extLst>
              <a:ext uri="{FF2B5EF4-FFF2-40B4-BE49-F238E27FC236}">
                <a16:creationId xmlns:a16="http://schemas.microsoft.com/office/drawing/2014/main" id="{E95526E0-7F10-B741-AF4C-B08B529566C7}"/>
              </a:ext>
            </a:extLst>
          </p:cNvPr>
          <p:cNvSpPr>
            <a:spLocks noChangeShapeType="1"/>
          </p:cNvSpPr>
          <p:nvPr/>
        </p:nvSpPr>
        <p:spPr bwMode="auto">
          <a:xfrm>
            <a:off x="6223227" y="4112264"/>
            <a:ext cx="82550" cy="1952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5" name="Line 1092">
            <a:extLst>
              <a:ext uri="{FF2B5EF4-FFF2-40B4-BE49-F238E27FC236}">
                <a16:creationId xmlns:a16="http://schemas.microsoft.com/office/drawing/2014/main" id="{0380B357-9242-A04A-ABBF-18444B73B73C}"/>
              </a:ext>
            </a:extLst>
          </p:cNvPr>
          <p:cNvSpPr>
            <a:spLocks noChangeShapeType="1"/>
          </p:cNvSpPr>
          <p:nvPr/>
        </p:nvSpPr>
        <p:spPr bwMode="auto">
          <a:xfrm flipH="1">
            <a:off x="6507389" y="4148776"/>
            <a:ext cx="12700" cy="16192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6" name="Rectangle 1093">
            <a:extLst>
              <a:ext uri="{FF2B5EF4-FFF2-40B4-BE49-F238E27FC236}">
                <a16:creationId xmlns:a16="http://schemas.microsoft.com/office/drawing/2014/main" id="{E1D828E0-4293-BA4D-8B5D-2D7909157BB1}"/>
              </a:ext>
            </a:extLst>
          </p:cNvPr>
          <p:cNvSpPr>
            <a:spLocks noChangeArrowheads="1"/>
          </p:cNvSpPr>
          <p:nvPr/>
        </p:nvSpPr>
        <p:spPr bwMode="auto">
          <a:xfrm>
            <a:off x="6280377" y="3721739"/>
            <a:ext cx="73025"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7" name="Rectangle 1094">
            <a:extLst>
              <a:ext uri="{FF2B5EF4-FFF2-40B4-BE49-F238E27FC236}">
                <a16:creationId xmlns:a16="http://schemas.microsoft.com/office/drawing/2014/main" id="{3A4EF587-C25A-6245-A153-9362F905EC55}"/>
              </a:ext>
            </a:extLst>
          </p:cNvPr>
          <p:cNvSpPr>
            <a:spLocks noChangeArrowheads="1"/>
          </p:cNvSpPr>
          <p:nvPr/>
        </p:nvSpPr>
        <p:spPr bwMode="auto">
          <a:xfrm>
            <a:off x="6494689" y="4029714"/>
            <a:ext cx="69850"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8" name="Rectangle 1095">
            <a:extLst>
              <a:ext uri="{FF2B5EF4-FFF2-40B4-BE49-F238E27FC236}">
                <a16:creationId xmlns:a16="http://schemas.microsoft.com/office/drawing/2014/main" id="{70C4659F-BFE1-D14E-97F3-9EED8A48F98D}"/>
              </a:ext>
            </a:extLst>
          </p:cNvPr>
          <p:cNvSpPr>
            <a:spLocks noChangeArrowheads="1"/>
          </p:cNvSpPr>
          <p:nvPr/>
        </p:nvSpPr>
        <p:spPr bwMode="auto">
          <a:xfrm>
            <a:off x="6175602" y="4029714"/>
            <a:ext cx="69850"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59" name="Line 1096">
            <a:extLst>
              <a:ext uri="{FF2B5EF4-FFF2-40B4-BE49-F238E27FC236}">
                <a16:creationId xmlns:a16="http://schemas.microsoft.com/office/drawing/2014/main" id="{3F61C75F-3D7C-534E-95C6-56709EC3241B}"/>
              </a:ext>
            </a:extLst>
          </p:cNvPr>
          <p:cNvSpPr>
            <a:spLocks noChangeShapeType="1"/>
          </p:cNvSpPr>
          <p:nvPr/>
        </p:nvSpPr>
        <p:spPr bwMode="auto">
          <a:xfrm flipH="1">
            <a:off x="5570764" y="3550289"/>
            <a:ext cx="523875" cy="7413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0" name="Line 1097">
            <a:extLst>
              <a:ext uri="{FF2B5EF4-FFF2-40B4-BE49-F238E27FC236}">
                <a16:creationId xmlns:a16="http://schemas.microsoft.com/office/drawing/2014/main" id="{80A887D1-93A6-5F45-B07C-BD047E8B4E5B}"/>
              </a:ext>
            </a:extLst>
          </p:cNvPr>
          <p:cNvSpPr>
            <a:spLocks noChangeShapeType="1"/>
          </p:cNvSpPr>
          <p:nvPr/>
        </p:nvSpPr>
        <p:spPr bwMode="auto">
          <a:xfrm flipH="1">
            <a:off x="5700939" y="4148776"/>
            <a:ext cx="6350" cy="1682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1" name="Rectangle 1098">
            <a:extLst>
              <a:ext uri="{FF2B5EF4-FFF2-40B4-BE49-F238E27FC236}">
                <a16:creationId xmlns:a16="http://schemas.microsoft.com/office/drawing/2014/main" id="{E450AE5A-4208-9347-85BB-DCFCE6BCD5B9}"/>
              </a:ext>
            </a:extLst>
          </p:cNvPr>
          <p:cNvSpPr>
            <a:spLocks noChangeArrowheads="1"/>
          </p:cNvSpPr>
          <p:nvPr/>
        </p:nvSpPr>
        <p:spPr bwMode="auto">
          <a:xfrm>
            <a:off x="6074002" y="3434401"/>
            <a:ext cx="73025" cy="147638"/>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2" name="Rectangle 1099">
            <a:extLst>
              <a:ext uri="{FF2B5EF4-FFF2-40B4-BE49-F238E27FC236}">
                <a16:creationId xmlns:a16="http://schemas.microsoft.com/office/drawing/2014/main" id="{43750379-6903-CE47-8BCB-9C812BD71930}"/>
              </a:ext>
            </a:extLst>
          </p:cNvPr>
          <p:cNvSpPr>
            <a:spLocks noChangeArrowheads="1"/>
          </p:cNvSpPr>
          <p:nvPr/>
        </p:nvSpPr>
        <p:spPr bwMode="auto">
          <a:xfrm>
            <a:off x="5883502" y="3712214"/>
            <a:ext cx="73025"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3" name="Rectangle 1100">
            <a:extLst>
              <a:ext uri="{FF2B5EF4-FFF2-40B4-BE49-F238E27FC236}">
                <a16:creationId xmlns:a16="http://schemas.microsoft.com/office/drawing/2014/main" id="{A148DF27-0D30-9140-8AA0-12153AA3D95C}"/>
              </a:ext>
            </a:extLst>
          </p:cNvPr>
          <p:cNvSpPr>
            <a:spLocks noChangeArrowheads="1"/>
          </p:cNvSpPr>
          <p:nvPr/>
        </p:nvSpPr>
        <p:spPr bwMode="auto">
          <a:xfrm>
            <a:off x="5975577" y="4029714"/>
            <a:ext cx="63500"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4" name="Rectangle 1101">
            <a:extLst>
              <a:ext uri="{FF2B5EF4-FFF2-40B4-BE49-F238E27FC236}">
                <a16:creationId xmlns:a16="http://schemas.microsoft.com/office/drawing/2014/main" id="{51EDB585-E742-5643-A59E-288FB57767CF}"/>
              </a:ext>
            </a:extLst>
          </p:cNvPr>
          <p:cNvSpPr>
            <a:spLocks noChangeArrowheads="1"/>
          </p:cNvSpPr>
          <p:nvPr/>
        </p:nvSpPr>
        <p:spPr bwMode="auto">
          <a:xfrm>
            <a:off x="5658077" y="4026539"/>
            <a:ext cx="71437"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5" name="Line 1102">
            <a:extLst>
              <a:ext uri="{FF2B5EF4-FFF2-40B4-BE49-F238E27FC236}">
                <a16:creationId xmlns:a16="http://schemas.microsoft.com/office/drawing/2014/main" id="{9C501689-1F04-7348-B0C9-06B0360EFB0F}"/>
              </a:ext>
            </a:extLst>
          </p:cNvPr>
          <p:cNvSpPr>
            <a:spLocks noChangeShapeType="1"/>
          </p:cNvSpPr>
          <p:nvPr/>
        </p:nvSpPr>
        <p:spPr bwMode="auto">
          <a:xfrm flipV="1">
            <a:off x="6158139" y="4182114"/>
            <a:ext cx="25400" cy="1333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166" name="Group 1103">
            <a:extLst>
              <a:ext uri="{FF2B5EF4-FFF2-40B4-BE49-F238E27FC236}">
                <a16:creationId xmlns:a16="http://schemas.microsoft.com/office/drawing/2014/main" id="{A040C6B9-4B6A-E14C-9C0D-190850EF1FCE}"/>
              </a:ext>
            </a:extLst>
          </p:cNvPr>
          <p:cNvGrpSpPr>
            <a:grpSpLocks/>
          </p:cNvGrpSpPr>
          <p:nvPr/>
        </p:nvGrpSpPr>
        <p:grpSpPr bwMode="auto">
          <a:xfrm>
            <a:off x="5500914" y="4278951"/>
            <a:ext cx="1217613" cy="147638"/>
            <a:chOff x="2496" y="2614"/>
            <a:chExt cx="767" cy="93"/>
          </a:xfrm>
        </p:grpSpPr>
        <p:sp>
          <p:nvSpPr>
            <p:cNvPr id="167" name="Rectangle 1104">
              <a:extLst>
                <a:ext uri="{FF2B5EF4-FFF2-40B4-BE49-F238E27FC236}">
                  <a16:creationId xmlns:a16="http://schemas.microsoft.com/office/drawing/2014/main" id="{32FACF73-C3FF-0E42-9C5E-71502DD3DD82}"/>
                </a:ext>
              </a:extLst>
            </p:cNvPr>
            <p:cNvSpPr>
              <a:spLocks noChangeArrowheads="1"/>
            </p:cNvSpPr>
            <p:nvPr/>
          </p:nvSpPr>
          <p:spPr bwMode="auto">
            <a:xfrm>
              <a:off x="3217" y="2614"/>
              <a:ext cx="46"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8" name="Rectangle 1105">
              <a:extLst>
                <a:ext uri="{FF2B5EF4-FFF2-40B4-BE49-F238E27FC236}">
                  <a16:creationId xmlns:a16="http://schemas.microsoft.com/office/drawing/2014/main" id="{9124BC22-CA47-574D-946D-661A47A40326}"/>
                </a:ext>
              </a:extLst>
            </p:cNvPr>
            <p:cNvSpPr>
              <a:spLocks noChangeArrowheads="1"/>
            </p:cNvSpPr>
            <p:nvPr/>
          </p:nvSpPr>
          <p:spPr bwMode="auto">
            <a:xfrm>
              <a:off x="3103"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69" name="Rectangle 1106">
              <a:extLst>
                <a:ext uri="{FF2B5EF4-FFF2-40B4-BE49-F238E27FC236}">
                  <a16:creationId xmlns:a16="http://schemas.microsoft.com/office/drawing/2014/main" id="{BFCDFFEA-9289-2C49-A310-4E23CB42F1A0}"/>
                </a:ext>
              </a:extLst>
            </p:cNvPr>
            <p:cNvSpPr>
              <a:spLocks noChangeArrowheads="1"/>
            </p:cNvSpPr>
            <p:nvPr/>
          </p:nvSpPr>
          <p:spPr bwMode="auto">
            <a:xfrm>
              <a:off x="2994" y="2614"/>
              <a:ext cx="46"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70" name="Rectangle 1107">
              <a:extLst>
                <a:ext uri="{FF2B5EF4-FFF2-40B4-BE49-F238E27FC236}">
                  <a16:creationId xmlns:a16="http://schemas.microsoft.com/office/drawing/2014/main" id="{920414A5-FA0B-1C4A-A6C3-FEB2F8F382F5}"/>
                </a:ext>
              </a:extLst>
            </p:cNvPr>
            <p:cNvSpPr>
              <a:spLocks noChangeArrowheads="1"/>
            </p:cNvSpPr>
            <p:nvPr/>
          </p:nvSpPr>
          <p:spPr bwMode="auto">
            <a:xfrm>
              <a:off x="2893"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71" name="Rectangle 1108">
              <a:extLst>
                <a:ext uri="{FF2B5EF4-FFF2-40B4-BE49-F238E27FC236}">
                  <a16:creationId xmlns:a16="http://schemas.microsoft.com/office/drawing/2014/main" id="{BA44AB21-A7D8-2D41-BCAE-9DE03CA9FFC1}"/>
                </a:ext>
              </a:extLst>
            </p:cNvPr>
            <p:cNvSpPr>
              <a:spLocks noChangeArrowheads="1"/>
            </p:cNvSpPr>
            <p:nvPr/>
          </p:nvSpPr>
          <p:spPr bwMode="auto">
            <a:xfrm>
              <a:off x="2496" y="2614"/>
              <a:ext cx="47"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72" name="Rectangle 1109">
              <a:extLst>
                <a:ext uri="{FF2B5EF4-FFF2-40B4-BE49-F238E27FC236}">
                  <a16:creationId xmlns:a16="http://schemas.microsoft.com/office/drawing/2014/main" id="{22564A6D-0BE0-0B46-BFB9-B0C51F6C49D0}"/>
                </a:ext>
              </a:extLst>
            </p:cNvPr>
            <p:cNvSpPr>
              <a:spLocks noChangeArrowheads="1"/>
            </p:cNvSpPr>
            <p:nvPr/>
          </p:nvSpPr>
          <p:spPr bwMode="auto">
            <a:xfrm>
              <a:off x="2822" y="2614"/>
              <a:ext cx="46"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73" name="Rectangle 1110">
              <a:extLst>
                <a:ext uri="{FF2B5EF4-FFF2-40B4-BE49-F238E27FC236}">
                  <a16:creationId xmlns:a16="http://schemas.microsoft.com/office/drawing/2014/main" id="{E6A565B0-6A41-9F47-ADB2-7A76C3D27A4F}"/>
                </a:ext>
              </a:extLst>
            </p:cNvPr>
            <p:cNvSpPr>
              <a:spLocks noChangeArrowheads="1"/>
            </p:cNvSpPr>
            <p:nvPr/>
          </p:nvSpPr>
          <p:spPr bwMode="auto">
            <a:xfrm>
              <a:off x="2707" y="2614"/>
              <a:ext cx="46"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74" name="Rectangle 1111">
              <a:extLst>
                <a:ext uri="{FF2B5EF4-FFF2-40B4-BE49-F238E27FC236}">
                  <a16:creationId xmlns:a16="http://schemas.microsoft.com/office/drawing/2014/main" id="{50498C4A-FC80-754F-A7F5-0A53FF5D3729}"/>
                </a:ext>
              </a:extLst>
            </p:cNvPr>
            <p:cNvSpPr>
              <a:spLocks noChangeArrowheads="1"/>
            </p:cNvSpPr>
            <p:nvPr/>
          </p:nvSpPr>
          <p:spPr bwMode="auto">
            <a:xfrm>
              <a:off x="2600" y="2614"/>
              <a:ext cx="44"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175" name="Line 1112">
            <a:extLst>
              <a:ext uri="{FF2B5EF4-FFF2-40B4-BE49-F238E27FC236}">
                <a16:creationId xmlns:a16="http://schemas.microsoft.com/office/drawing/2014/main" id="{F8557E1A-9BD5-E14E-A2F4-7CEAA26A1B68}"/>
              </a:ext>
            </a:extLst>
          </p:cNvPr>
          <p:cNvSpPr>
            <a:spLocks noChangeShapeType="1"/>
          </p:cNvSpPr>
          <p:nvPr/>
        </p:nvSpPr>
        <p:spPr bwMode="auto">
          <a:xfrm>
            <a:off x="5954939" y="3858264"/>
            <a:ext cx="15875" cy="1841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176" name="Group 1113">
            <a:extLst>
              <a:ext uri="{FF2B5EF4-FFF2-40B4-BE49-F238E27FC236}">
                <a16:creationId xmlns:a16="http://schemas.microsoft.com/office/drawing/2014/main" id="{F21CAD99-DE53-134E-9BDE-FCD677897435}"/>
              </a:ext>
            </a:extLst>
          </p:cNvPr>
          <p:cNvGrpSpPr>
            <a:grpSpLocks/>
          </p:cNvGrpSpPr>
          <p:nvPr/>
        </p:nvGrpSpPr>
        <p:grpSpPr bwMode="auto">
          <a:xfrm>
            <a:off x="7016977" y="3220089"/>
            <a:ext cx="1836737" cy="1403350"/>
            <a:chOff x="3451" y="1947"/>
            <a:chExt cx="1157" cy="884"/>
          </a:xfrm>
        </p:grpSpPr>
        <p:sp>
          <p:nvSpPr>
            <p:cNvPr id="177" name="AutoShape 1114">
              <a:extLst>
                <a:ext uri="{FF2B5EF4-FFF2-40B4-BE49-F238E27FC236}">
                  <a16:creationId xmlns:a16="http://schemas.microsoft.com/office/drawing/2014/main" id="{6211D5FF-FD52-EA41-9ED8-982BE776A2F4}"/>
                </a:ext>
              </a:extLst>
            </p:cNvPr>
            <p:cNvSpPr>
              <a:spLocks noChangeArrowheads="1"/>
            </p:cNvSpPr>
            <p:nvPr/>
          </p:nvSpPr>
          <p:spPr bwMode="auto">
            <a:xfrm>
              <a:off x="4030" y="1947"/>
              <a:ext cx="578" cy="884"/>
            </a:xfrm>
            <a:prstGeom prst="rtTriangle">
              <a:avLst/>
            </a:prstGeom>
            <a:gradFill rotWithShape="0">
              <a:gsLst>
                <a:gs pos="0">
                  <a:srgbClr val="A2C1FE"/>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78" name="AutoShape 1115">
              <a:extLst>
                <a:ext uri="{FF2B5EF4-FFF2-40B4-BE49-F238E27FC236}">
                  <a16:creationId xmlns:a16="http://schemas.microsoft.com/office/drawing/2014/main" id="{D56AFDBD-6903-C04B-8D7F-A0B82A797FD8}"/>
                </a:ext>
              </a:extLst>
            </p:cNvPr>
            <p:cNvSpPr>
              <a:spLocks noChangeArrowheads="1"/>
            </p:cNvSpPr>
            <p:nvPr/>
          </p:nvSpPr>
          <p:spPr bwMode="auto">
            <a:xfrm rot="-5400000">
              <a:off x="3298" y="2100"/>
              <a:ext cx="884" cy="578"/>
            </a:xfrm>
            <a:prstGeom prst="rtTriangle">
              <a:avLst/>
            </a:prstGeom>
            <a:gradFill rotWithShape="0">
              <a:gsLst>
                <a:gs pos="0">
                  <a:schemeClr val="accent2"/>
                </a:gs>
                <a:gs pos="100000">
                  <a:srgbClr val="A2C1F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179" name="Line 1116">
            <a:extLst>
              <a:ext uri="{FF2B5EF4-FFF2-40B4-BE49-F238E27FC236}">
                <a16:creationId xmlns:a16="http://schemas.microsoft.com/office/drawing/2014/main" id="{CA7A2E99-650D-5F4D-940B-5550CDABFC03}"/>
              </a:ext>
            </a:extLst>
          </p:cNvPr>
          <p:cNvSpPr>
            <a:spLocks noChangeShapeType="1"/>
          </p:cNvSpPr>
          <p:nvPr/>
        </p:nvSpPr>
        <p:spPr bwMode="auto">
          <a:xfrm>
            <a:off x="7859939" y="4147189"/>
            <a:ext cx="26988" cy="1555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0" name="Line 1117">
            <a:extLst>
              <a:ext uri="{FF2B5EF4-FFF2-40B4-BE49-F238E27FC236}">
                <a16:creationId xmlns:a16="http://schemas.microsoft.com/office/drawing/2014/main" id="{8762FE10-5684-C045-8BB6-4623FF5C9E2F}"/>
              </a:ext>
            </a:extLst>
          </p:cNvPr>
          <p:cNvSpPr>
            <a:spLocks noChangeShapeType="1"/>
          </p:cNvSpPr>
          <p:nvPr/>
        </p:nvSpPr>
        <p:spPr bwMode="auto">
          <a:xfrm flipH="1">
            <a:off x="7731352" y="4121789"/>
            <a:ext cx="96837" cy="1714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1" name="Line 1118">
            <a:extLst>
              <a:ext uri="{FF2B5EF4-FFF2-40B4-BE49-F238E27FC236}">
                <a16:creationId xmlns:a16="http://schemas.microsoft.com/office/drawing/2014/main" id="{66A872F6-7FA6-7D4F-B035-EF99953A0171}"/>
              </a:ext>
            </a:extLst>
          </p:cNvPr>
          <p:cNvSpPr>
            <a:spLocks noChangeShapeType="1"/>
          </p:cNvSpPr>
          <p:nvPr/>
        </p:nvSpPr>
        <p:spPr bwMode="auto">
          <a:xfrm>
            <a:off x="7953602" y="3553464"/>
            <a:ext cx="531812" cy="7540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2" name="Line 1119">
            <a:extLst>
              <a:ext uri="{FF2B5EF4-FFF2-40B4-BE49-F238E27FC236}">
                <a16:creationId xmlns:a16="http://schemas.microsoft.com/office/drawing/2014/main" id="{ADDA2727-5123-A94B-A9E3-F837FDB28AD6}"/>
              </a:ext>
            </a:extLst>
          </p:cNvPr>
          <p:cNvSpPr>
            <a:spLocks noChangeShapeType="1"/>
          </p:cNvSpPr>
          <p:nvPr/>
        </p:nvSpPr>
        <p:spPr bwMode="auto">
          <a:xfrm flipH="1">
            <a:off x="8071077" y="3850326"/>
            <a:ext cx="39687" cy="2063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3" name="Line 1120">
            <a:extLst>
              <a:ext uri="{FF2B5EF4-FFF2-40B4-BE49-F238E27FC236}">
                <a16:creationId xmlns:a16="http://schemas.microsoft.com/office/drawing/2014/main" id="{43B29369-BA97-AD45-B180-7A71BE392461}"/>
              </a:ext>
            </a:extLst>
          </p:cNvPr>
          <p:cNvSpPr>
            <a:spLocks noChangeShapeType="1"/>
          </p:cNvSpPr>
          <p:nvPr/>
        </p:nvSpPr>
        <p:spPr bwMode="auto">
          <a:xfrm>
            <a:off x="8050439" y="4112264"/>
            <a:ext cx="80963" cy="1952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4" name="Line 1121">
            <a:extLst>
              <a:ext uri="{FF2B5EF4-FFF2-40B4-BE49-F238E27FC236}">
                <a16:creationId xmlns:a16="http://schemas.microsoft.com/office/drawing/2014/main" id="{7134703F-C428-644E-8F27-122A7A72FBD7}"/>
              </a:ext>
            </a:extLst>
          </p:cNvPr>
          <p:cNvSpPr>
            <a:spLocks noChangeShapeType="1"/>
          </p:cNvSpPr>
          <p:nvPr/>
        </p:nvSpPr>
        <p:spPr bwMode="auto">
          <a:xfrm flipH="1">
            <a:off x="8333014" y="4148776"/>
            <a:ext cx="12700" cy="16192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5" name="Rectangle 1122">
            <a:extLst>
              <a:ext uri="{FF2B5EF4-FFF2-40B4-BE49-F238E27FC236}">
                <a16:creationId xmlns:a16="http://schemas.microsoft.com/office/drawing/2014/main" id="{182A3435-83A2-C041-A1D5-E12803772B2F}"/>
              </a:ext>
            </a:extLst>
          </p:cNvPr>
          <p:cNvSpPr>
            <a:spLocks noChangeArrowheads="1"/>
          </p:cNvSpPr>
          <p:nvPr/>
        </p:nvSpPr>
        <p:spPr bwMode="auto">
          <a:xfrm>
            <a:off x="8106002" y="3721739"/>
            <a:ext cx="73025"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6" name="Rectangle 1123">
            <a:extLst>
              <a:ext uri="{FF2B5EF4-FFF2-40B4-BE49-F238E27FC236}">
                <a16:creationId xmlns:a16="http://schemas.microsoft.com/office/drawing/2014/main" id="{091ED30E-D69A-F54F-94E0-62E3D643F2C4}"/>
              </a:ext>
            </a:extLst>
          </p:cNvPr>
          <p:cNvSpPr>
            <a:spLocks noChangeArrowheads="1"/>
          </p:cNvSpPr>
          <p:nvPr/>
        </p:nvSpPr>
        <p:spPr bwMode="auto">
          <a:xfrm>
            <a:off x="8318727" y="4029714"/>
            <a:ext cx="73025"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7" name="Rectangle 1124">
            <a:extLst>
              <a:ext uri="{FF2B5EF4-FFF2-40B4-BE49-F238E27FC236}">
                <a16:creationId xmlns:a16="http://schemas.microsoft.com/office/drawing/2014/main" id="{FA683E03-4A32-0F40-8729-DCEB7440919A}"/>
              </a:ext>
            </a:extLst>
          </p:cNvPr>
          <p:cNvSpPr>
            <a:spLocks noChangeArrowheads="1"/>
          </p:cNvSpPr>
          <p:nvPr/>
        </p:nvSpPr>
        <p:spPr bwMode="auto">
          <a:xfrm>
            <a:off x="7999639" y="4029714"/>
            <a:ext cx="73025"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8" name="Line 1125">
            <a:extLst>
              <a:ext uri="{FF2B5EF4-FFF2-40B4-BE49-F238E27FC236}">
                <a16:creationId xmlns:a16="http://schemas.microsoft.com/office/drawing/2014/main" id="{54860120-1E0C-E542-9D1A-EF19823C42C3}"/>
              </a:ext>
            </a:extLst>
          </p:cNvPr>
          <p:cNvSpPr>
            <a:spLocks noChangeShapeType="1"/>
          </p:cNvSpPr>
          <p:nvPr/>
        </p:nvSpPr>
        <p:spPr bwMode="auto">
          <a:xfrm flipH="1">
            <a:off x="7396389" y="3550289"/>
            <a:ext cx="523875" cy="7413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89" name="Line 1126">
            <a:extLst>
              <a:ext uri="{FF2B5EF4-FFF2-40B4-BE49-F238E27FC236}">
                <a16:creationId xmlns:a16="http://schemas.microsoft.com/office/drawing/2014/main" id="{BA0BD8C3-E489-434E-AB03-4A58B3F73AC9}"/>
              </a:ext>
            </a:extLst>
          </p:cNvPr>
          <p:cNvSpPr>
            <a:spLocks noChangeShapeType="1"/>
          </p:cNvSpPr>
          <p:nvPr/>
        </p:nvSpPr>
        <p:spPr bwMode="auto">
          <a:xfrm flipH="1">
            <a:off x="7528152" y="4148776"/>
            <a:ext cx="4762" cy="1682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0" name="Rectangle 1127">
            <a:extLst>
              <a:ext uri="{FF2B5EF4-FFF2-40B4-BE49-F238E27FC236}">
                <a16:creationId xmlns:a16="http://schemas.microsoft.com/office/drawing/2014/main" id="{F6182EDE-0004-8B4C-889A-CFE1DE773BCD}"/>
              </a:ext>
            </a:extLst>
          </p:cNvPr>
          <p:cNvSpPr>
            <a:spLocks noChangeArrowheads="1"/>
          </p:cNvSpPr>
          <p:nvPr/>
        </p:nvSpPr>
        <p:spPr bwMode="auto">
          <a:xfrm>
            <a:off x="7899627" y="3434401"/>
            <a:ext cx="73025" cy="147638"/>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1" name="Rectangle 1128">
            <a:extLst>
              <a:ext uri="{FF2B5EF4-FFF2-40B4-BE49-F238E27FC236}">
                <a16:creationId xmlns:a16="http://schemas.microsoft.com/office/drawing/2014/main" id="{ED5A2FAA-B346-C14A-93C1-4DE706B0063B}"/>
              </a:ext>
            </a:extLst>
          </p:cNvPr>
          <p:cNvSpPr>
            <a:spLocks noChangeArrowheads="1"/>
          </p:cNvSpPr>
          <p:nvPr/>
        </p:nvSpPr>
        <p:spPr bwMode="auto">
          <a:xfrm>
            <a:off x="7709127" y="3712214"/>
            <a:ext cx="71437"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2" name="Rectangle 1129">
            <a:extLst>
              <a:ext uri="{FF2B5EF4-FFF2-40B4-BE49-F238E27FC236}">
                <a16:creationId xmlns:a16="http://schemas.microsoft.com/office/drawing/2014/main" id="{59096C70-A742-5348-9DDC-B3729CE2F3EF}"/>
              </a:ext>
            </a:extLst>
          </p:cNvPr>
          <p:cNvSpPr>
            <a:spLocks noChangeArrowheads="1"/>
          </p:cNvSpPr>
          <p:nvPr/>
        </p:nvSpPr>
        <p:spPr bwMode="auto">
          <a:xfrm>
            <a:off x="7801202" y="4029714"/>
            <a:ext cx="65087"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3" name="Rectangle 1130">
            <a:extLst>
              <a:ext uri="{FF2B5EF4-FFF2-40B4-BE49-F238E27FC236}">
                <a16:creationId xmlns:a16="http://schemas.microsoft.com/office/drawing/2014/main" id="{25564184-33C3-DC44-9DBE-CEB0DBD1773B}"/>
              </a:ext>
            </a:extLst>
          </p:cNvPr>
          <p:cNvSpPr>
            <a:spLocks noChangeArrowheads="1"/>
          </p:cNvSpPr>
          <p:nvPr/>
        </p:nvSpPr>
        <p:spPr bwMode="auto">
          <a:xfrm>
            <a:off x="7483702" y="4026539"/>
            <a:ext cx="71437"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4" name="Line 1131">
            <a:extLst>
              <a:ext uri="{FF2B5EF4-FFF2-40B4-BE49-F238E27FC236}">
                <a16:creationId xmlns:a16="http://schemas.microsoft.com/office/drawing/2014/main" id="{56D49DA7-4081-2D47-92EB-3E55E095C66C}"/>
              </a:ext>
            </a:extLst>
          </p:cNvPr>
          <p:cNvSpPr>
            <a:spLocks noChangeShapeType="1"/>
          </p:cNvSpPr>
          <p:nvPr/>
        </p:nvSpPr>
        <p:spPr bwMode="auto">
          <a:xfrm flipV="1">
            <a:off x="7985352" y="4182114"/>
            <a:ext cx="22225" cy="1333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195" name="Group 1132">
            <a:extLst>
              <a:ext uri="{FF2B5EF4-FFF2-40B4-BE49-F238E27FC236}">
                <a16:creationId xmlns:a16="http://schemas.microsoft.com/office/drawing/2014/main" id="{9923813C-C2A3-6447-8F6B-C1DE38D5F60D}"/>
              </a:ext>
            </a:extLst>
          </p:cNvPr>
          <p:cNvGrpSpPr>
            <a:grpSpLocks/>
          </p:cNvGrpSpPr>
          <p:nvPr/>
        </p:nvGrpSpPr>
        <p:grpSpPr bwMode="auto">
          <a:xfrm>
            <a:off x="7328127" y="4278951"/>
            <a:ext cx="1214437" cy="147638"/>
            <a:chOff x="3647" y="2614"/>
            <a:chExt cx="765" cy="93"/>
          </a:xfrm>
        </p:grpSpPr>
        <p:sp>
          <p:nvSpPr>
            <p:cNvPr id="196" name="Rectangle 1133">
              <a:extLst>
                <a:ext uri="{FF2B5EF4-FFF2-40B4-BE49-F238E27FC236}">
                  <a16:creationId xmlns:a16="http://schemas.microsoft.com/office/drawing/2014/main" id="{77215CE9-78E9-8048-B7C4-D9884A2917EC}"/>
                </a:ext>
              </a:extLst>
            </p:cNvPr>
            <p:cNvSpPr>
              <a:spLocks noChangeArrowheads="1"/>
            </p:cNvSpPr>
            <p:nvPr/>
          </p:nvSpPr>
          <p:spPr bwMode="auto">
            <a:xfrm>
              <a:off x="4368" y="2614"/>
              <a:ext cx="44"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7" name="Rectangle 1134">
              <a:extLst>
                <a:ext uri="{FF2B5EF4-FFF2-40B4-BE49-F238E27FC236}">
                  <a16:creationId xmlns:a16="http://schemas.microsoft.com/office/drawing/2014/main" id="{0691324A-B253-7B4E-AD8B-F828374A9863}"/>
                </a:ext>
              </a:extLst>
            </p:cNvPr>
            <p:cNvSpPr>
              <a:spLocks noChangeArrowheads="1"/>
            </p:cNvSpPr>
            <p:nvPr/>
          </p:nvSpPr>
          <p:spPr bwMode="auto">
            <a:xfrm>
              <a:off x="4254"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8" name="Rectangle 1135">
              <a:extLst>
                <a:ext uri="{FF2B5EF4-FFF2-40B4-BE49-F238E27FC236}">
                  <a16:creationId xmlns:a16="http://schemas.microsoft.com/office/drawing/2014/main" id="{33B8AE6E-D631-4845-A2C5-33D54CC38367}"/>
                </a:ext>
              </a:extLst>
            </p:cNvPr>
            <p:cNvSpPr>
              <a:spLocks noChangeArrowheads="1"/>
            </p:cNvSpPr>
            <p:nvPr/>
          </p:nvSpPr>
          <p:spPr bwMode="auto">
            <a:xfrm>
              <a:off x="4144" y="2614"/>
              <a:ext cx="46"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199" name="Rectangle 1136">
              <a:extLst>
                <a:ext uri="{FF2B5EF4-FFF2-40B4-BE49-F238E27FC236}">
                  <a16:creationId xmlns:a16="http://schemas.microsoft.com/office/drawing/2014/main" id="{AD4EED34-F19C-D049-B5FF-DAF2F2E87C21}"/>
                </a:ext>
              </a:extLst>
            </p:cNvPr>
            <p:cNvSpPr>
              <a:spLocks noChangeArrowheads="1"/>
            </p:cNvSpPr>
            <p:nvPr/>
          </p:nvSpPr>
          <p:spPr bwMode="auto">
            <a:xfrm>
              <a:off x="4044"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00" name="Rectangle 1137">
              <a:extLst>
                <a:ext uri="{FF2B5EF4-FFF2-40B4-BE49-F238E27FC236}">
                  <a16:creationId xmlns:a16="http://schemas.microsoft.com/office/drawing/2014/main" id="{45A407D8-C86C-284B-BA3B-6BE204506E20}"/>
                </a:ext>
              </a:extLst>
            </p:cNvPr>
            <p:cNvSpPr>
              <a:spLocks noChangeArrowheads="1"/>
            </p:cNvSpPr>
            <p:nvPr/>
          </p:nvSpPr>
          <p:spPr bwMode="auto">
            <a:xfrm>
              <a:off x="3647"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01" name="Rectangle 1138">
              <a:extLst>
                <a:ext uri="{FF2B5EF4-FFF2-40B4-BE49-F238E27FC236}">
                  <a16:creationId xmlns:a16="http://schemas.microsoft.com/office/drawing/2014/main" id="{A301CA57-78A8-6C41-A597-361EB489C18A}"/>
                </a:ext>
              </a:extLst>
            </p:cNvPr>
            <p:cNvSpPr>
              <a:spLocks noChangeArrowheads="1"/>
            </p:cNvSpPr>
            <p:nvPr/>
          </p:nvSpPr>
          <p:spPr bwMode="auto">
            <a:xfrm>
              <a:off x="3973"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02" name="Rectangle 1139">
              <a:extLst>
                <a:ext uri="{FF2B5EF4-FFF2-40B4-BE49-F238E27FC236}">
                  <a16:creationId xmlns:a16="http://schemas.microsoft.com/office/drawing/2014/main" id="{212D99AA-9560-6947-8F51-6C0CD82DBA31}"/>
                </a:ext>
              </a:extLst>
            </p:cNvPr>
            <p:cNvSpPr>
              <a:spLocks noChangeArrowheads="1"/>
            </p:cNvSpPr>
            <p:nvPr/>
          </p:nvSpPr>
          <p:spPr bwMode="auto">
            <a:xfrm>
              <a:off x="3858"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03" name="Rectangle 1140">
              <a:extLst>
                <a:ext uri="{FF2B5EF4-FFF2-40B4-BE49-F238E27FC236}">
                  <a16:creationId xmlns:a16="http://schemas.microsoft.com/office/drawing/2014/main" id="{6BBDB947-47F8-6548-A0B4-BF47DC90BECD}"/>
                </a:ext>
              </a:extLst>
            </p:cNvPr>
            <p:cNvSpPr>
              <a:spLocks noChangeArrowheads="1"/>
            </p:cNvSpPr>
            <p:nvPr/>
          </p:nvSpPr>
          <p:spPr bwMode="auto">
            <a:xfrm>
              <a:off x="3749" y="2614"/>
              <a:ext cx="46"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204" name="Line 1141">
            <a:extLst>
              <a:ext uri="{FF2B5EF4-FFF2-40B4-BE49-F238E27FC236}">
                <a16:creationId xmlns:a16="http://schemas.microsoft.com/office/drawing/2014/main" id="{859C1C56-2A0B-4444-8F6F-81FCA06C8F4B}"/>
              </a:ext>
            </a:extLst>
          </p:cNvPr>
          <p:cNvSpPr>
            <a:spLocks noChangeShapeType="1"/>
          </p:cNvSpPr>
          <p:nvPr/>
        </p:nvSpPr>
        <p:spPr bwMode="auto">
          <a:xfrm>
            <a:off x="7780564" y="3858264"/>
            <a:ext cx="15875" cy="1841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205" name="Group 1142">
            <a:extLst>
              <a:ext uri="{FF2B5EF4-FFF2-40B4-BE49-F238E27FC236}">
                <a16:creationId xmlns:a16="http://schemas.microsoft.com/office/drawing/2014/main" id="{6DB35215-AD12-3549-9508-3FC67F0519DE}"/>
              </a:ext>
            </a:extLst>
          </p:cNvPr>
          <p:cNvGrpSpPr>
            <a:grpSpLocks/>
          </p:cNvGrpSpPr>
          <p:nvPr/>
        </p:nvGrpSpPr>
        <p:grpSpPr bwMode="auto">
          <a:xfrm>
            <a:off x="8842602" y="3220089"/>
            <a:ext cx="1838325" cy="1403350"/>
            <a:chOff x="4601" y="1947"/>
            <a:chExt cx="1158" cy="884"/>
          </a:xfrm>
        </p:grpSpPr>
        <p:sp>
          <p:nvSpPr>
            <p:cNvPr id="206" name="AutoShape 1143">
              <a:extLst>
                <a:ext uri="{FF2B5EF4-FFF2-40B4-BE49-F238E27FC236}">
                  <a16:creationId xmlns:a16="http://schemas.microsoft.com/office/drawing/2014/main" id="{F42C426F-232D-D14C-80C4-89F14A8B0942}"/>
                </a:ext>
              </a:extLst>
            </p:cNvPr>
            <p:cNvSpPr>
              <a:spLocks noChangeArrowheads="1"/>
            </p:cNvSpPr>
            <p:nvPr/>
          </p:nvSpPr>
          <p:spPr bwMode="auto">
            <a:xfrm>
              <a:off x="5179" y="1947"/>
              <a:ext cx="580" cy="884"/>
            </a:xfrm>
            <a:prstGeom prst="rtTriangle">
              <a:avLst/>
            </a:prstGeom>
            <a:gradFill rotWithShape="0">
              <a:gsLst>
                <a:gs pos="0">
                  <a:srgbClr val="A2C1FE"/>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07" name="AutoShape 1144">
              <a:extLst>
                <a:ext uri="{FF2B5EF4-FFF2-40B4-BE49-F238E27FC236}">
                  <a16:creationId xmlns:a16="http://schemas.microsoft.com/office/drawing/2014/main" id="{090E50C0-BE11-AE4B-B903-9A12D18CF7E0}"/>
                </a:ext>
              </a:extLst>
            </p:cNvPr>
            <p:cNvSpPr>
              <a:spLocks noChangeArrowheads="1"/>
            </p:cNvSpPr>
            <p:nvPr/>
          </p:nvSpPr>
          <p:spPr bwMode="auto">
            <a:xfrm rot="-5400000">
              <a:off x="4448" y="2100"/>
              <a:ext cx="884" cy="578"/>
            </a:xfrm>
            <a:prstGeom prst="rtTriangle">
              <a:avLst/>
            </a:prstGeom>
            <a:gradFill rotWithShape="0">
              <a:gsLst>
                <a:gs pos="0">
                  <a:schemeClr val="accent2"/>
                </a:gs>
                <a:gs pos="100000">
                  <a:srgbClr val="A2C1F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208" name="Line 1145">
            <a:extLst>
              <a:ext uri="{FF2B5EF4-FFF2-40B4-BE49-F238E27FC236}">
                <a16:creationId xmlns:a16="http://schemas.microsoft.com/office/drawing/2014/main" id="{131D273A-8092-3442-869F-740CF12089C7}"/>
              </a:ext>
            </a:extLst>
          </p:cNvPr>
          <p:cNvSpPr>
            <a:spLocks noChangeShapeType="1"/>
          </p:cNvSpPr>
          <p:nvPr/>
        </p:nvSpPr>
        <p:spPr bwMode="auto">
          <a:xfrm>
            <a:off x="9683977" y="4147189"/>
            <a:ext cx="28575" cy="1555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09" name="Line 1146">
            <a:extLst>
              <a:ext uri="{FF2B5EF4-FFF2-40B4-BE49-F238E27FC236}">
                <a16:creationId xmlns:a16="http://schemas.microsoft.com/office/drawing/2014/main" id="{2939BC95-BF45-1349-9AF7-8A987001B4D7}"/>
              </a:ext>
            </a:extLst>
          </p:cNvPr>
          <p:cNvSpPr>
            <a:spLocks noChangeShapeType="1"/>
          </p:cNvSpPr>
          <p:nvPr/>
        </p:nvSpPr>
        <p:spPr bwMode="auto">
          <a:xfrm flipH="1">
            <a:off x="9555389" y="4121789"/>
            <a:ext cx="96838" cy="1714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0" name="Line 1147">
            <a:extLst>
              <a:ext uri="{FF2B5EF4-FFF2-40B4-BE49-F238E27FC236}">
                <a16:creationId xmlns:a16="http://schemas.microsoft.com/office/drawing/2014/main" id="{1CCA7689-05D3-C24D-9C5F-1E5D82EC68C5}"/>
              </a:ext>
            </a:extLst>
          </p:cNvPr>
          <p:cNvSpPr>
            <a:spLocks noChangeShapeType="1"/>
          </p:cNvSpPr>
          <p:nvPr/>
        </p:nvSpPr>
        <p:spPr bwMode="auto">
          <a:xfrm>
            <a:off x="9777639" y="3553464"/>
            <a:ext cx="533400" cy="7540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1" name="Line 1148">
            <a:extLst>
              <a:ext uri="{FF2B5EF4-FFF2-40B4-BE49-F238E27FC236}">
                <a16:creationId xmlns:a16="http://schemas.microsoft.com/office/drawing/2014/main" id="{DEAF29E8-7621-7142-A496-E7D7522A4960}"/>
              </a:ext>
            </a:extLst>
          </p:cNvPr>
          <p:cNvSpPr>
            <a:spLocks noChangeShapeType="1"/>
          </p:cNvSpPr>
          <p:nvPr/>
        </p:nvSpPr>
        <p:spPr bwMode="auto">
          <a:xfrm flipH="1">
            <a:off x="9896702" y="3850326"/>
            <a:ext cx="39687" cy="2063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2" name="Line 1149">
            <a:extLst>
              <a:ext uri="{FF2B5EF4-FFF2-40B4-BE49-F238E27FC236}">
                <a16:creationId xmlns:a16="http://schemas.microsoft.com/office/drawing/2014/main" id="{F3D10E3A-6EE4-484B-90F9-E25B9142279F}"/>
              </a:ext>
            </a:extLst>
          </p:cNvPr>
          <p:cNvSpPr>
            <a:spLocks noChangeShapeType="1"/>
          </p:cNvSpPr>
          <p:nvPr/>
        </p:nvSpPr>
        <p:spPr bwMode="auto">
          <a:xfrm>
            <a:off x="9874477" y="4112264"/>
            <a:ext cx="84137" cy="1952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3" name="Line 1150">
            <a:extLst>
              <a:ext uri="{FF2B5EF4-FFF2-40B4-BE49-F238E27FC236}">
                <a16:creationId xmlns:a16="http://schemas.microsoft.com/office/drawing/2014/main" id="{00D5D126-C41C-2B48-996D-5D2583513594}"/>
              </a:ext>
            </a:extLst>
          </p:cNvPr>
          <p:cNvSpPr>
            <a:spLocks noChangeShapeType="1"/>
          </p:cNvSpPr>
          <p:nvPr/>
        </p:nvSpPr>
        <p:spPr bwMode="auto">
          <a:xfrm flipH="1">
            <a:off x="10158639" y="4148776"/>
            <a:ext cx="12700" cy="16192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4" name="Rectangle 1151">
            <a:extLst>
              <a:ext uri="{FF2B5EF4-FFF2-40B4-BE49-F238E27FC236}">
                <a16:creationId xmlns:a16="http://schemas.microsoft.com/office/drawing/2014/main" id="{F6947AD1-F4AE-A148-8DE2-5CB03D4077A8}"/>
              </a:ext>
            </a:extLst>
          </p:cNvPr>
          <p:cNvSpPr>
            <a:spLocks noChangeArrowheads="1"/>
          </p:cNvSpPr>
          <p:nvPr/>
        </p:nvSpPr>
        <p:spPr bwMode="auto">
          <a:xfrm>
            <a:off x="9933214" y="3721739"/>
            <a:ext cx="73025"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5" name="Rectangle 1152">
            <a:extLst>
              <a:ext uri="{FF2B5EF4-FFF2-40B4-BE49-F238E27FC236}">
                <a16:creationId xmlns:a16="http://schemas.microsoft.com/office/drawing/2014/main" id="{5B18A175-30DC-2F44-8A43-A9C5C37969B8}"/>
              </a:ext>
            </a:extLst>
          </p:cNvPr>
          <p:cNvSpPr>
            <a:spLocks noChangeArrowheads="1"/>
          </p:cNvSpPr>
          <p:nvPr/>
        </p:nvSpPr>
        <p:spPr bwMode="auto">
          <a:xfrm>
            <a:off x="10145939" y="4029714"/>
            <a:ext cx="71438"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6" name="Rectangle 1153">
            <a:extLst>
              <a:ext uri="{FF2B5EF4-FFF2-40B4-BE49-F238E27FC236}">
                <a16:creationId xmlns:a16="http://schemas.microsoft.com/office/drawing/2014/main" id="{A7E248C9-204E-C943-AAFE-5D8476895EA8}"/>
              </a:ext>
            </a:extLst>
          </p:cNvPr>
          <p:cNvSpPr>
            <a:spLocks noChangeArrowheads="1"/>
          </p:cNvSpPr>
          <p:nvPr/>
        </p:nvSpPr>
        <p:spPr bwMode="auto">
          <a:xfrm>
            <a:off x="9826852" y="4029714"/>
            <a:ext cx="71437"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7" name="Line 1154">
            <a:extLst>
              <a:ext uri="{FF2B5EF4-FFF2-40B4-BE49-F238E27FC236}">
                <a16:creationId xmlns:a16="http://schemas.microsoft.com/office/drawing/2014/main" id="{46FE0CDE-4143-E444-9F70-ACA9A43DDF3D}"/>
              </a:ext>
            </a:extLst>
          </p:cNvPr>
          <p:cNvSpPr>
            <a:spLocks noChangeShapeType="1"/>
          </p:cNvSpPr>
          <p:nvPr/>
        </p:nvSpPr>
        <p:spPr bwMode="auto">
          <a:xfrm flipH="1">
            <a:off x="9222014" y="3550289"/>
            <a:ext cx="523875" cy="741362"/>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8" name="Line 1155">
            <a:extLst>
              <a:ext uri="{FF2B5EF4-FFF2-40B4-BE49-F238E27FC236}">
                <a16:creationId xmlns:a16="http://schemas.microsoft.com/office/drawing/2014/main" id="{713B5432-3FD3-4F40-925B-4C5F9F6B3447}"/>
              </a:ext>
            </a:extLst>
          </p:cNvPr>
          <p:cNvSpPr>
            <a:spLocks noChangeShapeType="1"/>
          </p:cNvSpPr>
          <p:nvPr/>
        </p:nvSpPr>
        <p:spPr bwMode="auto">
          <a:xfrm flipH="1">
            <a:off x="9353777" y="4148776"/>
            <a:ext cx="4762" cy="168275"/>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19" name="Rectangle 1156">
            <a:extLst>
              <a:ext uri="{FF2B5EF4-FFF2-40B4-BE49-F238E27FC236}">
                <a16:creationId xmlns:a16="http://schemas.microsoft.com/office/drawing/2014/main" id="{FB2C53EC-2F51-7047-9F08-3CA4133B50DE}"/>
              </a:ext>
            </a:extLst>
          </p:cNvPr>
          <p:cNvSpPr>
            <a:spLocks noChangeArrowheads="1"/>
          </p:cNvSpPr>
          <p:nvPr/>
        </p:nvSpPr>
        <p:spPr bwMode="auto">
          <a:xfrm>
            <a:off x="9726839" y="3434401"/>
            <a:ext cx="73025" cy="147638"/>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0" name="Rectangle 1157">
            <a:extLst>
              <a:ext uri="{FF2B5EF4-FFF2-40B4-BE49-F238E27FC236}">
                <a16:creationId xmlns:a16="http://schemas.microsoft.com/office/drawing/2014/main" id="{FB14D749-0423-B64F-BB92-4C399E58CC40}"/>
              </a:ext>
            </a:extLst>
          </p:cNvPr>
          <p:cNvSpPr>
            <a:spLocks noChangeArrowheads="1"/>
          </p:cNvSpPr>
          <p:nvPr/>
        </p:nvSpPr>
        <p:spPr bwMode="auto">
          <a:xfrm>
            <a:off x="9536339" y="3712214"/>
            <a:ext cx="71438"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1" name="Rectangle 1158">
            <a:extLst>
              <a:ext uri="{FF2B5EF4-FFF2-40B4-BE49-F238E27FC236}">
                <a16:creationId xmlns:a16="http://schemas.microsoft.com/office/drawing/2014/main" id="{4C76FE27-5714-6C4D-B5E1-AFA05C78D494}"/>
              </a:ext>
            </a:extLst>
          </p:cNvPr>
          <p:cNvSpPr>
            <a:spLocks noChangeArrowheads="1"/>
          </p:cNvSpPr>
          <p:nvPr/>
        </p:nvSpPr>
        <p:spPr bwMode="auto">
          <a:xfrm>
            <a:off x="9626827" y="4029714"/>
            <a:ext cx="65087" cy="146050"/>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2" name="Rectangle 1159">
            <a:extLst>
              <a:ext uri="{FF2B5EF4-FFF2-40B4-BE49-F238E27FC236}">
                <a16:creationId xmlns:a16="http://schemas.microsoft.com/office/drawing/2014/main" id="{4BC76BBC-36DF-8948-A67A-7DCFF38ED6C5}"/>
              </a:ext>
            </a:extLst>
          </p:cNvPr>
          <p:cNvSpPr>
            <a:spLocks noChangeArrowheads="1"/>
          </p:cNvSpPr>
          <p:nvPr/>
        </p:nvSpPr>
        <p:spPr bwMode="auto">
          <a:xfrm>
            <a:off x="9310914" y="4026539"/>
            <a:ext cx="71438" cy="147637"/>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3" name="Line 1160">
            <a:extLst>
              <a:ext uri="{FF2B5EF4-FFF2-40B4-BE49-F238E27FC236}">
                <a16:creationId xmlns:a16="http://schemas.microsoft.com/office/drawing/2014/main" id="{98D90324-6556-F04A-A90C-154326001AD1}"/>
              </a:ext>
            </a:extLst>
          </p:cNvPr>
          <p:cNvSpPr>
            <a:spLocks noChangeShapeType="1"/>
          </p:cNvSpPr>
          <p:nvPr/>
        </p:nvSpPr>
        <p:spPr bwMode="auto">
          <a:xfrm flipV="1">
            <a:off x="9810977" y="4182114"/>
            <a:ext cx="23812" cy="1333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224" name="Group 1161">
            <a:extLst>
              <a:ext uri="{FF2B5EF4-FFF2-40B4-BE49-F238E27FC236}">
                <a16:creationId xmlns:a16="http://schemas.microsoft.com/office/drawing/2014/main" id="{2EFEA2DB-488B-AB40-BC92-09A06925B5C2}"/>
              </a:ext>
            </a:extLst>
          </p:cNvPr>
          <p:cNvGrpSpPr>
            <a:grpSpLocks/>
          </p:cNvGrpSpPr>
          <p:nvPr/>
        </p:nvGrpSpPr>
        <p:grpSpPr bwMode="auto">
          <a:xfrm>
            <a:off x="9153752" y="4278951"/>
            <a:ext cx="1216025" cy="147638"/>
            <a:chOff x="4797" y="2614"/>
            <a:chExt cx="766" cy="93"/>
          </a:xfrm>
        </p:grpSpPr>
        <p:sp>
          <p:nvSpPr>
            <p:cNvPr id="225" name="Rectangle 1162">
              <a:extLst>
                <a:ext uri="{FF2B5EF4-FFF2-40B4-BE49-F238E27FC236}">
                  <a16:creationId xmlns:a16="http://schemas.microsoft.com/office/drawing/2014/main" id="{C070E5C8-45DA-8A4F-BEDC-3EB8C16C09FC}"/>
                </a:ext>
              </a:extLst>
            </p:cNvPr>
            <p:cNvSpPr>
              <a:spLocks noChangeArrowheads="1"/>
            </p:cNvSpPr>
            <p:nvPr/>
          </p:nvSpPr>
          <p:spPr bwMode="auto">
            <a:xfrm>
              <a:off x="5518" y="2614"/>
              <a:ext cx="45"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6" name="Rectangle 1163">
              <a:extLst>
                <a:ext uri="{FF2B5EF4-FFF2-40B4-BE49-F238E27FC236}">
                  <a16:creationId xmlns:a16="http://schemas.microsoft.com/office/drawing/2014/main" id="{5EBC221C-3F45-CE40-8E52-0999FF40FA5E}"/>
                </a:ext>
              </a:extLst>
            </p:cNvPr>
            <p:cNvSpPr>
              <a:spLocks noChangeArrowheads="1"/>
            </p:cNvSpPr>
            <p:nvPr/>
          </p:nvSpPr>
          <p:spPr bwMode="auto">
            <a:xfrm>
              <a:off x="5404" y="2614"/>
              <a:ext cx="44"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7" name="Rectangle 1164">
              <a:extLst>
                <a:ext uri="{FF2B5EF4-FFF2-40B4-BE49-F238E27FC236}">
                  <a16:creationId xmlns:a16="http://schemas.microsoft.com/office/drawing/2014/main" id="{5E600084-CE08-1643-9A83-596BBE811B95}"/>
                </a:ext>
              </a:extLst>
            </p:cNvPr>
            <p:cNvSpPr>
              <a:spLocks noChangeArrowheads="1"/>
            </p:cNvSpPr>
            <p:nvPr/>
          </p:nvSpPr>
          <p:spPr bwMode="auto">
            <a:xfrm>
              <a:off x="5294" y="2614"/>
              <a:ext cx="47"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8" name="Rectangle 1165">
              <a:extLst>
                <a:ext uri="{FF2B5EF4-FFF2-40B4-BE49-F238E27FC236}">
                  <a16:creationId xmlns:a16="http://schemas.microsoft.com/office/drawing/2014/main" id="{3F253B1F-9521-7C4B-8D8F-2F41DC6C322B}"/>
                </a:ext>
              </a:extLst>
            </p:cNvPr>
            <p:cNvSpPr>
              <a:spLocks noChangeArrowheads="1"/>
            </p:cNvSpPr>
            <p:nvPr/>
          </p:nvSpPr>
          <p:spPr bwMode="auto">
            <a:xfrm>
              <a:off x="5193" y="2614"/>
              <a:ext cx="46"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29" name="Rectangle 1166">
              <a:extLst>
                <a:ext uri="{FF2B5EF4-FFF2-40B4-BE49-F238E27FC236}">
                  <a16:creationId xmlns:a16="http://schemas.microsoft.com/office/drawing/2014/main" id="{DD126EA1-BE6A-9B48-840F-14D64C19DC73}"/>
                </a:ext>
              </a:extLst>
            </p:cNvPr>
            <p:cNvSpPr>
              <a:spLocks noChangeArrowheads="1"/>
            </p:cNvSpPr>
            <p:nvPr/>
          </p:nvSpPr>
          <p:spPr bwMode="auto">
            <a:xfrm>
              <a:off x="4797" y="2614"/>
              <a:ext cx="46"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30" name="Rectangle 1167">
              <a:extLst>
                <a:ext uri="{FF2B5EF4-FFF2-40B4-BE49-F238E27FC236}">
                  <a16:creationId xmlns:a16="http://schemas.microsoft.com/office/drawing/2014/main" id="{0B73D840-E251-CD4C-8BF0-FE8B741892B5}"/>
                </a:ext>
              </a:extLst>
            </p:cNvPr>
            <p:cNvSpPr>
              <a:spLocks noChangeArrowheads="1"/>
            </p:cNvSpPr>
            <p:nvPr/>
          </p:nvSpPr>
          <p:spPr bwMode="auto">
            <a:xfrm>
              <a:off x="5122" y="2614"/>
              <a:ext cx="47" cy="93"/>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31" name="Rectangle 1168">
              <a:extLst>
                <a:ext uri="{FF2B5EF4-FFF2-40B4-BE49-F238E27FC236}">
                  <a16:creationId xmlns:a16="http://schemas.microsoft.com/office/drawing/2014/main" id="{EDDD61F9-7D51-8A47-9C65-04AEAAB89830}"/>
                </a:ext>
              </a:extLst>
            </p:cNvPr>
            <p:cNvSpPr>
              <a:spLocks noChangeArrowheads="1"/>
            </p:cNvSpPr>
            <p:nvPr/>
          </p:nvSpPr>
          <p:spPr bwMode="auto">
            <a:xfrm>
              <a:off x="5008"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32" name="Rectangle 1169">
              <a:extLst>
                <a:ext uri="{FF2B5EF4-FFF2-40B4-BE49-F238E27FC236}">
                  <a16:creationId xmlns:a16="http://schemas.microsoft.com/office/drawing/2014/main" id="{5BCEDEB5-2A05-324B-96D6-53F43E5E635D}"/>
                </a:ext>
              </a:extLst>
            </p:cNvPr>
            <p:cNvSpPr>
              <a:spLocks noChangeArrowheads="1"/>
            </p:cNvSpPr>
            <p:nvPr/>
          </p:nvSpPr>
          <p:spPr bwMode="auto">
            <a:xfrm>
              <a:off x="4900" y="2614"/>
              <a:ext cx="45" cy="92"/>
            </a:xfrm>
            <a:prstGeom prst="rect">
              <a:avLst/>
            </a:prstGeom>
            <a:solidFill>
              <a:srgbClr val="CF0E30"/>
            </a:solidFill>
            <a:ln w="127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233" name="Line 1170">
            <a:extLst>
              <a:ext uri="{FF2B5EF4-FFF2-40B4-BE49-F238E27FC236}">
                <a16:creationId xmlns:a16="http://schemas.microsoft.com/office/drawing/2014/main" id="{E6BA6D27-20BC-1C46-BDEB-DABB6DB03668}"/>
              </a:ext>
            </a:extLst>
          </p:cNvPr>
          <p:cNvSpPr>
            <a:spLocks noChangeShapeType="1"/>
          </p:cNvSpPr>
          <p:nvPr/>
        </p:nvSpPr>
        <p:spPr bwMode="auto">
          <a:xfrm>
            <a:off x="9607777" y="3858264"/>
            <a:ext cx="15875" cy="184150"/>
          </a:xfrm>
          <a:prstGeom prst="line">
            <a:avLst/>
          </a:prstGeom>
          <a:noFill/>
          <a:ln w="127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234" name="Group 1172">
            <a:extLst>
              <a:ext uri="{FF2B5EF4-FFF2-40B4-BE49-F238E27FC236}">
                <a16:creationId xmlns:a16="http://schemas.microsoft.com/office/drawing/2014/main" id="{B0CF93A7-2730-5B4A-82C5-E380D3867AE3}"/>
              </a:ext>
            </a:extLst>
          </p:cNvPr>
          <p:cNvGrpSpPr>
            <a:grpSpLocks/>
          </p:cNvGrpSpPr>
          <p:nvPr/>
        </p:nvGrpSpPr>
        <p:grpSpPr bwMode="auto">
          <a:xfrm>
            <a:off x="2052296" y="1057120"/>
            <a:ext cx="8001000" cy="1847850"/>
            <a:chOff x="355" y="785"/>
            <a:chExt cx="5040" cy="1164"/>
          </a:xfrm>
        </p:grpSpPr>
        <p:grpSp>
          <p:nvGrpSpPr>
            <p:cNvPr id="235" name="Group 1173">
              <a:extLst>
                <a:ext uri="{FF2B5EF4-FFF2-40B4-BE49-F238E27FC236}">
                  <a16:creationId xmlns:a16="http://schemas.microsoft.com/office/drawing/2014/main" id="{F04AAEB3-874B-B345-B238-FACD17B5987A}"/>
                </a:ext>
              </a:extLst>
            </p:cNvPr>
            <p:cNvGrpSpPr>
              <a:grpSpLocks/>
            </p:cNvGrpSpPr>
            <p:nvPr/>
          </p:nvGrpSpPr>
          <p:grpSpPr bwMode="auto">
            <a:xfrm>
              <a:off x="355" y="785"/>
              <a:ext cx="5040" cy="1164"/>
              <a:chOff x="355" y="785"/>
              <a:chExt cx="5040" cy="1164"/>
            </a:xfrm>
          </p:grpSpPr>
          <p:sp>
            <p:nvSpPr>
              <p:cNvPr id="262" name="AutoShape 1174">
                <a:extLst>
                  <a:ext uri="{FF2B5EF4-FFF2-40B4-BE49-F238E27FC236}">
                    <a16:creationId xmlns:a16="http://schemas.microsoft.com/office/drawing/2014/main" id="{C0ED062C-C8C5-2345-9989-4D0A1C1C14C8}"/>
                  </a:ext>
                </a:extLst>
              </p:cNvPr>
              <p:cNvSpPr>
                <a:spLocks noChangeArrowheads="1"/>
              </p:cNvSpPr>
              <p:nvPr/>
            </p:nvSpPr>
            <p:spPr bwMode="auto">
              <a:xfrm>
                <a:off x="2875" y="785"/>
                <a:ext cx="2520" cy="1164"/>
              </a:xfrm>
              <a:prstGeom prst="rtTriangle">
                <a:avLst/>
              </a:prstGeom>
              <a:gradFill rotWithShape="0">
                <a:gsLst>
                  <a:gs pos="0">
                    <a:srgbClr val="A2C1FE"/>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3" name="AutoShape 1175">
                <a:extLst>
                  <a:ext uri="{FF2B5EF4-FFF2-40B4-BE49-F238E27FC236}">
                    <a16:creationId xmlns:a16="http://schemas.microsoft.com/office/drawing/2014/main" id="{CD3F119C-035F-8241-8D18-8C9726BFC134}"/>
                  </a:ext>
                </a:extLst>
              </p:cNvPr>
              <p:cNvSpPr>
                <a:spLocks noChangeArrowheads="1"/>
              </p:cNvSpPr>
              <p:nvPr/>
            </p:nvSpPr>
            <p:spPr bwMode="auto">
              <a:xfrm rot="-5400000">
                <a:off x="1033" y="107"/>
                <a:ext cx="1164" cy="2520"/>
              </a:xfrm>
              <a:prstGeom prst="rtTriangle">
                <a:avLst/>
              </a:prstGeom>
              <a:gradFill rotWithShape="0">
                <a:gsLst>
                  <a:gs pos="0">
                    <a:schemeClr val="accent2"/>
                  </a:gs>
                  <a:gs pos="100000">
                    <a:srgbClr val="A2C1F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236" name="Line 1176">
              <a:extLst>
                <a:ext uri="{FF2B5EF4-FFF2-40B4-BE49-F238E27FC236}">
                  <a16:creationId xmlns:a16="http://schemas.microsoft.com/office/drawing/2014/main" id="{BC82FEAA-2975-584C-A1ED-F5450AA88112}"/>
                </a:ext>
              </a:extLst>
            </p:cNvPr>
            <p:cNvSpPr>
              <a:spLocks noChangeShapeType="1"/>
            </p:cNvSpPr>
            <p:nvPr/>
          </p:nvSpPr>
          <p:spPr bwMode="auto">
            <a:xfrm>
              <a:off x="2666" y="1488"/>
              <a:ext cx="76" cy="130"/>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37" name="Line 1177">
              <a:extLst>
                <a:ext uri="{FF2B5EF4-FFF2-40B4-BE49-F238E27FC236}">
                  <a16:creationId xmlns:a16="http://schemas.microsoft.com/office/drawing/2014/main" id="{5E65907F-AFE7-8840-8F89-823A984FAD94}"/>
                </a:ext>
              </a:extLst>
            </p:cNvPr>
            <p:cNvSpPr>
              <a:spLocks noChangeShapeType="1"/>
            </p:cNvSpPr>
            <p:nvPr/>
          </p:nvSpPr>
          <p:spPr bwMode="auto">
            <a:xfrm flipH="1">
              <a:off x="2314" y="1467"/>
              <a:ext cx="265" cy="143"/>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38" name="Line 1178">
              <a:extLst>
                <a:ext uri="{FF2B5EF4-FFF2-40B4-BE49-F238E27FC236}">
                  <a16:creationId xmlns:a16="http://schemas.microsoft.com/office/drawing/2014/main" id="{B287AECE-F35D-C34E-AFF3-3990E37DFFD0}"/>
                </a:ext>
              </a:extLst>
            </p:cNvPr>
            <p:cNvSpPr>
              <a:spLocks noChangeShapeType="1"/>
            </p:cNvSpPr>
            <p:nvPr/>
          </p:nvSpPr>
          <p:spPr bwMode="auto">
            <a:xfrm>
              <a:off x="2924" y="995"/>
              <a:ext cx="1460" cy="626"/>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39" name="Line 1179">
              <a:extLst>
                <a:ext uri="{FF2B5EF4-FFF2-40B4-BE49-F238E27FC236}">
                  <a16:creationId xmlns:a16="http://schemas.microsoft.com/office/drawing/2014/main" id="{86B9B8FF-961E-A642-8142-AD2D26A15E5C}"/>
                </a:ext>
              </a:extLst>
            </p:cNvPr>
            <p:cNvSpPr>
              <a:spLocks noChangeShapeType="1"/>
            </p:cNvSpPr>
            <p:nvPr/>
          </p:nvSpPr>
          <p:spPr bwMode="auto">
            <a:xfrm flipH="1">
              <a:off x="3245" y="1241"/>
              <a:ext cx="109" cy="172"/>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0" name="Line 1180">
              <a:extLst>
                <a:ext uri="{FF2B5EF4-FFF2-40B4-BE49-F238E27FC236}">
                  <a16:creationId xmlns:a16="http://schemas.microsoft.com/office/drawing/2014/main" id="{FE0167E2-D7AC-8942-9AAB-689D4DB561A2}"/>
                </a:ext>
              </a:extLst>
            </p:cNvPr>
            <p:cNvSpPr>
              <a:spLocks noChangeShapeType="1"/>
            </p:cNvSpPr>
            <p:nvPr/>
          </p:nvSpPr>
          <p:spPr bwMode="auto">
            <a:xfrm>
              <a:off x="3187" y="1459"/>
              <a:ext cx="224" cy="163"/>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1" name="Line 1181">
              <a:extLst>
                <a:ext uri="{FF2B5EF4-FFF2-40B4-BE49-F238E27FC236}">
                  <a16:creationId xmlns:a16="http://schemas.microsoft.com/office/drawing/2014/main" id="{0F2EB819-33FC-2948-858F-EC4CA05FBC7A}"/>
                </a:ext>
              </a:extLst>
            </p:cNvPr>
            <p:cNvSpPr>
              <a:spLocks noChangeShapeType="1"/>
            </p:cNvSpPr>
            <p:nvPr/>
          </p:nvSpPr>
          <p:spPr bwMode="auto">
            <a:xfrm flipH="1">
              <a:off x="3965" y="1490"/>
              <a:ext cx="35" cy="134"/>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2" name="Rectangle 1182">
              <a:extLst>
                <a:ext uri="{FF2B5EF4-FFF2-40B4-BE49-F238E27FC236}">
                  <a16:creationId xmlns:a16="http://schemas.microsoft.com/office/drawing/2014/main" id="{2C06327C-BBF1-384D-9C47-0D45BD39C7E1}"/>
                </a:ext>
              </a:extLst>
            </p:cNvPr>
            <p:cNvSpPr>
              <a:spLocks noChangeArrowheads="1"/>
            </p:cNvSpPr>
            <p:nvPr/>
          </p:nvSpPr>
          <p:spPr bwMode="auto">
            <a:xfrm>
              <a:off x="3335" y="1138"/>
              <a:ext cx="217" cy="117"/>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3" name="Rectangle 1183">
              <a:extLst>
                <a:ext uri="{FF2B5EF4-FFF2-40B4-BE49-F238E27FC236}">
                  <a16:creationId xmlns:a16="http://schemas.microsoft.com/office/drawing/2014/main" id="{9A400B2B-FDEE-514A-BB74-02D35DBDBEBD}"/>
                </a:ext>
              </a:extLst>
            </p:cNvPr>
            <p:cNvSpPr>
              <a:spLocks noChangeArrowheads="1"/>
            </p:cNvSpPr>
            <p:nvPr/>
          </p:nvSpPr>
          <p:spPr bwMode="auto">
            <a:xfrm>
              <a:off x="3917" y="1393"/>
              <a:ext cx="217"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4" name="Rectangle 1184">
              <a:extLst>
                <a:ext uri="{FF2B5EF4-FFF2-40B4-BE49-F238E27FC236}">
                  <a16:creationId xmlns:a16="http://schemas.microsoft.com/office/drawing/2014/main" id="{9ADD4861-8EC7-8149-8B44-FF37D597F001}"/>
                </a:ext>
              </a:extLst>
            </p:cNvPr>
            <p:cNvSpPr>
              <a:spLocks noChangeArrowheads="1"/>
            </p:cNvSpPr>
            <p:nvPr/>
          </p:nvSpPr>
          <p:spPr bwMode="auto">
            <a:xfrm>
              <a:off x="3041" y="1393"/>
              <a:ext cx="217"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5" name="Line 1185">
              <a:extLst>
                <a:ext uri="{FF2B5EF4-FFF2-40B4-BE49-F238E27FC236}">
                  <a16:creationId xmlns:a16="http://schemas.microsoft.com/office/drawing/2014/main" id="{64A85E9F-692E-2543-A851-6523CBF63929}"/>
                </a:ext>
              </a:extLst>
            </p:cNvPr>
            <p:cNvSpPr>
              <a:spLocks noChangeShapeType="1"/>
            </p:cNvSpPr>
            <p:nvPr/>
          </p:nvSpPr>
          <p:spPr bwMode="auto">
            <a:xfrm flipH="1">
              <a:off x="1398" y="993"/>
              <a:ext cx="1437" cy="615"/>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6" name="Line 1186">
              <a:extLst>
                <a:ext uri="{FF2B5EF4-FFF2-40B4-BE49-F238E27FC236}">
                  <a16:creationId xmlns:a16="http://schemas.microsoft.com/office/drawing/2014/main" id="{A2165352-F54E-9247-83F1-B03AD91AFF6A}"/>
                </a:ext>
              </a:extLst>
            </p:cNvPr>
            <p:cNvSpPr>
              <a:spLocks noChangeShapeType="1"/>
            </p:cNvSpPr>
            <p:nvPr/>
          </p:nvSpPr>
          <p:spPr bwMode="auto">
            <a:xfrm flipH="1">
              <a:off x="1757" y="1490"/>
              <a:ext cx="13" cy="139"/>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7" name="Rectangle 1187">
              <a:extLst>
                <a:ext uri="{FF2B5EF4-FFF2-40B4-BE49-F238E27FC236}">
                  <a16:creationId xmlns:a16="http://schemas.microsoft.com/office/drawing/2014/main" id="{186FB11C-BDBB-074D-9F9B-3394B90C1BA7}"/>
                </a:ext>
              </a:extLst>
            </p:cNvPr>
            <p:cNvSpPr>
              <a:spLocks noChangeArrowheads="1"/>
            </p:cNvSpPr>
            <p:nvPr/>
          </p:nvSpPr>
          <p:spPr bwMode="auto">
            <a:xfrm>
              <a:off x="2769" y="900"/>
              <a:ext cx="217"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8" name="Rectangle 1188">
              <a:extLst>
                <a:ext uri="{FF2B5EF4-FFF2-40B4-BE49-F238E27FC236}">
                  <a16:creationId xmlns:a16="http://schemas.microsoft.com/office/drawing/2014/main" id="{C57CBB3B-8DEB-F340-8092-9BE6C8B02038}"/>
                </a:ext>
              </a:extLst>
            </p:cNvPr>
            <p:cNvSpPr>
              <a:spLocks noChangeArrowheads="1"/>
            </p:cNvSpPr>
            <p:nvPr/>
          </p:nvSpPr>
          <p:spPr bwMode="auto">
            <a:xfrm>
              <a:off x="2245" y="1130"/>
              <a:ext cx="217"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49" name="Rectangle 1189">
              <a:extLst>
                <a:ext uri="{FF2B5EF4-FFF2-40B4-BE49-F238E27FC236}">
                  <a16:creationId xmlns:a16="http://schemas.microsoft.com/office/drawing/2014/main" id="{00A20808-8B07-B949-A043-F82921685802}"/>
                </a:ext>
              </a:extLst>
            </p:cNvPr>
            <p:cNvSpPr>
              <a:spLocks noChangeArrowheads="1"/>
            </p:cNvSpPr>
            <p:nvPr/>
          </p:nvSpPr>
          <p:spPr bwMode="auto">
            <a:xfrm>
              <a:off x="2495" y="1393"/>
              <a:ext cx="199"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0" name="Rectangle 1190">
              <a:extLst>
                <a:ext uri="{FF2B5EF4-FFF2-40B4-BE49-F238E27FC236}">
                  <a16:creationId xmlns:a16="http://schemas.microsoft.com/office/drawing/2014/main" id="{EBDFFF35-9334-2047-8F3A-EF03395C0EAE}"/>
                </a:ext>
              </a:extLst>
            </p:cNvPr>
            <p:cNvSpPr>
              <a:spLocks noChangeArrowheads="1"/>
            </p:cNvSpPr>
            <p:nvPr/>
          </p:nvSpPr>
          <p:spPr bwMode="auto">
            <a:xfrm>
              <a:off x="1626" y="1391"/>
              <a:ext cx="217"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1" name="Line 1191">
              <a:extLst>
                <a:ext uri="{FF2B5EF4-FFF2-40B4-BE49-F238E27FC236}">
                  <a16:creationId xmlns:a16="http://schemas.microsoft.com/office/drawing/2014/main" id="{96E2E4CD-64A8-FB4A-BE84-8ED072EB8016}"/>
                </a:ext>
              </a:extLst>
            </p:cNvPr>
            <p:cNvSpPr>
              <a:spLocks noChangeShapeType="1"/>
            </p:cNvSpPr>
            <p:nvPr/>
          </p:nvSpPr>
          <p:spPr bwMode="auto">
            <a:xfrm flipV="1">
              <a:off x="3008" y="1517"/>
              <a:ext cx="67" cy="110"/>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nvGrpSpPr>
            <p:cNvPr id="252" name="Group 1192">
              <a:extLst>
                <a:ext uri="{FF2B5EF4-FFF2-40B4-BE49-F238E27FC236}">
                  <a16:creationId xmlns:a16="http://schemas.microsoft.com/office/drawing/2014/main" id="{800536B1-A19A-DF4C-8E95-16CACDC53DEE}"/>
                </a:ext>
              </a:extLst>
            </p:cNvPr>
            <p:cNvGrpSpPr>
              <a:grpSpLocks/>
            </p:cNvGrpSpPr>
            <p:nvPr/>
          </p:nvGrpSpPr>
          <p:grpSpPr bwMode="auto">
            <a:xfrm>
              <a:off x="1201" y="1600"/>
              <a:ext cx="3352" cy="118"/>
              <a:chOff x="1201" y="1600"/>
              <a:chExt cx="3352" cy="118"/>
            </a:xfrm>
          </p:grpSpPr>
          <p:sp>
            <p:nvSpPr>
              <p:cNvPr id="254" name="Rectangle 1193">
                <a:extLst>
                  <a:ext uri="{FF2B5EF4-FFF2-40B4-BE49-F238E27FC236}">
                    <a16:creationId xmlns:a16="http://schemas.microsoft.com/office/drawing/2014/main" id="{2D25599E-B81B-C44F-AE20-50B14294C512}"/>
                  </a:ext>
                </a:extLst>
              </p:cNvPr>
              <p:cNvSpPr>
                <a:spLocks noChangeArrowheads="1"/>
              </p:cNvSpPr>
              <p:nvPr/>
            </p:nvSpPr>
            <p:spPr bwMode="auto">
              <a:xfrm>
                <a:off x="4336" y="1600"/>
                <a:ext cx="217" cy="118"/>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5" name="Rectangle 1194">
                <a:extLst>
                  <a:ext uri="{FF2B5EF4-FFF2-40B4-BE49-F238E27FC236}">
                    <a16:creationId xmlns:a16="http://schemas.microsoft.com/office/drawing/2014/main" id="{107CB6AF-BAFB-A443-B2A0-8E836EB9EE2E}"/>
                  </a:ext>
                </a:extLst>
              </p:cNvPr>
              <p:cNvSpPr>
                <a:spLocks noChangeArrowheads="1"/>
              </p:cNvSpPr>
              <p:nvPr/>
            </p:nvSpPr>
            <p:spPr bwMode="auto">
              <a:xfrm>
                <a:off x="3837" y="1600"/>
                <a:ext cx="216"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6" name="Rectangle 1195">
                <a:extLst>
                  <a:ext uri="{FF2B5EF4-FFF2-40B4-BE49-F238E27FC236}">
                    <a16:creationId xmlns:a16="http://schemas.microsoft.com/office/drawing/2014/main" id="{687E81D7-E4D1-4A4B-B5A4-E95F01D6C7BE}"/>
                  </a:ext>
                </a:extLst>
              </p:cNvPr>
              <p:cNvSpPr>
                <a:spLocks noChangeArrowheads="1"/>
              </p:cNvSpPr>
              <p:nvPr/>
            </p:nvSpPr>
            <p:spPr bwMode="auto">
              <a:xfrm>
                <a:off x="3364" y="1600"/>
                <a:ext cx="217"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7" name="Rectangle 1196">
                <a:extLst>
                  <a:ext uri="{FF2B5EF4-FFF2-40B4-BE49-F238E27FC236}">
                    <a16:creationId xmlns:a16="http://schemas.microsoft.com/office/drawing/2014/main" id="{2C30AB3E-8274-464F-AEA8-FF3345763C9E}"/>
                  </a:ext>
                </a:extLst>
              </p:cNvPr>
              <p:cNvSpPr>
                <a:spLocks noChangeArrowheads="1"/>
              </p:cNvSpPr>
              <p:nvPr/>
            </p:nvSpPr>
            <p:spPr bwMode="auto">
              <a:xfrm>
                <a:off x="2924" y="1600"/>
                <a:ext cx="217" cy="117"/>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8" name="Rectangle 1197">
                <a:extLst>
                  <a:ext uri="{FF2B5EF4-FFF2-40B4-BE49-F238E27FC236}">
                    <a16:creationId xmlns:a16="http://schemas.microsoft.com/office/drawing/2014/main" id="{6F4F139E-B4D1-3040-949A-04078F79880F}"/>
                  </a:ext>
                </a:extLst>
              </p:cNvPr>
              <p:cNvSpPr>
                <a:spLocks noChangeArrowheads="1"/>
              </p:cNvSpPr>
              <p:nvPr/>
            </p:nvSpPr>
            <p:spPr bwMode="auto">
              <a:xfrm>
                <a:off x="1201" y="1600"/>
                <a:ext cx="217" cy="118"/>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59" name="Rectangle 1198">
                <a:extLst>
                  <a:ext uri="{FF2B5EF4-FFF2-40B4-BE49-F238E27FC236}">
                    <a16:creationId xmlns:a16="http://schemas.microsoft.com/office/drawing/2014/main" id="{84A210A9-F01C-034D-8ACA-5FEE3A419D5B}"/>
                  </a:ext>
                </a:extLst>
              </p:cNvPr>
              <p:cNvSpPr>
                <a:spLocks noChangeArrowheads="1"/>
              </p:cNvSpPr>
              <p:nvPr/>
            </p:nvSpPr>
            <p:spPr bwMode="auto">
              <a:xfrm>
                <a:off x="2617" y="1600"/>
                <a:ext cx="217" cy="118"/>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0" name="Rectangle 1199">
                <a:extLst>
                  <a:ext uri="{FF2B5EF4-FFF2-40B4-BE49-F238E27FC236}">
                    <a16:creationId xmlns:a16="http://schemas.microsoft.com/office/drawing/2014/main" id="{23C3D876-1A55-3344-9A7F-B947698A8853}"/>
                  </a:ext>
                </a:extLst>
              </p:cNvPr>
              <p:cNvSpPr>
                <a:spLocks noChangeArrowheads="1"/>
              </p:cNvSpPr>
              <p:nvPr/>
            </p:nvSpPr>
            <p:spPr bwMode="auto">
              <a:xfrm>
                <a:off x="2118" y="1600"/>
                <a:ext cx="216"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1" name="Rectangle 1200">
                <a:extLst>
                  <a:ext uri="{FF2B5EF4-FFF2-40B4-BE49-F238E27FC236}">
                    <a16:creationId xmlns:a16="http://schemas.microsoft.com/office/drawing/2014/main" id="{A5482C7D-42B2-EA40-9A80-9604530BC70B}"/>
                  </a:ext>
                </a:extLst>
              </p:cNvPr>
              <p:cNvSpPr>
                <a:spLocks noChangeArrowheads="1"/>
              </p:cNvSpPr>
              <p:nvPr/>
            </p:nvSpPr>
            <p:spPr bwMode="auto">
              <a:xfrm>
                <a:off x="1645" y="1600"/>
                <a:ext cx="217" cy="116"/>
              </a:xfrm>
              <a:prstGeom prst="rect">
                <a:avLst/>
              </a:prstGeom>
              <a:solidFill>
                <a:srgbClr val="CF0E30"/>
              </a:solidFill>
              <a:ln w="25400">
                <a:solidFill>
                  <a:srgbClr val="FAFD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sp>
          <p:nvSpPr>
            <p:cNvPr id="253" name="Line 1201">
              <a:extLst>
                <a:ext uri="{FF2B5EF4-FFF2-40B4-BE49-F238E27FC236}">
                  <a16:creationId xmlns:a16="http://schemas.microsoft.com/office/drawing/2014/main" id="{6B7E8BC2-DA74-E54C-84B0-BCBA30733A5D}"/>
                </a:ext>
              </a:extLst>
            </p:cNvPr>
            <p:cNvSpPr>
              <a:spLocks noChangeShapeType="1"/>
            </p:cNvSpPr>
            <p:nvPr/>
          </p:nvSpPr>
          <p:spPr bwMode="auto">
            <a:xfrm>
              <a:off x="2451" y="1248"/>
              <a:ext cx="45" cy="153"/>
            </a:xfrm>
            <a:prstGeom prst="line">
              <a:avLst/>
            </a:prstGeom>
            <a:noFill/>
            <a:ln w="25400">
              <a:solidFill>
                <a:srgbClr val="FAFD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grpSp>
        <p:nvGrpSpPr>
          <p:cNvPr id="264" name="Group 1202">
            <a:extLst>
              <a:ext uri="{FF2B5EF4-FFF2-40B4-BE49-F238E27FC236}">
                <a16:creationId xmlns:a16="http://schemas.microsoft.com/office/drawing/2014/main" id="{DB593B8A-0A21-D042-B163-023F8D7C7FC7}"/>
              </a:ext>
            </a:extLst>
          </p:cNvPr>
          <p:cNvGrpSpPr>
            <a:grpSpLocks/>
          </p:cNvGrpSpPr>
          <p:nvPr/>
        </p:nvGrpSpPr>
        <p:grpSpPr bwMode="auto">
          <a:xfrm>
            <a:off x="1924277" y="5247326"/>
            <a:ext cx="8364537" cy="660400"/>
            <a:chOff x="243" y="3224"/>
            <a:chExt cx="5269" cy="416"/>
          </a:xfrm>
        </p:grpSpPr>
        <p:sp>
          <p:nvSpPr>
            <p:cNvPr id="265" name="Rectangle 1203">
              <a:extLst>
                <a:ext uri="{FF2B5EF4-FFF2-40B4-BE49-F238E27FC236}">
                  <a16:creationId xmlns:a16="http://schemas.microsoft.com/office/drawing/2014/main" id="{633887C0-5FCA-1043-AA9E-9D256987AF18}"/>
                </a:ext>
              </a:extLst>
            </p:cNvPr>
            <p:cNvSpPr>
              <a:spLocks noChangeArrowheads="1"/>
            </p:cNvSpPr>
            <p:nvPr/>
          </p:nvSpPr>
          <p:spPr bwMode="auto">
            <a:xfrm>
              <a:off x="243"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6" name="Rectangle 1204">
              <a:extLst>
                <a:ext uri="{FF2B5EF4-FFF2-40B4-BE49-F238E27FC236}">
                  <a16:creationId xmlns:a16="http://schemas.microsoft.com/office/drawing/2014/main" id="{F9914F04-89AE-BE41-9481-1A2E0E27BCE8}"/>
                </a:ext>
              </a:extLst>
            </p:cNvPr>
            <p:cNvSpPr>
              <a:spLocks noChangeArrowheads="1"/>
            </p:cNvSpPr>
            <p:nvPr/>
          </p:nvSpPr>
          <p:spPr bwMode="auto">
            <a:xfrm>
              <a:off x="569"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7" name="Rectangle 1205">
              <a:extLst>
                <a:ext uri="{FF2B5EF4-FFF2-40B4-BE49-F238E27FC236}">
                  <a16:creationId xmlns:a16="http://schemas.microsoft.com/office/drawing/2014/main" id="{C40E414B-AFCA-E241-8ED1-E69B1E363B5D}"/>
                </a:ext>
              </a:extLst>
            </p:cNvPr>
            <p:cNvSpPr>
              <a:spLocks noChangeArrowheads="1"/>
            </p:cNvSpPr>
            <p:nvPr/>
          </p:nvSpPr>
          <p:spPr bwMode="auto">
            <a:xfrm>
              <a:off x="895"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8" name="Rectangle 1206">
              <a:extLst>
                <a:ext uri="{FF2B5EF4-FFF2-40B4-BE49-F238E27FC236}">
                  <a16:creationId xmlns:a16="http://schemas.microsoft.com/office/drawing/2014/main" id="{1B0F9AB5-F709-FD45-8BE6-91CC6A8DBC22}"/>
                </a:ext>
              </a:extLst>
            </p:cNvPr>
            <p:cNvSpPr>
              <a:spLocks noChangeArrowheads="1"/>
            </p:cNvSpPr>
            <p:nvPr/>
          </p:nvSpPr>
          <p:spPr bwMode="auto">
            <a:xfrm>
              <a:off x="1221"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69" name="Rectangle 1207">
              <a:extLst>
                <a:ext uri="{FF2B5EF4-FFF2-40B4-BE49-F238E27FC236}">
                  <a16:creationId xmlns:a16="http://schemas.microsoft.com/office/drawing/2014/main" id="{A672DDA0-D0AD-2241-8FED-5CDB11E8D93F}"/>
                </a:ext>
              </a:extLst>
            </p:cNvPr>
            <p:cNvSpPr>
              <a:spLocks noChangeArrowheads="1"/>
            </p:cNvSpPr>
            <p:nvPr/>
          </p:nvSpPr>
          <p:spPr bwMode="auto">
            <a:xfrm>
              <a:off x="1547"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0" name="Rectangle 1208">
              <a:extLst>
                <a:ext uri="{FF2B5EF4-FFF2-40B4-BE49-F238E27FC236}">
                  <a16:creationId xmlns:a16="http://schemas.microsoft.com/office/drawing/2014/main" id="{C3F1B55B-12B6-C247-8618-5D576D60D3C3}"/>
                </a:ext>
              </a:extLst>
            </p:cNvPr>
            <p:cNvSpPr>
              <a:spLocks noChangeArrowheads="1"/>
            </p:cNvSpPr>
            <p:nvPr/>
          </p:nvSpPr>
          <p:spPr bwMode="auto">
            <a:xfrm>
              <a:off x="1873"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1" name="Rectangle 1209">
              <a:extLst>
                <a:ext uri="{FF2B5EF4-FFF2-40B4-BE49-F238E27FC236}">
                  <a16:creationId xmlns:a16="http://schemas.microsoft.com/office/drawing/2014/main" id="{F588C6BB-FE43-B14E-9137-2C9A49C0F1B6}"/>
                </a:ext>
              </a:extLst>
            </p:cNvPr>
            <p:cNvSpPr>
              <a:spLocks noChangeArrowheads="1"/>
            </p:cNvSpPr>
            <p:nvPr/>
          </p:nvSpPr>
          <p:spPr bwMode="auto">
            <a:xfrm>
              <a:off x="2199"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2" name="Rectangle 1210">
              <a:extLst>
                <a:ext uri="{FF2B5EF4-FFF2-40B4-BE49-F238E27FC236}">
                  <a16:creationId xmlns:a16="http://schemas.microsoft.com/office/drawing/2014/main" id="{49FFEB19-D782-0943-83C9-31BF598E6A00}"/>
                </a:ext>
              </a:extLst>
            </p:cNvPr>
            <p:cNvSpPr>
              <a:spLocks noChangeArrowheads="1"/>
            </p:cNvSpPr>
            <p:nvPr/>
          </p:nvSpPr>
          <p:spPr bwMode="auto">
            <a:xfrm>
              <a:off x="2525"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3" name="Rectangle 1211">
              <a:extLst>
                <a:ext uri="{FF2B5EF4-FFF2-40B4-BE49-F238E27FC236}">
                  <a16:creationId xmlns:a16="http://schemas.microsoft.com/office/drawing/2014/main" id="{FF012956-107A-6747-BF0F-02DC3E11FD4A}"/>
                </a:ext>
              </a:extLst>
            </p:cNvPr>
            <p:cNvSpPr>
              <a:spLocks noChangeArrowheads="1"/>
            </p:cNvSpPr>
            <p:nvPr/>
          </p:nvSpPr>
          <p:spPr bwMode="auto">
            <a:xfrm>
              <a:off x="2851"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4" name="Rectangle 1212">
              <a:extLst>
                <a:ext uri="{FF2B5EF4-FFF2-40B4-BE49-F238E27FC236}">
                  <a16:creationId xmlns:a16="http://schemas.microsoft.com/office/drawing/2014/main" id="{57DF16D5-DFE7-9F45-9381-171EDBC5E284}"/>
                </a:ext>
              </a:extLst>
            </p:cNvPr>
            <p:cNvSpPr>
              <a:spLocks noChangeArrowheads="1"/>
            </p:cNvSpPr>
            <p:nvPr/>
          </p:nvSpPr>
          <p:spPr bwMode="auto">
            <a:xfrm>
              <a:off x="3177"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5" name="Rectangle 1213">
              <a:extLst>
                <a:ext uri="{FF2B5EF4-FFF2-40B4-BE49-F238E27FC236}">
                  <a16:creationId xmlns:a16="http://schemas.microsoft.com/office/drawing/2014/main" id="{C13D22C1-7F08-2D44-929F-0125564694F5}"/>
                </a:ext>
              </a:extLst>
            </p:cNvPr>
            <p:cNvSpPr>
              <a:spLocks noChangeArrowheads="1"/>
            </p:cNvSpPr>
            <p:nvPr/>
          </p:nvSpPr>
          <p:spPr bwMode="auto">
            <a:xfrm>
              <a:off x="3503"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6" name="Rectangle 1214">
              <a:extLst>
                <a:ext uri="{FF2B5EF4-FFF2-40B4-BE49-F238E27FC236}">
                  <a16:creationId xmlns:a16="http://schemas.microsoft.com/office/drawing/2014/main" id="{1EBBF1C2-9571-3A4E-8D90-C50C7376C529}"/>
                </a:ext>
              </a:extLst>
            </p:cNvPr>
            <p:cNvSpPr>
              <a:spLocks noChangeArrowheads="1"/>
            </p:cNvSpPr>
            <p:nvPr/>
          </p:nvSpPr>
          <p:spPr bwMode="auto">
            <a:xfrm>
              <a:off x="3829"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7" name="Rectangle 1215">
              <a:extLst>
                <a:ext uri="{FF2B5EF4-FFF2-40B4-BE49-F238E27FC236}">
                  <a16:creationId xmlns:a16="http://schemas.microsoft.com/office/drawing/2014/main" id="{BA8B286E-E14D-C444-8CEA-DFC7F18C1EEB}"/>
                </a:ext>
              </a:extLst>
            </p:cNvPr>
            <p:cNvSpPr>
              <a:spLocks noChangeArrowheads="1"/>
            </p:cNvSpPr>
            <p:nvPr/>
          </p:nvSpPr>
          <p:spPr bwMode="auto">
            <a:xfrm>
              <a:off x="4155"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8" name="Rectangle 1216">
              <a:extLst>
                <a:ext uri="{FF2B5EF4-FFF2-40B4-BE49-F238E27FC236}">
                  <a16:creationId xmlns:a16="http://schemas.microsoft.com/office/drawing/2014/main" id="{BC12B27F-8B77-C44F-8F37-0A05D815DC5E}"/>
                </a:ext>
              </a:extLst>
            </p:cNvPr>
            <p:cNvSpPr>
              <a:spLocks noChangeArrowheads="1"/>
            </p:cNvSpPr>
            <p:nvPr/>
          </p:nvSpPr>
          <p:spPr bwMode="auto">
            <a:xfrm>
              <a:off x="4481"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79" name="Rectangle 1217">
              <a:extLst>
                <a:ext uri="{FF2B5EF4-FFF2-40B4-BE49-F238E27FC236}">
                  <a16:creationId xmlns:a16="http://schemas.microsoft.com/office/drawing/2014/main" id="{BE22BA29-DAF0-BB42-BCFB-C4BB6AA727C6}"/>
                </a:ext>
              </a:extLst>
            </p:cNvPr>
            <p:cNvSpPr>
              <a:spLocks noChangeArrowheads="1"/>
            </p:cNvSpPr>
            <p:nvPr/>
          </p:nvSpPr>
          <p:spPr bwMode="auto">
            <a:xfrm>
              <a:off x="4807"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0" name="Rectangle 1218">
              <a:extLst>
                <a:ext uri="{FF2B5EF4-FFF2-40B4-BE49-F238E27FC236}">
                  <a16:creationId xmlns:a16="http://schemas.microsoft.com/office/drawing/2014/main" id="{080ADED8-FACA-4643-B1E6-519D417CE96D}"/>
                </a:ext>
              </a:extLst>
            </p:cNvPr>
            <p:cNvSpPr>
              <a:spLocks noChangeArrowheads="1"/>
            </p:cNvSpPr>
            <p:nvPr/>
          </p:nvSpPr>
          <p:spPr bwMode="auto">
            <a:xfrm>
              <a:off x="5133" y="3224"/>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1" name="Rectangle 1219">
              <a:extLst>
                <a:ext uri="{FF2B5EF4-FFF2-40B4-BE49-F238E27FC236}">
                  <a16:creationId xmlns:a16="http://schemas.microsoft.com/office/drawing/2014/main" id="{E9579244-4811-6B4E-B97D-C43295AE4B0A}"/>
                </a:ext>
              </a:extLst>
            </p:cNvPr>
            <p:cNvSpPr>
              <a:spLocks noChangeArrowheads="1"/>
            </p:cNvSpPr>
            <p:nvPr/>
          </p:nvSpPr>
          <p:spPr bwMode="auto">
            <a:xfrm>
              <a:off x="405"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2" name="Rectangle 1220">
              <a:extLst>
                <a:ext uri="{FF2B5EF4-FFF2-40B4-BE49-F238E27FC236}">
                  <a16:creationId xmlns:a16="http://schemas.microsoft.com/office/drawing/2014/main" id="{6FAB20A0-1200-8643-B092-35634CC132FA}"/>
                </a:ext>
              </a:extLst>
            </p:cNvPr>
            <p:cNvSpPr>
              <a:spLocks noChangeArrowheads="1"/>
            </p:cNvSpPr>
            <p:nvPr/>
          </p:nvSpPr>
          <p:spPr bwMode="auto">
            <a:xfrm>
              <a:off x="731"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3" name="Rectangle 1221">
              <a:extLst>
                <a:ext uri="{FF2B5EF4-FFF2-40B4-BE49-F238E27FC236}">
                  <a16:creationId xmlns:a16="http://schemas.microsoft.com/office/drawing/2014/main" id="{8D28867F-6DF0-C943-89AA-A3B37AFEF8A3}"/>
                </a:ext>
              </a:extLst>
            </p:cNvPr>
            <p:cNvSpPr>
              <a:spLocks noChangeArrowheads="1"/>
            </p:cNvSpPr>
            <p:nvPr/>
          </p:nvSpPr>
          <p:spPr bwMode="auto">
            <a:xfrm>
              <a:off x="1057"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4" name="Rectangle 1222">
              <a:extLst>
                <a:ext uri="{FF2B5EF4-FFF2-40B4-BE49-F238E27FC236}">
                  <a16:creationId xmlns:a16="http://schemas.microsoft.com/office/drawing/2014/main" id="{564EBFB5-8EEC-0046-86B9-7CC9A9ACE481}"/>
                </a:ext>
              </a:extLst>
            </p:cNvPr>
            <p:cNvSpPr>
              <a:spLocks noChangeArrowheads="1"/>
            </p:cNvSpPr>
            <p:nvPr/>
          </p:nvSpPr>
          <p:spPr bwMode="auto">
            <a:xfrm>
              <a:off x="1383"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5" name="Rectangle 1223">
              <a:extLst>
                <a:ext uri="{FF2B5EF4-FFF2-40B4-BE49-F238E27FC236}">
                  <a16:creationId xmlns:a16="http://schemas.microsoft.com/office/drawing/2014/main" id="{16681EE9-380C-8C4D-9478-60F6B17C14B4}"/>
                </a:ext>
              </a:extLst>
            </p:cNvPr>
            <p:cNvSpPr>
              <a:spLocks noChangeArrowheads="1"/>
            </p:cNvSpPr>
            <p:nvPr/>
          </p:nvSpPr>
          <p:spPr bwMode="auto">
            <a:xfrm>
              <a:off x="1709"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6" name="Rectangle 1224">
              <a:extLst>
                <a:ext uri="{FF2B5EF4-FFF2-40B4-BE49-F238E27FC236}">
                  <a16:creationId xmlns:a16="http://schemas.microsoft.com/office/drawing/2014/main" id="{F2C06EAF-5F20-7740-ACB8-62A7D80329B5}"/>
                </a:ext>
              </a:extLst>
            </p:cNvPr>
            <p:cNvSpPr>
              <a:spLocks noChangeArrowheads="1"/>
            </p:cNvSpPr>
            <p:nvPr/>
          </p:nvSpPr>
          <p:spPr bwMode="auto">
            <a:xfrm>
              <a:off x="2035"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7" name="Rectangle 1225">
              <a:extLst>
                <a:ext uri="{FF2B5EF4-FFF2-40B4-BE49-F238E27FC236}">
                  <a16:creationId xmlns:a16="http://schemas.microsoft.com/office/drawing/2014/main" id="{B0BF467B-7E31-0949-B170-690A6C122972}"/>
                </a:ext>
              </a:extLst>
            </p:cNvPr>
            <p:cNvSpPr>
              <a:spLocks noChangeArrowheads="1"/>
            </p:cNvSpPr>
            <p:nvPr/>
          </p:nvSpPr>
          <p:spPr bwMode="auto">
            <a:xfrm>
              <a:off x="2361"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8" name="Rectangle 1226">
              <a:extLst>
                <a:ext uri="{FF2B5EF4-FFF2-40B4-BE49-F238E27FC236}">
                  <a16:creationId xmlns:a16="http://schemas.microsoft.com/office/drawing/2014/main" id="{0EED7045-F54C-B148-A2A4-D877149FF741}"/>
                </a:ext>
              </a:extLst>
            </p:cNvPr>
            <p:cNvSpPr>
              <a:spLocks noChangeArrowheads="1"/>
            </p:cNvSpPr>
            <p:nvPr/>
          </p:nvSpPr>
          <p:spPr bwMode="auto">
            <a:xfrm>
              <a:off x="2687"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89" name="Rectangle 1227">
              <a:extLst>
                <a:ext uri="{FF2B5EF4-FFF2-40B4-BE49-F238E27FC236}">
                  <a16:creationId xmlns:a16="http://schemas.microsoft.com/office/drawing/2014/main" id="{7184B682-0B83-484B-A90D-65E9C20EBEDF}"/>
                </a:ext>
              </a:extLst>
            </p:cNvPr>
            <p:cNvSpPr>
              <a:spLocks noChangeArrowheads="1"/>
            </p:cNvSpPr>
            <p:nvPr/>
          </p:nvSpPr>
          <p:spPr bwMode="auto">
            <a:xfrm>
              <a:off x="3013"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0" name="Rectangle 1228">
              <a:extLst>
                <a:ext uri="{FF2B5EF4-FFF2-40B4-BE49-F238E27FC236}">
                  <a16:creationId xmlns:a16="http://schemas.microsoft.com/office/drawing/2014/main" id="{02582751-D5C3-BF4A-A992-EE05C750CD98}"/>
                </a:ext>
              </a:extLst>
            </p:cNvPr>
            <p:cNvSpPr>
              <a:spLocks noChangeArrowheads="1"/>
            </p:cNvSpPr>
            <p:nvPr/>
          </p:nvSpPr>
          <p:spPr bwMode="auto">
            <a:xfrm>
              <a:off x="3339"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1" name="Rectangle 1229">
              <a:extLst>
                <a:ext uri="{FF2B5EF4-FFF2-40B4-BE49-F238E27FC236}">
                  <a16:creationId xmlns:a16="http://schemas.microsoft.com/office/drawing/2014/main" id="{ED585A7E-B259-5241-9CC2-B5FC4C32BFD3}"/>
                </a:ext>
              </a:extLst>
            </p:cNvPr>
            <p:cNvSpPr>
              <a:spLocks noChangeArrowheads="1"/>
            </p:cNvSpPr>
            <p:nvPr/>
          </p:nvSpPr>
          <p:spPr bwMode="auto">
            <a:xfrm>
              <a:off x="3665"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2" name="Rectangle 1230">
              <a:extLst>
                <a:ext uri="{FF2B5EF4-FFF2-40B4-BE49-F238E27FC236}">
                  <a16:creationId xmlns:a16="http://schemas.microsoft.com/office/drawing/2014/main" id="{A6D57F04-DC33-CA46-B3D4-ACF4C4CB1C7C}"/>
                </a:ext>
              </a:extLst>
            </p:cNvPr>
            <p:cNvSpPr>
              <a:spLocks noChangeArrowheads="1"/>
            </p:cNvSpPr>
            <p:nvPr/>
          </p:nvSpPr>
          <p:spPr bwMode="auto">
            <a:xfrm>
              <a:off x="3991"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3" name="Rectangle 1231">
              <a:extLst>
                <a:ext uri="{FF2B5EF4-FFF2-40B4-BE49-F238E27FC236}">
                  <a16:creationId xmlns:a16="http://schemas.microsoft.com/office/drawing/2014/main" id="{EEF3A10E-7F03-CC4B-AD19-069F6989830E}"/>
                </a:ext>
              </a:extLst>
            </p:cNvPr>
            <p:cNvSpPr>
              <a:spLocks noChangeArrowheads="1"/>
            </p:cNvSpPr>
            <p:nvPr/>
          </p:nvSpPr>
          <p:spPr bwMode="auto">
            <a:xfrm>
              <a:off x="4317"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4" name="Rectangle 1232">
              <a:extLst>
                <a:ext uri="{FF2B5EF4-FFF2-40B4-BE49-F238E27FC236}">
                  <a16:creationId xmlns:a16="http://schemas.microsoft.com/office/drawing/2014/main" id="{9DDDD4C4-FF73-5244-A3F6-305C720D0EDC}"/>
                </a:ext>
              </a:extLst>
            </p:cNvPr>
            <p:cNvSpPr>
              <a:spLocks noChangeArrowheads="1"/>
            </p:cNvSpPr>
            <p:nvPr/>
          </p:nvSpPr>
          <p:spPr bwMode="auto">
            <a:xfrm>
              <a:off x="4643"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5" name="Rectangle 1233">
              <a:extLst>
                <a:ext uri="{FF2B5EF4-FFF2-40B4-BE49-F238E27FC236}">
                  <a16:creationId xmlns:a16="http://schemas.microsoft.com/office/drawing/2014/main" id="{7313D11D-9156-DB43-9AAF-FA135E64D78B}"/>
                </a:ext>
              </a:extLst>
            </p:cNvPr>
            <p:cNvSpPr>
              <a:spLocks noChangeArrowheads="1"/>
            </p:cNvSpPr>
            <p:nvPr/>
          </p:nvSpPr>
          <p:spPr bwMode="auto">
            <a:xfrm>
              <a:off x="4969"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96" name="Rectangle 1234">
              <a:extLst>
                <a:ext uri="{FF2B5EF4-FFF2-40B4-BE49-F238E27FC236}">
                  <a16:creationId xmlns:a16="http://schemas.microsoft.com/office/drawing/2014/main" id="{90A1BDCA-7724-6C47-B903-4D51F65997E2}"/>
                </a:ext>
              </a:extLst>
            </p:cNvPr>
            <p:cNvSpPr>
              <a:spLocks noChangeArrowheads="1"/>
            </p:cNvSpPr>
            <p:nvPr/>
          </p:nvSpPr>
          <p:spPr bwMode="auto">
            <a:xfrm>
              <a:off x="5295" y="3473"/>
              <a:ext cx="217" cy="167"/>
            </a:xfrm>
            <a:prstGeom prst="rect">
              <a:avLst/>
            </a:prstGeom>
            <a:solidFill>
              <a:srgbClr val="FFFFFF"/>
            </a:solidFill>
            <a:ln w="25400">
              <a:solidFill>
                <a:srgbClr val="CF0E3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grpSp>
      <p:grpSp>
        <p:nvGrpSpPr>
          <p:cNvPr id="297" name="Group 1235">
            <a:extLst>
              <a:ext uri="{FF2B5EF4-FFF2-40B4-BE49-F238E27FC236}">
                <a16:creationId xmlns:a16="http://schemas.microsoft.com/office/drawing/2014/main" id="{B198067B-89C9-1A42-B233-CA575DBCA7CD}"/>
              </a:ext>
            </a:extLst>
          </p:cNvPr>
          <p:cNvGrpSpPr>
            <a:grpSpLocks/>
          </p:cNvGrpSpPr>
          <p:nvPr/>
        </p:nvGrpSpPr>
        <p:grpSpPr bwMode="auto">
          <a:xfrm>
            <a:off x="2365603" y="5955351"/>
            <a:ext cx="7821614" cy="857250"/>
            <a:chOff x="521" y="3670"/>
            <a:chExt cx="4927" cy="540"/>
          </a:xfrm>
        </p:grpSpPr>
        <p:sp>
          <p:nvSpPr>
            <p:cNvPr id="298" name="Rectangle 1236">
              <a:extLst>
                <a:ext uri="{FF2B5EF4-FFF2-40B4-BE49-F238E27FC236}">
                  <a16:creationId xmlns:a16="http://schemas.microsoft.com/office/drawing/2014/main" id="{253A46C7-7402-C145-AFC4-E6D8824098E7}"/>
                </a:ext>
              </a:extLst>
            </p:cNvPr>
            <p:cNvSpPr>
              <a:spLocks noChangeArrowheads="1"/>
            </p:cNvSpPr>
            <p:nvPr/>
          </p:nvSpPr>
          <p:spPr bwMode="auto">
            <a:xfrm>
              <a:off x="521" y="3686"/>
              <a:ext cx="505" cy="5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全新</a:t>
              </a:r>
            </a:p>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招募</a:t>
              </a:r>
            </a:p>
          </p:txBody>
        </p:sp>
        <p:sp>
          <p:nvSpPr>
            <p:cNvPr id="299" name="Rectangle 1237">
              <a:extLst>
                <a:ext uri="{FF2B5EF4-FFF2-40B4-BE49-F238E27FC236}">
                  <a16:creationId xmlns:a16="http://schemas.microsoft.com/office/drawing/2014/main" id="{0103A8A5-BAEC-584F-B49B-6DF26F0468CC}"/>
                </a:ext>
              </a:extLst>
            </p:cNvPr>
            <p:cNvSpPr>
              <a:spLocks noChangeArrowheads="1"/>
            </p:cNvSpPr>
            <p:nvPr/>
          </p:nvSpPr>
          <p:spPr bwMode="auto">
            <a:xfrm>
              <a:off x="4555" y="3670"/>
              <a:ext cx="893" cy="5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全新</a:t>
              </a:r>
            </a:p>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銷售業績</a:t>
              </a:r>
            </a:p>
          </p:txBody>
        </p:sp>
      </p:grpSp>
      <p:sp>
        <p:nvSpPr>
          <p:cNvPr id="300" name="Line 1238">
            <a:extLst>
              <a:ext uri="{FF2B5EF4-FFF2-40B4-BE49-F238E27FC236}">
                <a16:creationId xmlns:a16="http://schemas.microsoft.com/office/drawing/2014/main" id="{84603464-8A95-164F-98EB-7C04EF66E9D4}"/>
              </a:ext>
            </a:extLst>
          </p:cNvPr>
          <p:cNvSpPr>
            <a:spLocks noChangeShapeType="1"/>
          </p:cNvSpPr>
          <p:nvPr/>
        </p:nvSpPr>
        <p:spPr bwMode="auto">
          <a:xfrm flipV="1">
            <a:off x="2462439" y="4469451"/>
            <a:ext cx="0" cy="609600"/>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01" name="Line 1239">
            <a:extLst>
              <a:ext uri="{FF2B5EF4-FFF2-40B4-BE49-F238E27FC236}">
                <a16:creationId xmlns:a16="http://schemas.microsoft.com/office/drawing/2014/main" id="{649BF411-E176-9547-AB66-4EDA5101403C}"/>
              </a:ext>
            </a:extLst>
          </p:cNvPr>
          <p:cNvSpPr>
            <a:spLocks noChangeShapeType="1"/>
          </p:cNvSpPr>
          <p:nvPr/>
        </p:nvSpPr>
        <p:spPr bwMode="auto">
          <a:xfrm>
            <a:off x="3043465" y="1927012"/>
            <a:ext cx="1101724" cy="17294"/>
          </a:xfrm>
          <a:prstGeom prst="line">
            <a:avLst/>
          </a:prstGeom>
          <a:noFill/>
          <a:ln w="76200">
            <a:solidFill>
              <a:schemeClr val="bg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03" name="Rectangle 1241">
            <a:extLst>
              <a:ext uri="{FF2B5EF4-FFF2-40B4-BE49-F238E27FC236}">
                <a16:creationId xmlns:a16="http://schemas.microsoft.com/office/drawing/2014/main" id="{2DA7C6CF-EC81-BE43-A8BA-670528CA04B0}"/>
              </a:ext>
            </a:extLst>
          </p:cNvPr>
          <p:cNvSpPr>
            <a:spLocks noChangeArrowheads="1"/>
          </p:cNvSpPr>
          <p:nvPr/>
        </p:nvSpPr>
        <p:spPr bwMode="auto">
          <a:xfrm>
            <a:off x="850965" y="1264288"/>
            <a:ext cx="2116168" cy="831639"/>
          </a:xfrm>
          <a:prstGeom prst="rect">
            <a:avLst/>
          </a:prstGeom>
          <a:noFill/>
          <a:ln w="3810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 sz="1600" b="0" i="0" u="none" dirty="0">
                <a:solidFill>
                  <a:srgbClr val="FFFFFF"/>
                </a:solidFill>
                <a:ea typeface="Microsoft YaHei" panose="020B0503020204020204" pitchFamily="34" charset="-122"/>
              </a:rPr>
              <a:t>現有的持續銷售業績 </a:t>
            </a:r>
            <a:br>
              <a:rPr lang="en" sz="1600" dirty="0"/>
            </a:br>
            <a:r>
              <a:rPr lang="zh" sz="1600" b="0" i="0" u="none" dirty="0">
                <a:solidFill>
                  <a:srgbClr val="FFFFFF"/>
                </a:solidFill>
                <a:ea typeface="Microsoft YaHei" panose="020B0503020204020204" pitchFamily="34" charset="-122"/>
              </a:rPr>
              <a:t>不斷支援上線的</a:t>
            </a:r>
            <a:br>
              <a:rPr lang="en" sz="1600" dirty="0"/>
            </a:br>
            <a:r>
              <a:rPr lang="zh" sz="1600" b="0" i="0" u="none" dirty="0">
                <a:solidFill>
                  <a:srgbClr val="FFFFFF"/>
                </a:solidFill>
                <a:ea typeface="Microsoft YaHei" panose="020B0503020204020204" pitchFamily="34" charset="-122"/>
              </a:rPr>
              <a:t>佣金收入</a:t>
            </a:r>
          </a:p>
        </p:txBody>
      </p:sp>
      <p:sp>
        <p:nvSpPr>
          <p:cNvPr id="304" name="Line 1242">
            <a:extLst>
              <a:ext uri="{FF2B5EF4-FFF2-40B4-BE49-F238E27FC236}">
                <a16:creationId xmlns:a16="http://schemas.microsoft.com/office/drawing/2014/main" id="{24A023DE-9104-1C48-8089-094064F290DB}"/>
              </a:ext>
            </a:extLst>
          </p:cNvPr>
          <p:cNvSpPr>
            <a:spLocks noChangeShapeType="1"/>
          </p:cNvSpPr>
          <p:nvPr/>
        </p:nvSpPr>
        <p:spPr bwMode="auto">
          <a:xfrm flipV="1">
            <a:off x="4283302" y="4469451"/>
            <a:ext cx="0" cy="609600"/>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05" name="Line 1243">
            <a:extLst>
              <a:ext uri="{FF2B5EF4-FFF2-40B4-BE49-F238E27FC236}">
                <a16:creationId xmlns:a16="http://schemas.microsoft.com/office/drawing/2014/main" id="{81111598-A545-F44E-ADB6-226DA2DADA94}"/>
              </a:ext>
            </a:extLst>
          </p:cNvPr>
          <p:cNvSpPr>
            <a:spLocks noChangeShapeType="1"/>
          </p:cNvSpPr>
          <p:nvPr/>
        </p:nvSpPr>
        <p:spPr bwMode="auto">
          <a:xfrm flipV="1">
            <a:off x="6104164" y="4469451"/>
            <a:ext cx="0" cy="609600"/>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06" name="Line 1244">
            <a:extLst>
              <a:ext uri="{FF2B5EF4-FFF2-40B4-BE49-F238E27FC236}">
                <a16:creationId xmlns:a16="http://schemas.microsoft.com/office/drawing/2014/main" id="{74BB1212-122A-EC4C-B930-F7D53BBAE792}"/>
              </a:ext>
            </a:extLst>
          </p:cNvPr>
          <p:cNvSpPr>
            <a:spLocks noChangeShapeType="1"/>
          </p:cNvSpPr>
          <p:nvPr/>
        </p:nvSpPr>
        <p:spPr bwMode="auto">
          <a:xfrm flipV="1">
            <a:off x="7925027" y="4469451"/>
            <a:ext cx="0" cy="609600"/>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307" name="Line 1245">
            <a:extLst>
              <a:ext uri="{FF2B5EF4-FFF2-40B4-BE49-F238E27FC236}">
                <a16:creationId xmlns:a16="http://schemas.microsoft.com/office/drawing/2014/main" id="{EC2E2AC5-84A9-4843-8AA1-EAD06622BC09}"/>
              </a:ext>
            </a:extLst>
          </p:cNvPr>
          <p:cNvSpPr>
            <a:spLocks noChangeShapeType="1"/>
          </p:cNvSpPr>
          <p:nvPr/>
        </p:nvSpPr>
        <p:spPr bwMode="auto">
          <a:xfrm flipV="1">
            <a:off x="9745889" y="4469451"/>
            <a:ext cx="0" cy="609600"/>
          </a:xfrm>
          <a:prstGeom prst="line">
            <a:avLst/>
          </a:prstGeom>
          <a:noFill/>
          <a:ln w="50800">
            <a:solidFill>
              <a:srgbClr val="FAFD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Poppins Regular" pitchFamily="2" charset="77"/>
              <a:ea typeface="Calibri"/>
              <a:cs typeface="Poppins Regular" pitchFamily="2" charset="77"/>
            </a:endParaRPr>
          </a:p>
        </p:txBody>
      </p:sp>
      <p:sp>
        <p:nvSpPr>
          <p:cNvPr id="2" name="TextBox 1"/>
          <p:cNvSpPr txBox="1"/>
          <p:nvPr/>
        </p:nvSpPr>
        <p:spPr>
          <a:xfrm>
            <a:off x="3358227" y="5938658"/>
            <a:ext cx="570460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400" b="0" i="0" u="none" dirty="0">
                <a:solidFill>
                  <a:srgbClr val="FFFFFF"/>
                </a:solidFill>
                <a:ea typeface="Microsoft YaHei" panose="020B0503020204020204" pitchFamily="34" charset="-122"/>
              </a:rPr>
              <a:t>由下而上建立事業 每個新超連鎖店主必須有零售顧客，透過持續銷售產生再生業績，每個超連鎖店主要達到每月和每季的活躍合格要求，使繼續受益於事業計畫</a:t>
            </a:r>
            <a:r>
              <a:rPr lang="zh" sz="1800" b="0" i="0" u="none" dirty="0">
                <a:solidFill>
                  <a:srgbClr val="FFFFFF"/>
                </a:solidFill>
                <a:ea typeface="Microsoft YaHei" panose="020B0503020204020204" pitchFamily="34" charset="-122"/>
              </a:rPr>
              <a:t>。</a:t>
            </a:r>
          </a:p>
        </p:txBody>
      </p:sp>
      <p:sp>
        <p:nvSpPr>
          <p:cNvPr id="308" name="TextBox 307"/>
          <p:cNvSpPr txBox="1"/>
          <p:nvPr/>
        </p:nvSpPr>
        <p:spPr>
          <a:xfrm>
            <a:off x="10031715" y="1095490"/>
            <a:ext cx="19684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這必須產生持續銷售和每月業績，以維持自己獲得累計業績。他們在底層組織所作的努力，使他們產生足夠的業績來賺取6位數收入。但他們必須從底層開始，以建立每週/每月再生銷售的持續業績基礎。因此事業必須由下而上建立</a:t>
            </a:r>
          </a:p>
        </p:txBody>
      </p:sp>
      <p:sp>
        <p:nvSpPr>
          <p:cNvPr id="10" name="Curved Right Arrow 9"/>
          <p:cNvSpPr/>
          <p:nvPr/>
        </p:nvSpPr>
        <p:spPr>
          <a:xfrm>
            <a:off x="1003756" y="2620831"/>
            <a:ext cx="1131886" cy="3818884"/>
          </a:xfrm>
          <a:prstGeom prst="curv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urved Left Arrow 10"/>
          <p:cNvSpPr/>
          <p:nvPr/>
        </p:nvSpPr>
        <p:spPr>
          <a:xfrm>
            <a:off x="10499952" y="3157746"/>
            <a:ext cx="731520" cy="2780912"/>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rved Right Arrow 11"/>
          <p:cNvSpPr/>
          <p:nvPr/>
        </p:nvSpPr>
        <p:spPr>
          <a:xfrm>
            <a:off x="1206477" y="3360951"/>
            <a:ext cx="940049" cy="2508934"/>
          </a:xfrm>
          <a:prstGeom prst="curv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urved Left Arrow 12"/>
          <p:cNvSpPr/>
          <p:nvPr/>
        </p:nvSpPr>
        <p:spPr>
          <a:xfrm>
            <a:off x="10235867" y="3972296"/>
            <a:ext cx="731520" cy="2361379"/>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9" name="Straight Arrow Connector 308"/>
          <p:cNvCxnSpPr/>
          <p:nvPr/>
        </p:nvCxnSpPr>
        <p:spPr>
          <a:xfrm flipH="1">
            <a:off x="7748814" y="1787713"/>
            <a:ext cx="2281108" cy="2981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a:xfrm flipV="1">
            <a:off x="1778293" y="2979810"/>
            <a:ext cx="1154274" cy="52482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Left Arrow 14"/>
          <p:cNvSpPr/>
          <p:nvPr/>
        </p:nvSpPr>
        <p:spPr>
          <a:xfrm rot="10800000">
            <a:off x="1911168" y="3673485"/>
            <a:ext cx="668745" cy="37924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11" name="Straight Arrow Connector 310"/>
          <p:cNvCxnSpPr/>
          <p:nvPr/>
        </p:nvCxnSpPr>
        <p:spPr>
          <a:xfrm flipH="1" flipV="1">
            <a:off x="1624114" y="5165121"/>
            <a:ext cx="677194" cy="50448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74433" y="4749917"/>
            <a:ext cx="57348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 sz="1800" b="0" i="0" u="none" dirty="0">
                <a:solidFill>
                  <a:srgbClr val="FFFFFF"/>
                </a:solidFill>
                <a:ea typeface="Microsoft YaHei" panose="020B0503020204020204" pitchFamily="34" charset="-122"/>
              </a:rPr>
              <a:t>持續銷售業績 – 每週或每月產生</a:t>
            </a:r>
          </a:p>
        </p:txBody>
      </p:sp>
      <p:sp>
        <p:nvSpPr>
          <p:cNvPr id="23" name="Left Arrow 22"/>
          <p:cNvSpPr/>
          <p:nvPr/>
        </p:nvSpPr>
        <p:spPr>
          <a:xfrm>
            <a:off x="6520089" y="1972434"/>
            <a:ext cx="2802747" cy="40707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Down Arrow 23"/>
          <p:cNvSpPr/>
          <p:nvPr/>
        </p:nvSpPr>
        <p:spPr>
          <a:xfrm>
            <a:off x="5336025" y="1845658"/>
            <a:ext cx="1634346" cy="1533180"/>
          </a:xfrm>
          <a:prstGeom prst="downArrow">
            <a:avLst>
              <a:gd name="adj1" fmla="val 50000"/>
              <a:gd name="adj2" fmla="val 57914"/>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0" i="0" u="none" dirty="0">
                <a:solidFill>
                  <a:srgbClr val="FFFFFF"/>
                </a:solidFill>
                <a:ea typeface="Microsoft YaHei" panose="020B0503020204020204" pitchFamily="34" charset="-122"/>
              </a:rPr>
              <a:t>放置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0" i="0" u="none" dirty="0">
                <a:solidFill>
                  <a:srgbClr val="FFFFFF"/>
                </a:solidFill>
                <a:ea typeface="Microsoft YaHei" panose="020B0503020204020204" pitchFamily="34" charset="-122"/>
              </a:rPr>
              <a:t>BV於下線</a:t>
            </a:r>
          </a:p>
        </p:txBody>
      </p:sp>
      <p:sp>
        <p:nvSpPr>
          <p:cNvPr id="312" name="Down Arrow 311"/>
          <p:cNvSpPr/>
          <p:nvPr/>
        </p:nvSpPr>
        <p:spPr>
          <a:xfrm>
            <a:off x="2503424" y="3858264"/>
            <a:ext cx="1291446" cy="1298315"/>
          </a:xfrm>
          <a:prstGeom prst="downArrow">
            <a:avLst>
              <a:gd name="adj1" fmla="val 50000"/>
              <a:gd name="adj2" fmla="val 56294"/>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放置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BV於下線</a:t>
            </a:r>
          </a:p>
        </p:txBody>
      </p:sp>
      <p:cxnSp>
        <p:nvCxnSpPr>
          <p:cNvPr id="26" name="Straight Arrow Connector 25"/>
          <p:cNvCxnSpPr/>
          <p:nvPr/>
        </p:nvCxnSpPr>
        <p:spPr>
          <a:xfrm flipH="1">
            <a:off x="3468913" y="2777970"/>
            <a:ext cx="1957048" cy="15947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4" name="Down Arrow 313"/>
          <p:cNvSpPr/>
          <p:nvPr/>
        </p:nvSpPr>
        <p:spPr>
          <a:xfrm>
            <a:off x="8257835" y="3869377"/>
            <a:ext cx="1291446" cy="1147036"/>
          </a:xfrm>
          <a:prstGeom prst="downArrow">
            <a:avLst>
              <a:gd name="adj1" fmla="val 50000"/>
              <a:gd name="adj2" fmla="val 56294"/>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放置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BV於下線</a:t>
            </a:r>
          </a:p>
        </p:txBody>
      </p:sp>
      <p:cxnSp>
        <p:nvCxnSpPr>
          <p:cNvPr id="315" name="Straight Arrow Connector 314"/>
          <p:cNvCxnSpPr>
            <a:cxnSpLocks/>
            <a:stCxn id="24" idx="3"/>
          </p:cNvCxnSpPr>
          <p:nvPr/>
        </p:nvCxnSpPr>
        <p:spPr>
          <a:xfrm>
            <a:off x="6970371" y="2490912"/>
            <a:ext cx="1740468" cy="18245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812" y="3378451"/>
            <a:ext cx="2009352"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000" b="1" i="0" u="none" dirty="0">
                <a:solidFill>
                  <a:srgbClr val="000000"/>
                </a:solidFill>
                <a:ea typeface="Microsoft YaHei" panose="020B0503020204020204" pitchFamily="34" charset="-122"/>
              </a:rPr>
              <a:t>1.必須由下而上產生業績。中層組織基於下層而賺取收入，中層亦會產生每月銷售業績。頂層基於中層收益而賺取收入，兩者都產生由下而上具有復合力量的銷售。</a:t>
            </a:r>
          </a:p>
        </p:txBody>
      </p:sp>
      <p:sp>
        <p:nvSpPr>
          <p:cNvPr id="302" name="Rectangle 1240">
            <a:extLst>
              <a:ext uri="{FF2B5EF4-FFF2-40B4-BE49-F238E27FC236}">
                <a16:creationId xmlns:a16="http://schemas.microsoft.com/office/drawing/2014/main" id="{ACFB715B-39A9-C54A-845E-FFEF5D87056D}"/>
              </a:ext>
            </a:extLst>
          </p:cNvPr>
          <p:cNvSpPr>
            <a:spLocks noChangeArrowheads="1"/>
          </p:cNvSpPr>
          <p:nvPr/>
        </p:nvSpPr>
        <p:spPr bwMode="auto">
          <a:xfrm>
            <a:off x="1533751" y="2856551"/>
            <a:ext cx="9142413" cy="462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 sz="2400" b="0" i="0" u="none" dirty="0">
                <a:solidFill>
                  <a:srgbClr val="FFFFFF"/>
                </a:solidFill>
                <a:ea typeface="Microsoft YaHei" panose="020B0503020204020204" pitchFamily="34" charset="-122"/>
              </a:rPr>
              <a:t>持續銷售業績 – 每週或每月產生</a:t>
            </a:r>
          </a:p>
        </p:txBody>
      </p:sp>
      <p:sp>
        <p:nvSpPr>
          <p:cNvPr id="21" name="TextBox 20"/>
          <p:cNvSpPr txBox="1"/>
          <p:nvPr/>
        </p:nvSpPr>
        <p:spPr>
          <a:xfrm>
            <a:off x="9315654" y="1177848"/>
            <a:ext cx="3456395" cy="3323987"/>
          </a:xfrm>
          <a:prstGeom prst="rect">
            <a:avLst/>
          </a:prstGeom>
          <a:solidFill>
            <a:schemeClr val="bg1"/>
          </a:solidFill>
          <a:ln w="571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2. </a:t>
            </a:r>
            <a:endParaRPr lang="en-US" altLang="zh" sz="14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如果零售額是來自非經銷商的最終消費者 </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則重複由下而上</a:t>
            </a:r>
            <a:endParaRPr lang="en-US" altLang="zh" sz="14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然後大量地招募新人到底層</a:t>
            </a:r>
            <a:endParaRPr lang="en-US" altLang="zh" sz="14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以支持上層人的佣金收入</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那麼這不是真正的永續收入</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當中層組織崩壞</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上層也會隨之瓦解</a:t>
            </a:r>
            <a:endParaRPr lang="en-US" altLang="zh" sz="14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由頂端放置25%至50%的業績點數</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由超連鎖店主上線產生 </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三角形底層累積業績是自我打擊</a:t>
            </a:r>
            <a:endParaRPr lang="en-US" altLang="zh" sz="14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因為這樣減少了組織的總生產力 </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也並非</a:t>
            </a:r>
            <a:r>
              <a:rPr lang="zh-CN" altLang="en-US" sz="1400" b="1" i="0" u="none" dirty="0">
                <a:solidFill>
                  <a:srgbClr val="000000"/>
                </a:solidFill>
                <a:ea typeface="Microsoft YaHei" panose="020B0503020204020204" pitchFamily="34" charset="-122"/>
              </a:rPr>
              <a:t>是</a:t>
            </a:r>
            <a:r>
              <a:rPr lang="zh" sz="1400" b="1" i="0" u="none" dirty="0">
                <a:solidFill>
                  <a:srgbClr val="000000"/>
                </a:solidFill>
                <a:ea typeface="Microsoft YaHei" panose="020B0503020204020204" pitchFamily="34" charset="-122"/>
              </a:rPr>
              <a:t>在再生業績。</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事業必須由下而上建立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3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310"/>
                                        </p:tgtEl>
                                        <p:attrNameLst>
                                          <p:attrName>style.visibility</p:attrName>
                                        </p:attrNameLst>
                                      </p:cBhvr>
                                      <p:to>
                                        <p:strVal val="visible"/>
                                      </p:to>
                                    </p:set>
                                    <p:animEffect transition="in" filter="wipe(down)">
                                      <p:cBhvr>
                                        <p:cTn id="34" dur="500"/>
                                        <p:tgtEl>
                                          <p:spTgt spid="3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0"/>
                                        </p:tgtEl>
                                        <p:attrNameLst>
                                          <p:attrName>style.visibility</p:attrName>
                                        </p:attrNameLst>
                                      </p:cBhvr>
                                      <p:to>
                                        <p:strVal val="visible"/>
                                      </p:to>
                                    </p:set>
                                    <p:animEffect transition="in" filter="wipe(down)">
                                      <p:cBhvr>
                                        <p:cTn id="40" dur="500"/>
                                        <p:tgtEl>
                                          <p:spTgt spid="300"/>
                                        </p:tgtEl>
                                      </p:cBhvr>
                                    </p:animEffect>
                                  </p:childTnLst>
                                </p:cTn>
                              </p:par>
                              <p:par>
                                <p:cTn id="41" presetID="22" presetClass="entr" presetSubtype="4" fill="hold" nodeType="withEffect">
                                  <p:stCondLst>
                                    <p:cond delay="0"/>
                                  </p:stCondLst>
                                  <p:childTnLst>
                                    <p:set>
                                      <p:cBhvr>
                                        <p:cTn id="42" dur="1" fill="hold">
                                          <p:stCondLst>
                                            <p:cond delay="0"/>
                                          </p:stCondLst>
                                        </p:cTn>
                                        <p:tgtEl>
                                          <p:spTgt spid="311"/>
                                        </p:tgtEl>
                                        <p:attrNameLst>
                                          <p:attrName>style.visibility</p:attrName>
                                        </p:attrNameLst>
                                      </p:cBhvr>
                                      <p:to>
                                        <p:strVal val="visible"/>
                                      </p:to>
                                    </p:set>
                                    <p:animEffect transition="in" filter="wipe(down)">
                                      <p:cBhvr>
                                        <p:cTn id="43" dur="500"/>
                                        <p:tgtEl>
                                          <p:spTgt spid="3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4"/>
                                        </p:tgtEl>
                                        <p:attrNameLst>
                                          <p:attrName>style.visibility</p:attrName>
                                        </p:attrNameLst>
                                      </p:cBhvr>
                                      <p:to>
                                        <p:strVal val="visible"/>
                                      </p:to>
                                    </p:set>
                                    <p:animEffect transition="in" filter="wipe(down)">
                                      <p:cBhvr>
                                        <p:cTn id="46" dur="500"/>
                                        <p:tgtEl>
                                          <p:spTgt spid="30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5"/>
                                        </p:tgtEl>
                                        <p:attrNameLst>
                                          <p:attrName>style.visibility</p:attrName>
                                        </p:attrNameLst>
                                      </p:cBhvr>
                                      <p:to>
                                        <p:strVal val="visible"/>
                                      </p:to>
                                    </p:set>
                                    <p:animEffect transition="in" filter="wipe(down)">
                                      <p:cBhvr>
                                        <p:cTn id="49" dur="500"/>
                                        <p:tgtEl>
                                          <p:spTgt spid="30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6"/>
                                        </p:tgtEl>
                                        <p:attrNameLst>
                                          <p:attrName>style.visibility</p:attrName>
                                        </p:attrNameLst>
                                      </p:cBhvr>
                                      <p:to>
                                        <p:strVal val="visible"/>
                                      </p:to>
                                    </p:set>
                                    <p:animEffect transition="in" filter="wipe(down)">
                                      <p:cBhvr>
                                        <p:cTn id="52" dur="500"/>
                                        <p:tgtEl>
                                          <p:spTgt spid="30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7"/>
                                        </p:tgtEl>
                                        <p:attrNameLst>
                                          <p:attrName>style.visibility</p:attrName>
                                        </p:attrNameLst>
                                      </p:cBhvr>
                                      <p:to>
                                        <p:strVal val="visible"/>
                                      </p:to>
                                    </p:set>
                                    <p:animEffect transition="in" filter="wipe(down)">
                                      <p:cBhvr>
                                        <p:cTn id="55" dur="500"/>
                                        <p:tgtEl>
                                          <p:spTgt spid="30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right)">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00" grpId="0" animBg="1"/>
      <p:bldP spid="304" grpId="0" animBg="1"/>
      <p:bldP spid="305" grpId="0" animBg="1"/>
      <p:bldP spid="306" grpId="0" animBg="1"/>
      <p:bldP spid="307" grpId="0" animBg="1"/>
      <p:bldP spid="10" grpId="0" animBg="1"/>
      <p:bldP spid="11" grpId="0" animBg="1"/>
      <p:bldP spid="12" grpId="0" animBg="1"/>
      <p:bldP spid="13" grpId="0" animBg="1"/>
      <p:bldP spid="15" grpId="0" animBg="1"/>
      <p:bldP spid="23" grpId="0" animBg="1"/>
      <p:bldP spid="14" grpId="0" animBg="1"/>
      <p:bldP spid="14" grpId="1"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57636637.png">
            <a:extLst>
              <a:ext uri="{FF2B5EF4-FFF2-40B4-BE49-F238E27FC236}">
                <a16:creationId xmlns:a16="http://schemas.microsoft.com/office/drawing/2014/main" id="{D4FAA3A2-15BC-7048-9B98-C43EC1CA1E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12280728" cy="685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7022" y="3134095"/>
            <a:ext cx="3416320" cy="3693319"/>
          </a:xfrm>
          <a:prstGeom prst="rect">
            <a:avLst/>
          </a:prstGeom>
          <a:solidFill>
            <a:schemeClr val="bg1">
              <a:alpha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山頂上有兩個水庫</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鎖是打開的</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讓水流落山下 </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水源不會淹蓋整座山 </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它隨著小路流動</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受山勢的阻力，自然來回蜿蜒</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直至流出湖泊、河流或海洋</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兩邊</a:t>
            </a:r>
            <a:r>
              <a:rPr lang="zh" sz="1800" b="1" i="0" dirty="0">
                <a:solidFill>
                  <a:srgbClr val="000000"/>
                </a:solidFill>
                <a:ea typeface="Microsoft YaHei" panose="020B0503020204020204" pitchFamily="34" charset="-122"/>
              </a:rPr>
              <a:t>水流</a:t>
            </a:r>
            <a:r>
              <a:rPr lang="zh" sz="1800" b="1" i="0" u="none" dirty="0">
                <a:solidFill>
                  <a:srgbClr val="000000"/>
                </a:solidFill>
                <a:ea typeface="Microsoft YaHei" panose="020B0503020204020204" pitchFamily="34" charset="-122"/>
              </a:rPr>
              <a:t>有條不紊地隨山流動</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不過它們會抵達山下</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並流注到更大的目標水源之中</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這就是雙軌追蹤系統的原理</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運作如水流最終到達湖泊或海洋</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即是你賺取到收入的時候</a:t>
            </a:r>
          </a:p>
        </p:txBody>
      </p:sp>
    </p:spTree>
    <p:extLst>
      <p:ext uri="{BB962C8B-B14F-4D97-AF65-F5344CB8AC3E}">
        <p14:creationId xmlns:p14="http://schemas.microsoft.com/office/powerpoint/2010/main" val="2023683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57636637.png">
            <a:extLst>
              <a:ext uri="{FF2B5EF4-FFF2-40B4-BE49-F238E27FC236}">
                <a16:creationId xmlns:a16="http://schemas.microsoft.com/office/drawing/2014/main" id="{D4FAA3A2-15BC-7048-9B98-C43EC1CA1E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12280728" cy="685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301766" y="1162188"/>
            <a:ext cx="9187130" cy="4247317"/>
          </a:xfrm>
          <a:prstGeom prst="rect">
            <a:avLst/>
          </a:prstGeom>
          <a:solidFill>
            <a:schemeClr val="bg1">
              <a:alpha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你們懂嗎？ </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美安公司不是多層次傳銷或網路行銷公司</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它是一個跟踪系統，以雙軌結構有機地跟踪超連鎖店主到超連鎖店主的客戶</a:t>
            </a:r>
            <a:br>
              <a:rPr lang="en" sz="1800" dirty="0"/>
            </a:br>
            <a:r>
              <a:rPr lang="zh" sz="1800" b="1" i="0" dirty="0">
                <a:solidFill>
                  <a:srgbClr val="000000"/>
                </a:solidFill>
                <a:ea typeface="Microsoft YaHei" panose="020B0503020204020204" pitchFamily="34" charset="-122"/>
              </a:rPr>
              <a:t>每一層沒有達到特定的等級，不需要對稱發展</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它只是有機地跟蹤人與人之間的自然網路路徑</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並追蹤他們的銷售，每週每月地累積</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經過一個月或一年後可以取得收入</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每個超連鎖店主的商業發展中心有兩邊組織追蹤 </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若有人落後他人，累計業績讓這個超連鎖店主有一年時間去趕上</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系統不會懲罰發展得太快的人，也不會懲罰發展得慢或組織不平衡的人</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每個人都有不同的發展步伐</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而且它會保留系統中的業績，其上線下線皆可賺取收入</a:t>
            </a:r>
            <a:endParaRPr lang="en-US" altLang="zh" sz="1800" b="1" i="0" u="none" dirty="0">
              <a:solidFill>
                <a:srgbClr val="000000"/>
              </a:solidFill>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 因為無限搜尋、垂直獲利、52週或1年累積BV及IBV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並使組織線上的每個人都不帶扣減獲取100%的點數</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根本就不需要向下線放置點數及強行促成對稱</a:t>
            </a:r>
            <a:r>
              <a:rPr lang="zh-CN" altLang="en-US" b="1" dirty="0">
                <a:solidFill>
                  <a:srgbClr val="000000"/>
                </a:solidFill>
                <a:ea typeface="Microsoft YaHei" panose="020B0503020204020204" pitchFamily="34" charset="-122"/>
              </a:rPr>
              <a:t>，</a:t>
            </a:r>
            <a:r>
              <a:rPr lang="zh" sz="1800" b="1" i="0" u="none" dirty="0">
                <a:solidFill>
                  <a:srgbClr val="000000"/>
                </a:solidFill>
                <a:ea typeface="Microsoft YaHei" panose="020B0503020204020204" pitchFamily="34" charset="-122"/>
              </a:rPr>
              <a:t>或通過策略性的操縱迫使兩邊達到平衡！</a:t>
            </a:r>
          </a:p>
        </p:txBody>
      </p:sp>
    </p:spTree>
    <p:extLst>
      <p:ext uri="{BB962C8B-B14F-4D97-AF65-F5344CB8AC3E}">
        <p14:creationId xmlns:p14="http://schemas.microsoft.com/office/powerpoint/2010/main" val="94197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7" name="Straight Connector 246"/>
          <p:cNvCxnSpPr/>
          <p:nvPr/>
        </p:nvCxnSpPr>
        <p:spPr>
          <a:xfrm flipH="1">
            <a:off x="1230622" y="5118751"/>
            <a:ext cx="870086" cy="6946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343190" y="1213164"/>
            <a:ext cx="5744725" cy="460021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046872" y="1147026"/>
            <a:ext cx="4489207" cy="3599549"/>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345806" y="3679775"/>
            <a:ext cx="478156" cy="3556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141839" y="1931751"/>
            <a:ext cx="887497" cy="6812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846830" y="2998551"/>
            <a:ext cx="1764432" cy="1392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663022" y="4746575"/>
            <a:ext cx="1325459" cy="11179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96888" y="1931751"/>
            <a:ext cx="427956" cy="34061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463590" y="3324175"/>
            <a:ext cx="1316753" cy="10668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390219" y="3687162"/>
            <a:ext cx="1336589" cy="10893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p:cNvSpPr>
            <a:spLocks noChangeAspect="1"/>
          </p:cNvSpPr>
          <p:nvPr/>
        </p:nvSpPr>
        <p:spPr>
          <a:xfrm>
            <a:off x="5756494" y="869971"/>
            <a:ext cx="602812" cy="554110"/>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超連鎖店主上線夥伴</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領導人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629875" y="869971"/>
            <a:ext cx="126619" cy="55411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503254" y="869971"/>
            <a:ext cx="126619" cy="55411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485927" y="869971"/>
            <a:ext cx="126619" cy="55411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359306" y="869971"/>
            <a:ext cx="126619" cy="55411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 name="Rectangle 7"/>
          <p:cNvSpPr>
            <a:spLocks noChangeAspect="1"/>
          </p:cNvSpPr>
          <p:nvPr/>
        </p:nvSpPr>
        <p:spPr>
          <a:xfrm>
            <a:off x="5003647"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00" b="1" i="0" u="none" dirty="0">
                <a:solidFill>
                  <a:srgbClr val="FFFFFF"/>
                </a:solidFill>
                <a:ea typeface="Microsoft YaHei" panose="020B0503020204020204" pitchFamily="34" charset="-122"/>
              </a:rPr>
              <a:t>超連鎖店主</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 b="1" i="0" u="none" dirty="0">
                <a:solidFill>
                  <a:srgbClr val="FFFFFF"/>
                </a:solidFill>
                <a:ea typeface="Microsoft YaHei" panose="020B0503020204020204" pitchFamily="34" charset="-122"/>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 b="1" i="0" u="none" dirty="0">
                <a:solidFill>
                  <a:srgbClr val="FFFFFF"/>
                </a:solidFill>
                <a:ea typeface="Microsoft YaHei" panose="020B0503020204020204" pitchFamily="34" charset="-122"/>
              </a:rPr>
              <a:t>002</a:t>
            </a:r>
          </a:p>
        </p:txBody>
      </p:sp>
      <p:sp>
        <p:nvSpPr>
          <p:cNvPr id="9" name="Rectangle 8"/>
          <p:cNvSpPr>
            <a:spLocks noChangeAspect="1"/>
          </p:cNvSpPr>
          <p:nvPr/>
        </p:nvSpPr>
        <p:spPr>
          <a:xfrm>
            <a:off x="4938916"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874184"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376553"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311821"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56547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4" name="Rectangle 13"/>
          <p:cNvSpPr>
            <a:spLocks noChangeAspect="1"/>
          </p:cNvSpPr>
          <p:nvPr/>
        </p:nvSpPr>
        <p:spPr>
          <a:xfrm>
            <a:off x="450074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443600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493837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87364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4127835"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9" name="Rectangle 18"/>
          <p:cNvSpPr>
            <a:spLocks noChangeAspect="1"/>
          </p:cNvSpPr>
          <p:nvPr/>
        </p:nvSpPr>
        <p:spPr>
          <a:xfrm>
            <a:off x="4063104"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998372"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500741"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436009"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690198"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4" name="Rectangle 23"/>
          <p:cNvSpPr>
            <a:spLocks noChangeAspect="1"/>
          </p:cNvSpPr>
          <p:nvPr/>
        </p:nvSpPr>
        <p:spPr>
          <a:xfrm>
            <a:off x="3625467"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3560735"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4063104"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998372"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3252561"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9" name="Rectangle 28"/>
          <p:cNvSpPr>
            <a:spLocks noChangeAspect="1"/>
          </p:cNvSpPr>
          <p:nvPr/>
        </p:nvSpPr>
        <p:spPr>
          <a:xfrm>
            <a:off x="3187830"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3123098"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625467"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3560735"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Rectangle 32"/>
          <p:cNvSpPr>
            <a:spLocks noChangeAspect="1"/>
          </p:cNvSpPr>
          <p:nvPr/>
        </p:nvSpPr>
        <p:spPr>
          <a:xfrm>
            <a:off x="281492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4" name="Rectangle 33"/>
          <p:cNvSpPr>
            <a:spLocks noChangeAspect="1"/>
          </p:cNvSpPr>
          <p:nvPr/>
        </p:nvSpPr>
        <p:spPr>
          <a:xfrm>
            <a:off x="27501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268546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318783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312309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 name="Rectangle 37"/>
          <p:cNvSpPr>
            <a:spLocks noChangeAspect="1"/>
          </p:cNvSpPr>
          <p:nvPr/>
        </p:nvSpPr>
        <p:spPr>
          <a:xfrm>
            <a:off x="237728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39" name="Rectangle 38"/>
          <p:cNvSpPr>
            <a:spLocks noChangeAspect="1"/>
          </p:cNvSpPr>
          <p:nvPr/>
        </p:nvSpPr>
        <p:spPr>
          <a:xfrm>
            <a:off x="23125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224782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275019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268546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1939650"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4" name="Rectangle 43"/>
          <p:cNvSpPr>
            <a:spLocks noChangeAspect="1"/>
          </p:cNvSpPr>
          <p:nvPr/>
        </p:nvSpPr>
        <p:spPr>
          <a:xfrm>
            <a:off x="18749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1810187"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2312556"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224782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1502013" y="4604937"/>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49" name="Rectangle 48"/>
          <p:cNvSpPr>
            <a:spLocks noChangeAspect="1"/>
          </p:cNvSpPr>
          <p:nvPr/>
        </p:nvSpPr>
        <p:spPr>
          <a:xfrm>
            <a:off x="1437282"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372550"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 name="Rectangle 50"/>
          <p:cNvSpPr>
            <a:spLocks noChangeAspect="1"/>
          </p:cNvSpPr>
          <p:nvPr/>
        </p:nvSpPr>
        <p:spPr>
          <a:xfrm>
            <a:off x="1874919"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 name="Rectangle 51"/>
          <p:cNvSpPr>
            <a:spLocks noChangeAspect="1"/>
          </p:cNvSpPr>
          <p:nvPr/>
        </p:nvSpPr>
        <p:spPr>
          <a:xfrm>
            <a:off x="1810187"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p:cNvSpPr>
            <a:spLocks noChangeAspect="1"/>
          </p:cNvSpPr>
          <p:nvPr/>
        </p:nvSpPr>
        <p:spPr>
          <a:xfrm>
            <a:off x="1064376"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XXXX</a:t>
            </a:r>
          </a:p>
        </p:txBody>
      </p:sp>
      <p:sp>
        <p:nvSpPr>
          <p:cNvPr id="54" name="Rectangle 53"/>
          <p:cNvSpPr>
            <a:spLocks noChangeAspect="1"/>
          </p:cNvSpPr>
          <p:nvPr/>
        </p:nvSpPr>
        <p:spPr>
          <a:xfrm>
            <a:off x="999645"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 name="Rectangle 54"/>
          <p:cNvSpPr>
            <a:spLocks noChangeAspect="1"/>
          </p:cNvSpPr>
          <p:nvPr/>
        </p:nvSpPr>
        <p:spPr>
          <a:xfrm>
            <a:off x="934913"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 name="Rectangle 55"/>
          <p:cNvSpPr>
            <a:spLocks noChangeAspect="1"/>
          </p:cNvSpPr>
          <p:nvPr/>
        </p:nvSpPr>
        <p:spPr>
          <a:xfrm>
            <a:off x="1437282"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p:cNvSpPr>
            <a:spLocks noChangeAspect="1"/>
          </p:cNvSpPr>
          <p:nvPr/>
        </p:nvSpPr>
        <p:spPr>
          <a:xfrm>
            <a:off x="1372550"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8" name="Rectangle 57"/>
          <p:cNvSpPr>
            <a:spLocks noChangeAspect="1"/>
          </p:cNvSpPr>
          <p:nvPr/>
        </p:nvSpPr>
        <p:spPr>
          <a:xfrm>
            <a:off x="626739"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59" name="Rectangle 58"/>
          <p:cNvSpPr>
            <a:spLocks noChangeAspect="1"/>
          </p:cNvSpPr>
          <p:nvPr/>
        </p:nvSpPr>
        <p:spPr>
          <a:xfrm>
            <a:off x="562008"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0" name="Rectangle 59"/>
          <p:cNvSpPr>
            <a:spLocks noChangeAspect="1"/>
          </p:cNvSpPr>
          <p:nvPr/>
        </p:nvSpPr>
        <p:spPr>
          <a:xfrm>
            <a:off x="497276"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999645"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934913"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6886549"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00" b="1" i="0" u="none" dirty="0">
                <a:solidFill>
                  <a:srgbClr val="FFFFFF"/>
                </a:solidFill>
                <a:ea typeface="Microsoft YaHei" panose="020B0503020204020204" pitchFamily="34" charset="-122"/>
              </a:rPr>
              <a:t>超連鎖店主</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 b="1" i="0" u="none" dirty="0">
                <a:solidFill>
                  <a:srgbClr val="FFFFFF"/>
                </a:solidFill>
                <a:ea typeface="Microsoft YaHei" panose="020B0503020204020204" pitchFamily="34" charset="-122"/>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 b="1" i="0" u="none" dirty="0">
                <a:solidFill>
                  <a:srgbClr val="FFFFFF"/>
                </a:solidFill>
                <a:ea typeface="Microsoft YaHei" panose="020B0503020204020204" pitchFamily="34" charset="-122"/>
              </a:rPr>
              <a:t>003</a:t>
            </a:r>
          </a:p>
        </p:txBody>
      </p:sp>
      <p:sp>
        <p:nvSpPr>
          <p:cNvPr id="64" name="Rectangle 63"/>
          <p:cNvSpPr>
            <a:spLocks noChangeAspect="1"/>
          </p:cNvSpPr>
          <p:nvPr/>
        </p:nvSpPr>
        <p:spPr>
          <a:xfrm>
            <a:off x="6821818"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6757086"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7259455"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7194723"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32418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69" name="Rectangle 68"/>
          <p:cNvSpPr>
            <a:spLocks noChangeAspect="1"/>
          </p:cNvSpPr>
          <p:nvPr/>
        </p:nvSpPr>
        <p:spPr>
          <a:xfrm>
            <a:off x="725945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19472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769709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63236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776182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74" name="Rectangle 73"/>
          <p:cNvSpPr>
            <a:spLocks noChangeAspect="1"/>
          </p:cNvSpPr>
          <p:nvPr/>
        </p:nvSpPr>
        <p:spPr>
          <a:xfrm>
            <a:off x="769709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63236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13472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06999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199460"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79" name="Rectangle 78"/>
          <p:cNvSpPr>
            <a:spLocks noChangeAspect="1"/>
          </p:cNvSpPr>
          <p:nvPr/>
        </p:nvSpPr>
        <p:spPr>
          <a:xfrm>
            <a:off x="8134729"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069997"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8572366"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8507634"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8637097"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84" name="Rectangle 83"/>
          <p:cNvSpPr>
            <a:spLocks noChangeAspect="1"/>
          </p:cNvSpPr>
          <p:nvPr/>
        </p:nvSpPr>
        <p:spPr>
          <a:xfrm>
            <a:off x="8572366"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8507634"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010003"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8945271"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07473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89" name="Rectangle 88"/>
          <p:cNvSpPr>
            <a:spLocks noChangeAspect="1"/>
          </p:cNvSpPr>
          <p:nvPr/>
        </p:nvSpPr>
        <p:spPr>
          <a:xfrm>
            <a:off x="901000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894527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944764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938290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9512371"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94" name="Rectangle 93"/>
          <p:cNvSpPr>
            <a:spLocks noChangeAspect="1"/>
          </p:cNvSpPr>
          <p:nvPr/>
        </p:nvSpPr>
        <p:spPr>
          <a:xfrm>
            <a:off x="9447640"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938290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9885277"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9820545"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8" name="Rectangle 97"/>
          <p:cNvSpPr>
            <a:spLocks noChangeAspect="1"/>
          </p:cNvSpPr>
          <p:nvPr/>
        </p:nvSpPr>
        <p:spPr>
          <a:xfrm>
            <a:off x="995000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99" name="Rectangle 98"/>
          <p:cNvSpPr>
            <a:spLocks noChangeAspect="1"/>
          </p:cNvSpPr>
          <p:nvPr/>
        </p:nvSpPr>
        <p:spPr>
          <a:xfrm>
            <a:off x="988527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0" name="Rectangle 99"/>
          <p:cNvSpPr>
            <a:spLocks noChangeAspect="1"/>
          </p:cNvSpPr>
          <p:nvPr/>
        </p:nvSpPr>
        <p:spPr>
          <a:xfrm>
            <a:off x="982054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1032291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025818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0387645"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04" name="Rectangle 103"/>
          <p:cNvSpPr>
            <a:spLocks noChangeAspect="1"/>
          </p:cNvSpPr>
          <p:nvPr/>
        </p:nvSpPr>
        <p:spPr>
          <a:xfrm>
            <a:off x="10322914"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5" name="Rectangle 104"/>
          <p:cNvSpPr>
            <a:spLocks noChangeAspect="1"/>
          </p:cNvSpPr>
          <p:nvPr/>
        </p:nvSpPr>
        <p:spPr>
          <a:xfrm>
            <a:off x="10258182"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6" name="Rectangle 105"/>
          <p:cNvSpPr>
            <a:spLocks noChangeAspect="1"/>
          </p:cNvSpPr>
          <p:nvPr/>
        </p:nvSpPr>
        <p:spPr>
          <a:xfrm>
            <a:off x="10760551"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10695819"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3" name="Rectangle 112"/>
          <p:cNvSpPr>
            <a:spLocks noChangeAspect="1"/>
          </p:cNvSpPr>
          <p:nvPr/>
        </p:nvSpPr>
        <p:spPr>
          <a:xfrm>
            <a:off x="189102"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14" name="Rectangle 113"/>
          <p:cNvSpPr>
            <a:spLocks noChangeAspect="1"/>
          </p:cNvSpPr>
          <p:nvPr/>
        </p:nvSpPr>
        <p:spPr>
          <a:xfrm>
            <a:off x="124371"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5" name="Rectangle 114"/>
          <p:cNvSpPr>
            <a:spLocks noChangeAspect="1"/>
          </p:cNvSpPr>
          <p:nvPr/>
        </p:nvSpPr>
        <p:spPr>
          <a:xfrm>
            <a:off x="59639"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6" name="Rectangle 115"/>
          <p:cNvSpPr>
            <a:spLocks noChangeAspect="1"/>
          </p:cNvSpPr>
          <p:nvPr/>
        </p:nvSpPr>
        <p:spPr>
          <a:xfrm>
            <a:off x="562008"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7" name="Rectangle 116"/>
          <p:cNvSpPr>
            <a:spLocks noChangeAspect="1"/>
          </p:cNvSpPr>
          <p:nvPr/>
        </p:nvSpPr>
        <p:spPr>
          <a:xfrm>
            <a:off x="497276"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44074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19" name="Rectangle 118"/>
          <p:cNvSpPr>
            <a:spLocks noChangeAspect="1"/>
          </p:cNvSpPr>
          <p:nvPr/>
        </p:nvSpPr>
        <p:spPr>
          <a:xfrm>
            <a:off x="537601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31128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81365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4892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44891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24" name="Rectangle 123"/>
          <p:cNvSpPr>
            <a:spLocks noChangeAspect="1"/>
          </p:cNvSpPr>
          <p:nvPr/>
        </p:nvSpPr>
        <p:spPr>
          <a:xfrm>
            <a:off x="638418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1944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82181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75708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838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34" name="Rectangle 133"/>
          <p:cNvSpPr>
            <a:spLocks noChangeAspect="1"/>
          </p:cNvSpPr>
          <p:nvPr/>
        </p:nvSpPr>
        <p:spPr>
          <a:xfrm>
            <a:off x="581365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4892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25128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18655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4127835"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39" name="Rectangle 138"/>
          <p:cNvSpPr>
            <a:spLocks noChangeAspect="1"/>
          </p:cNvSpPr>
          <p:nvPr/>
        </p:nvSpPr>
        <p:spPr>
          <a:xfrm>
            <a:off x="4063104"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998372"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500741"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436009"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565472"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44" name="Rectangle 143"/>
          <p:cNvSpPr>
            <a:spLocks noChangeAspect="1"/>
          </p:cNvSpPr>
          <p:nvPr/>
        </p:nvSpPr>
        <p:spPr>
          <a:xfrm>
            <a:off x="4500741"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436009"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938378"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873646"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5003109"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49" name="Rectangle 148"/>
          <p:cNvSpPr>
            <a:spLocks noChangeAspect="1"/>
          </p:cNvSpPr>
          <p:nvPr/>
        </p:nvSpPr>
        <p:spPr>
          <a:xfrm>
            <a:off x="493837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873646"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376015"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31128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4120094"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54" name="Rectangle 153"/>
          <p:cNvSpPr>
            <a:spLocks noChangeAspect="1"/>
          </p:cNvSpPr>
          <p:nvPr/>
        </p:nvSpPr>
        <p:spPr>
          <a:xfrm>
            <a:off x="405536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990631"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493000"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42826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69019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59" name="Rectangle 158"/>
          <p:cNvSpPr>
            <a:spLocks noChangeAspect="1"/>
          </p:cNvSpPr>
          <p:nvPr/>
        </p:nvSpPr>
        <p:spPr>
          <a:xfrm>
            <a:off x="362546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356073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406310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99837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440746"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64" name="Rectangle 163"/>
          <p:cNvSpPr>
            <a:spLocks noChangeAspect="1"/>
          </p:cNvSpPr>
          <p:nvPr/>
        </p:nvSpPr>
        <p:spPr>
          <a:xfrm>
            <a:off x="5376015"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311283"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81365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48920"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8" name="Rectangle 167"/>
          <p:cNvSpPr>
            <a:spLocks noChangeAspect="1"/>
          </p:cNvSpPr>
          <p:nvPr/>
        </p:nvSpPr>
        <p:spPr>
          <a:xfrm>
            <a:off x="1939650"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69" name="Rectangle 168"/>
          <p:cNvSpPr>
            <a:spLocks noChangeAspect="1"/>
          </p:cNvSpPr>
          <p:nvPr/>
        </p:nvSpPr>
        <p:spPr>
          <a:xfrm>
            <a:off x="1874919"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0" name="Rectangle 169"/>
          <p:cNvSpPr>
            <a:spLocks noChangeAspect="1"/>
          </p:cNvSpPr>
          <p:nvPr/>
        </p:nvSpPr>
        <p:spPr>
          <a:xfrm>
            <a:off x="1810187"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1" name="Rectangle 170"/>
          <p:cNvSpPr>
            <a:spLocks noChangeAspect="1"/>
          </p:cNvSpPr>
          <p:nvPr/>
        </p:nvSpPr>
        <p:spPr>
          <a:xfrm>
            <a:off x="2312556"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2" name="Rectangle 171"/>
          <p:cNvSpPr>
            <a:spLocks noChangeAspect="1"/>
          </p:cNvSpPr>
          <p:nvPr/>
        </p:nvSpPr>
        <p:spPr>
          <a:xfrm>
            <a:off x="2247824"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8" name="Rectangle 177"/>
          <p:cNvSpPr>
            <a:spLocks noChangeAspect="1"/>
          </p:cNvSpPr>
          <p:nvPr/>
        </p:nvSpPr>
        <p:spPr>
          <a:xfrm>
            <a:off x="2377287"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79" name="Rectangle 178"/>
          <p:cNvSpPr>
            <a:spLocks noChangeAspect="1"/>
          </p:cNvSpPr>
          <p:nvPr/>
        </p:nvSpPr>
        <p:spPr>
          <a:xfrm>
            <a:off x="2312556"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0" name="Rectangle 179"/>
          <p:cNvSpPr>
            <a:spLocks noChangeAspect="1"/>
          </p:cNvSpPr>
          <p:nvPr/>
        </p:nvSpPr>
        <p:spPr>
          <a:xfrm>
            <a:off x="2247824"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1" name="Rectangle 180"/>
          <p:cNvSpPr>
            <a:spLocks noChangeAspect="1"/>
          </p:cNvSpPr>
          <p:nvPr/>
        </p:nvSpPr>
        <p:spPr>
          <a:xfrm>
            <a:off x="2750193"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2" name="Rectangle 181"/>
          <p:cNvSpPr>
            <a:spLocks noChangeAspect="1"/>
          </p:cNvSpPr>
          <p:nvPr/>
        </p:nvSpPr>
        <p:spPr>
          <a:xfrm>
            <a:off x="2685461"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3" name="Rectangle 182"/>
          <p:cNvSpPr>
            <a:spLocks noChangeAspect="1"/>
          </p:cNvSpPr>
          <p:nvPr/>
        </p:nvSpPr>
        <p:spPr>
          <a:xfrm>
            <a:off x="1502013"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XXXX</a:t>
            </a:r>
          </a:p>
        </p:txBody>
      </p:sp>
      <p:sp>
        <p:nvSpPr>
          <p:cNvPr id="184" name="Rectangle 183"/>
          <p:cNvSpPr>
            <a:spLocks noChangeAspect="1"/>
          </p:cNvSpPr>
          <p:nvPr/>
        </p:nvSpPr>
        <p:spPr>
          <a:xfrm>
            <a:off x="1437282"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5" name="Rectangle 184"/>
          <p:cNvSpPr>
            <a:spLocks noChangeAspect="1"/>
          </p:cNvSpPr>
          <p:nvPr/>
        </p:nvSpPr>
        <p:spPr>
          <a:xfrm>
            <a:off x="1372550"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6" name="Rectangle 185"/>
          <p:cNvSpPr>
            <a:spLocks noChangeAspect="1"/>
          </p:cNvSpPr>
          <p:nvPr/>
        </p:nvSpPr>
        <p:spPr>
          <a:xfrm>
            <a:off x="1874919"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7" name="Rectangle 186"/>
          <p:cNvSpPr>
            <a:spLocks noChangeAspect="1"/>
          </p:cNvSpPr>
          <p:nvPr/>
        </p:nvSpPr>
        <p:spPr>
          <a:xfrm>
            <a:off x="1810187"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8" name="Rectangle 187"/>
          <p:cNvSpPr>
            <a:spLocks noChangeAspect="1"/>
          </p:cNvSpPr>
          <p:nvPr/>
        </p:nvSpPr>
        <p:spPr>
          <a:xfrm>
            <a:off x="1064376"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89" name="Rectangle 188"/>
          <p:cNvSpPr>
            <a:spLocks noChangeAspect="1"/>
          </p:cNvSpPr>
          <p:nvPr/>
        </p:nvSpPr>
        <p:spPr>
          <a:xfrm>
            <a:off x="999645"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0" name="Rectangle 189"/>
          <p:cNvSpPr>
            <a:spLocks noChangeAspect="1"/>
          </p:cNvSpPr>
          <p:nvPr/>
        </p:nvSpPr>
        <p:spPr>
          <a:xfrm>
            <a:off x="934913"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1" name="Rectangle 190"/>
          <p:cNvSpPr>
            <a:spLocks noChangeAspect="1"/>
          </p:cNvSpPr>
          <p:nvPr/>
        </p:nvSpPr>
        <p:spPr>
          <a:xfrm>
            <a:off x="1437282"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2" name="Rectangle 191"/>
          <p:cNvSpPr>
            <a:spLocks noChangeAspect="1"/>
          </p:cNvSpPr>
          <p:nvPr/>
        </p:nvSpPr>
        <p:spPr>
          <a:xfrm>
            <a:off x="1372550"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3" name="Rectangle 192"/>
          <p:cNvSpPr>
            <a:spLocks noChangeAspect="1"/>
          </p:cNvSpPr>
          <p:nvPr/>
        </p:nvSpPr>
        <p:spPr>
          <a:xfrm>
            <a:off x="2814924"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94" name="Rectangle 193"/>
          <p:cNvSpPr>
            <a:spLocks noChangeAspect="1"/>
          </p:cNvSpPr>
          <p:nvPr/>
        </p:nvSpPr>
        <p:spPr>
          <a:xfrm>
            <a:off x="2750193"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5" name="Rectangle 194"/>
          <p:cNvSpPr>
            <a:spLocks noChangeAspect="1"/>
          </p:cNvSpPr>
          <p:nvPr/>
        </p:nvSpPr>
        <p:spPr>
          <a:xfrm>
            <a:off x="2685461"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6" name="Rectangle 195"/>
          <p:cNvSpPr>
            <a:spLocks noChangeAspect="1"/>
          </p:cNvSpPr>
          <p:nvPr/>
        </p:nvSpPr>
        <p:spPr>
          <a:xfrm>
            <a:off x="3187830"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7" name="Rectangle 196"/>
          <p:cNvSpPr>
            <a:spLocks noChangeAspect="1"/>
          </p:cNvSpPr>
          <p:nvPr/>
        </p:nvSpPr>
        <p:spPr>
          <a:xfrm>
            <a:off x="3123098"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3252561"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199" name="Rectangle 198"/>
          <p:cNvSpPr>
            <a:spLocks noChangeAspect="1"/>
          </p:cNvSpPr>
          <p:nvPr/>
        </p:nvSpPr>
        <p:spPr>
          <a:xfrm>
            <a:off x="3187830"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3123098"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625467"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3560735"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191719"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04" name="Rectangle 203"/>
          <p:cNvSpPr>
            <a:spLocks noChangeAspect="1"/>
          </p:cNvSpPr>
          <p:nvPr/>
        </p:nvSpPr>
        <p:spPr>
          <a:xfrm>
            <a:off x="812698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062256"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8564625"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84998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7754082"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09" name="Rectangle 208"/>
          <p:cNvSpPr>
            <a:spLocks noChangeAspect="1"/>
          </p:cNvSpPr>
          <p:nvPr/>
        </p:nvSpPr>
        <p:spPr>
          <a:xfrm>
            <a:off x="768935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624619"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12698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0622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863709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14" name="Rectangle 213"/>
          <p:cNvSpPr>
            <a:spLocks noChangeAspect="1"/>
          </p:cNvSpPr>
          <p:nvPr/>
        </p:nvSpPr>
        <p:spPr>
          <a:xfrm>
            <a:off x="857236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850763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01000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894527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316445"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400" b="1" i="0" u="none" dirty="0">
                <a:solidFill>
                  <a:srgbClr val="FFFFFF"/>
                </a:solidFill>
                <a:ea typeface="Microsoft YaHei" panose="020B0503020204020204" pitchFamily="34" charset="-122"/>
              </a:rPr>
              <a:t>超連鎖店主</a:t>
            </a:r>
          </a:p>
        </p:txBody>
      </p:sp>
      <p:sp>
        <p:nvSpPr>
          <p:cNvPr id="219" name="Rectangle 218"/>
          <p:cNvSpPr>
            <a:spLocks noChangeAspect="1"/>
          </p:cNvSpPr>
          <p:nvPr/>
        </p:nvSpPr>
        <p:spPr>
          <a:xfrm>
            <a:off x="725171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18698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7689351"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6246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9" name="TextBox 228"/>
          <p:cNvSpPr txBox="1"/>
          <p:nvPr/>
        </p:nvSpPr>
        <p:spPr>
          <a:xfrm>
            <a:off x="71441" y="141547"/>
            <a:ext cx="313276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1" i="0" u="none" dirty="0">
                <a:solidFill>
                  <a:srgbClr val="03E9A0"/>
                </a:solidFill>
                <a:ea typeface="Microsoft YaHei" panose="020B0503020204020204" pitchFamily="34" charset="-122"/>
              </a:rPr>
              <a:t>有策略的下大宗獨立訂單給下線、產生超出獨立超連鎖店主所需的業績點數，或重複性的下小量訂單，以產生虛假的或者說人為操作的點數從而賺取佣金（但並非違規操作或違法行為）。由上而下的模式沒有發展前途</a:t>
            </a:r>
            <a:br>
              <a:rPr lang="en" sz="1600" dirty="0"/>
            </a:br>
            <a:endParaRPr lang="en" sz="1600" dirty="0"/>
          </a:p>
        </p:txBody>
      </p:sp>
      <p:sp>
        <p:nvSpPr>
          <p:cNvPr id="231" name="Curved Left Arrow 230"/>
          <p:cNvSpPr/>
          <p:nvPr/>
        </p:nvSpPr>
        <p:spPr>
          <a:xfrm rot="2951024" flipH="1">
            <a:off x="2343593" y="-217503"/>
            <a:ext cx="546151" cy="6884251"/>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Curved Left Arrow 231"/>
          <p:cNvSpPr/>
          <p:nvPr/>
        </p:nvSpPr>
        <p:spPr>
          <a:xfrm rot="1917080">
            <a:off x="4627466" y="1256471"/>
            <a:ext cx="546151" cy="5160013"/>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TextBox 233"/>
          <p:cNvSpPr txBox="1"/>
          <p:nvPr/>
        </p:nvSpPr>
        <p:spPr>
          <a:xfrm>
            <a:off x="457651" y="2974397"/>
            <a:ext cx="1996680" cy="461665"/>
          </a:xfrm>
          <a:prstGeom prst="rect">
            <a:avLst/>
          </a:prstGeom>
          <a:solidFill>
            <a:srgbClr val="03E9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000000"/>
                </a:solidFill>
                <a:ea typeface="Microsoft YaHei" panose="020B0503020204020204" pitchFamily="34" charset="-122"/>
              </a:rPr>
              <a:t>下線BV放置的受益者並非下線</a:t>
            </a:r>
          </a:p>
        </p:txBody>
      </p:sp>
      <p:sp>
        <p:nvSpPr>
          <p:cNvPr id="7" name="Curved Right Arrow 6"/>
          <p:cNvSpPr/>
          <p:nvPr/>
        </p:nvSpPr>
        <p:spPr>
          <a:xfrm>
            <a:off x="934913" y="3741498"/>
            <a:ext cx="437637" cy="1005077"/>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p:cNvSpPr txBox="1"/>
          <p:nvPr/>
        </p:nvSpPr>
        <p:spPr>
          <a:xfrm>
            <a:off x="-2427"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3/26-1577BV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4/12-2000BV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4/20-396BV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5/7-2398BV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5/18-1810BV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224" name="TextBox 223"/>
          <p:cNvSpPr txBox="1"/>
          <p:nvPr/>
        </p:nvSpPr>
        <p:spPr>
          <a:xfrm>
            <a:off x="2510858"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4/13-2732BV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4/13-1727BV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4/22-604BV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4/24-1167BV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000" b="0" i="0" u="none" dirty="0">
                <a:solidFill>
                  <a:srgbClr val="03E9A0"/>
                </a:solidFill>
                <a:ea typeface="Microsoft YaHei" panose="020B0503020204020204" pitchFamily="34" charset="-122"/>
              </a:rPr>
              <a:t>4/27-1586BV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108" name="TextBox 107"/>
          <p:cNvSpPr txBox="1"/>
          <p:nvPr/>
        </p:nvSpPr>
        <p:spPr>
          <a:xfrm>
            <a:off x="4570969" y="6070886"/>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00"/>
                </a:solidFill>
                <a:ea typeface="Microsoft YaHei" panose="020B0503020204020204" pitchFamily="34" charset="-122"/>
              </a:rPr>
              <a:t>僅有少許或沒有回購顧客</a:t>
            </a:r>
          </a:p>
        </p:txBody>
      </p:sp>
      <p:cxnSp>
        <p:nvCxnSpPr>
          <p:cNvPr id="110" name="Straight Arrow Connector 109"/>
          <p:cNvCxnSpPr>
            <a:cxnSpLocks/>
          </p:cNvCxnSpPr>
          <p:nvPr/>
        </p:nvCxnSpPr>
        <p:spPr>
          <a:xfrm flipH="1" flipV="1">
            <a:off x="702524" y="5962401"/>
            <a:ext cx="3765850" cy="437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cxnSpLocks/>
          </p:cNvCxnSpPr>
          <p:nvPr/>
        </p:nvCxnSpPr>
        <p:spPr>
          <a:xfrm flipH="1">
            <a:off x="3303502" y="5984989"/>
            <a:ext cx="1229604" cy="39794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4313717" y="74040"/>
            <a:ext cx="351891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sng" dirty="0">
                <a:solidFill>
                  <a:srgbClr val="03E9A0"/>
                </a:solidFill>
                <a:ea typeface="Microsoft YaHei" panose="020B0503020204020204" pitchFamily="34" charset="-122"/>
              </a:rPr>
              <a:t>由上往下而非由下往上的構建</a:t>
            </a:r>
          </a:p>
        </p:txBody>
      </p:sp>
      <p:grpSp>
        <p:nvGrpSpPr>
          <p:cNvPr id="109" name="Group 108">
            <a:extLst>
              <a:ext uri="{FF2B5EF4-FFF2-40B4-BE49-F238E27FC236}">
                <a16:creationId xmlns:a16="http://schemas.microsoft.com/office/drawing/2014/main" id="{16C6560B-6264-F541-8BF9-0BBA4B5FAFA0}"/>
              </a:ext>
            </a:extLst>
          </p:cNvPr>
          <p:cNvGrpSpPr/>
          <p:nvPr/>
        </p:nvGrpSpPr>
        <p:grpSpPr>
          <a:xfrm>
            <a:off x="3740442" y="4420982"/>
            <a:ext cx="1926177" cy="983751"/>
            <a:chOff x="3740442" y="4420982"/>
            <a:chExt cx="1926177" cy="983751"/>
          </a:xfrm>
        </p:grpSpPr>
        <p:sp>
          <p:nvSpPr>
            <p:cNvPr id="175" name="Right Brace 174"/>
            <p:cNvSpPr/>
            <p:nvPr/>
          </p:nvSpPr>
          <p:spPr>
            <a:xfrm rot="3612446">
              <a:off x="4460087" y="3701337"/>
              <a:ext cx="486887" cy="1926177"/>
            </a:xfrm>
            <a:prstGeom prst="rightBrace">
              <a:avLst>
                <a:gd name="adj1" fmla="val 0"/>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7" name="Straight Arrow Connector 176"/>
            <p:cNvCxnSpPr/>
            <p:nvPr/>
          </p:nvCxnSpPr>
          <p:spPr>
            <a:xfrm>
              <a:off x="4805948" y="4842764"/>
              <a:ext cx="335891" cy="56196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551D9BF3-02B1-184C-9240-BA9A7BAE5843}"/>
              </a:ext>
            </a:extLst>
          </p:cNvPr>
          <p:cNvGrpSpPr/>
          <p:nvPr/>
        </p:nvGrpSpPr>
        <p:grpSpPr>
          <a:xfrm>
            <a:off x="2855648" y="3965462"/>
            <a:ext cx="1668054" cy="1926177"/>
            <a:chOff x="2855648" y="3965462"/>
            <a:chExt cx="1668054" cy="1926177"/>
          </a:xfrm>
        </p:grpSpPr>
        <p:sp>
          <p:nvSpPr>
            <p:cNvPr id="239" name="Right Brace 238"/>
            <p:cNvSpPr/>
            <p:nvPr/>
          </p:nvSpPr>
          <p:spPr>
            <a:xfrm>
              <a:off x="2855648" y="3965462"/>
              <a:ext cx="486887" cy="1926177"/>
            </a:xfrm>
            <a:prstGeom prst="rightBrace">
              <a:avLst>
                <a:gd name="adj1" fmla="val 0"/>
                <a:gd name="adj2" fmla="val 52225"/>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4" name="Straight Arrow Connector 243"/>
            <p:cNvCxnSpPr>
              <a:stCxn id="239" idx="1"/>
            </p:cNvCxnSpPr>
            <p:nvPr/>
          </p:nvCxnSpPr>
          <p:spPr>
            <a:xfrm>
              <a:off x="3342535" y="4971408"/>
              <a:ext cx="1181167" cy="34472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42" name="Up Arrow 241"/>
          <p:cNvSpPr/>
          <p:nvPr/>
        </p:nvSpPr>
        <p:spPr>
          <a:xfrm>
            <a:off x="5520553" y="4084621"/>
            <a:ext cx="2157133" cy="1353610"/>
          </a:xfrm>
          <a:prstGeom prst="upArrow">
            <a:avLst/>
          </a:prstGeom>
          <a:solidFill>
            <a:srgbClr val="34C4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FFFFFF"/>
                </a:solidFill>
                <a:ea typeface="Microsoft YaHei" panose="020B0503020204020204" pitchFamily="34" charset="-122"/>
              </a:rPr>
              <a:t>不是由下往上的建立</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FFFFFF"/>
                </a:solidFill>
                <a:ea typeface="Microsoft YaHei" panose="020B0503020204020204" pitchFamily="34" charset="-122"/>
              </a:rPr>
              <a:t>薄弱</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200" b="1" i="0" u="none" dirty="0">
                <a:solidFill>
                  <a:srgbClr val="FFFFFF"/>
                </a:solidFill>
                <a:ea typeface="Microsoft YaHei" panose="020B0503020204020204" pitchFamily="34" charset="-122"/>
              </a:rPr>
              <a:t>基礎</a:t>
            </a:r>
          </a:p>
        </p:txBody>
      </p:sp>
      <p:sp>
        <p:nvSpPr>
          <p:cNvPr id="254" name="TextBox 253"/>
          <p:cNvSpPr txBox="1"/>
          <p:nvPr/>
        </p:nvSpPr>
        <p:spPr>
          <a:xfrm>
            <a:off x="14044613" y="-2743200"/>
            <a:ext cx="184731" cy="369332"/>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TextBox 172"/>
          <p:cNvSpPr txBox="1"/>
          <p:nvPr/>
        </p:nvSpPr>
        <p:spPr>
          <a:xfrm>
            <a:off x="4421163" y="5418233"/>
            <a:ext cx="5724644" cy="646331"/>
          </a:xfrm>
          <a:prstGeom prst="rect">
            <a:avLst/>
          </a:prstGeom>
          <a:solidFill>
            <a:srgbClr val="FFFF00"/>
          </a:solidFill>
          <a:ln w="12700">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0" i="0" u="none" dirty="0">
                <a:solidFill>
                  <a:srgbClr val="000000"/>
                </a:solidFill>
                <a:ea typeface="Microsoft YaHei" panose="020B0503020204020204" pitchFamily="34" charset="-122"/>
              </a:rPr>
              <a:t>其他的上線夥伴或許亦在分派放置BV/IBV</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800" b="0" i="0" u="none" dirty="0">
                <a:solidFill>
                  <a:srgbClr val="000000"/>
                </a:solidFill>
                <a:ea typeface="Microsoft YaHei" panose="020B0503020204020204" pitchFamily="34" charset="-122"/>
              </a:rPr>
              <a:t>到下線以平衡可賺取收入的商業發展中心，以賺取佣金</a:t>
            </a:r>
          </a:p>
        </p:txBody>
      </p:sp>
      <p:sp>
        <p:nvSpPr>
          <p:cNvPr id="112" name="Rectangle 111">
            <a:extLst>
              <a:ext uri="{FF2B5EF4-FFF2-40B4-BE49-F238E27FC236}">
                <a16:creationId xmlns:a16="http://schemas.microsoft.com/office/drawing/2014/main" id="{83125B72-FE6A-1240-B4E7-A4BC7A97EE75}"/>
              </a:ext>
            </a:extLst>
          </p:cNvPr>
          <p:cNvSpPr/>
          <p:nvPr/>
        </p:nvSpPr>
        <p:spPr>
          <a:xfrm>
            <a:off x="7325787" y="662828"/>
            <a:ext cx="4770825" cy="646331"/>
          </a:xfrm>
          <a:prstGeom prst="rect">
            <a:avLst/>
          </a:prstGeom>
        </p:spPr>
        <p:txBody>
          <a:bodyPr wrap="square">
            <a:spAutoFit/>
          </a:bodyPr>
          <a:lstStyle/>
          <a:p>
            <a:r>
              <a:rPr lang="zh" sz="1800" b="1" i="1" dirty="0">
                <a:solidFill>
                  <a:srgbClr val="03E9A0"/>
                </a:solidFill>
                <a:ea typeface="Microsoft YaHei" panose="020B0503020204020204" pitchFamily="34" charset="-122"/>
              </a:rPr>
              <a:t>令人驚歎的超連鎖後台管理系統</a:t>
            </a:r>
            <a:endParaRPr lang="en-US" altLang="zh" sz="1800" b="1" i="1" dirty="0">
              <a:solidFill>
                <a:srgbClr val="03E9A0"/>
              </a:solidFill>
              <a:ea typeface="Microsoft YaHei" panose="020B0503020204020204" pitchFamily="34" charset="-122"/>
            </a:endParaRPr>
          </a:p>
          <a:p>
            <a:r>
              <a:rPr lang="zh" sz="1800" b="1" i="1" dirty="0">
                <a:solidFill>
                  <a:srgbClr val="03E9A0"/>
                </a:solidFill>
                <a:ea typeface="Microsoft YaHei" panose="020B0503020204020204" pitchFamily="34" charset="-122"/>
              </a:rPr>
              <a:t>使得不可能成為可能</a:t>
            </a:r>
          </a:p>
        </p:txBody>
      </p:sp>
    </p:spTree>
    <p:extLst>
      <p:ext uri="{BB962C8B-B14F-4D97-AF65-F5344CB8AC3E}">
        <p14:creationId xmlns:p14="http://schemas.microsoft.com/office/powerpoint/2010/main" val="1775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wipe(left)">
                                      <p:cBhvr>
                                        <p:cTn id="11" dur="500"/>
                                        <p:tgtEl>
                                          <p:spTgt spid="109"/>
                                        </p:tgtEl>
                                      </p:cBhvr>
                                    </p:animEffect>
                                  </p:childTnLst>
                                </p:cTn>
                              </p:par>
                              <p:par>
                                <p:cTn id="12" presetID="22" presetClass="entr" presetSubtype="8" fill="hold"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left)">
                                      <p:cBhvr>
                                        <p:cTn id="14" dur="500"/>
                                        <p:tgtEl>
                                          <p:spTgt spid="111"/>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wipe(right)">
                                      <p:cBhvr>
                                        <p:cTn id="18" dur="500"/>
                                        <p:tgtEl>
                                          <p:spTgt spid="110"/>
                                        </p:tgtEl>
                                      </p:cBhvr>
                                    </p:animEffect>
                                  </p:childTnLst>
                                </p:cTn>
                              </p:par>
                              <p:par>
                                <p:cTn id="19" presetID="22" presetClass="entr" presetSubtype="2" fill="hold" nodeType="withEffect">
                                  <p:stCondLst>
                                    <p:cond delay="0"/>
                                  </p:stCondLst>
                                  <p:childTnLst>
                                    <p:set>
                                      <p:cBhvr>
                                        <p:cTn id="20" dur="1" fill="hold">
                                          <p:stCondLst>
                                            <p:cond delay="0"/>
                                          </p:stCondLst>
                                        </p:cTn>
                                        <p:tgtEl>
                                          <p:spTgt spid="236"/>
                                        </p:tgtEl>
                                        <p:attrNameLst>
                                          <p:attrName>style.visibility</p:attrName>
                                        </p:attrNameLst>
                                      </p:cBhvr>
                                      <p:to>
                                        <p:strVal val="visible"/>
                                      </p:to>
                                    </p:set>
                                    <p:animEffect transition="in" filter="wipe(right)">
                                      <p:cBhvr>
                                        <p:cTn id="21" dur="500"/>
                                        <p:tgtEl>
                                          <p:spTgt spid="236"/>
                                        </p:tgtEl>
                                      </p:cBhvr>
                                    </p:animEffect>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additive="base">
                                        <p:cTn id="25" dur="500" fill="hold"/>
                                        <p:tgtEl>
                                          <p:spTgt spid="108"/>
                                        </p:tgtEl>
                                        <p:attrNameLst>
                                          <p:attrName>ppt_x</p:attrName>
                                        </p:attrNameLst>
                                      </p:cBhvr>
                                      <p:tavLst>
                                        <p:tav tm="0">
                                          <p:val>
                                            <p:strVal val="#ppt_x"/>
                                          </p:val>
                                        </p:tav>
                                        <p:tav tm="100000">
                                          <p:val>
                                            <p:strVal val="#ppt_x"/>
                                          </p:val>
                                        </p:tav>
                                      </p:tavLst>
                                    </p:anim>
                                    <p:anim calcmode="lin" valueType="num">
                                      <p:cBhvr additive="base">
                                        <p:cTn id="2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7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25" name="Straight Connector 224"/>
          <p:cNvCxnSpPr/>
          <p:nvPr/>
        </p:nvCxnSpPr>
        <p:spPr>
          <a:xfrm flipH="1">
            <a:off x="2457654" y="2088739"/>
            <a:ext cx="3745463" cy="291467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090174" y="1906742"/>
            <a:ext cx="3898489" cy="305543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endCxn id="118" idx="3"/>
          </p:cNvCxnSpPr>
          <p:nvPr/>
        </p:nvCxnSpPr>
        <p:spPr>
          <a:xfrm>
            <a:off x="3599726" y="4066129"/>
            <a:ext cx="1670550" cy="89604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7603694" y="4066129"/>
            <a:ext cx="1177639" cy="93728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223" name="Group 222"/>
          <p:cNvGrpSpPr/>
          <p:nvPr/>
        </p:nvGrpSpPr>
        <p:grpSpPr>
          <a:xfrm>
            <a:off x="4594259" y="1144349"/>
            <a:ext cx="3052522" cy="1524786"/>
            <a:chOff x="5774350" y="1008951"/>
            <a:chExt cx="567100" cy="283276"/>
          </a:xfrm>
        </p:grpSpPr>
        <p:sp>
          <p:nvSpPr>
            <p:cNvPr id="2" name="Rectangle 1"/>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您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成為領導人</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卓越超連鎖店主</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8" name="Rectangle 7"/>
          <p:cNvSpPr>
            <a:spLocks noChangeAspect="1"/>
          </p:cNvSpPr>
          <p:nvPr/>
        </p:nvSpPr>
        <p:spPr>
          <a:xfrm>
            <a:off x="3219453" y="3593886"/>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FFFFFF"/>
                </a:solidFill>
                <a:ea typeface="Microsoft YaHei" panose="020B0503020204020204" pitchFamily="34" charset="-122"/>
              </a:rPr>
              <a:t>您推薦的新超連鎖店主</a:t>
            </a:r>
          </a:p>
        </p:txBody>
      </p:sp>
      <p:sp>
        <p:nvSpPr>
          <p:cNvPr id="9" name="Rectangle 8"/>
          <p:cNvSpPr>
            <a:spLocks noChangeAspect="1"/>
          </p:cNvSpPr>
          <p:nvPr/>
        </p:nvSpPr>
        <p:spPr>
          <a:xfrm>
            <a:off x="3041328"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2863200"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4245607"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4067479"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2013694"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800" b="1" i="0" u="none" dirty="0">
                <a:solidFill>
                  <a:srgbClr val="FFFFFF"/>
                </a:solidFill>
                <a:ea typeface="Microsoft YaHei" panose="020B0503020204020204" pitchFamily="34" charset="-122"/>
              </a:rPr>
              <a:t>新超連鎖店主</a:t>
            </a:r>
          </a:p>
        </p:txBody>
      </p:sp>
      <p:sp>
        <p:nvSpPr>
          <p:cNvPr id="14" name="Rectangle 13"/>
          <p:cNvSpPr>
            <a:spLocks noChangeAspect="1"/>
          </p:cNvSpPr>
          <p:nvPr/>
        </p:nvSpPr>
        <p:spPr>
          <a:xfrm>
            <a:off x="1835569"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165744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3039847"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2861720"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8433428" y="3587191"/>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600" b="1" i="0" u="none" dirty="0">
                <a:solidFill>
                  <a:srgbClr val="FFFFFF"/>
                </a:solidFill>
                <a:ea typeface="Microsoft YaHei" panose="020B0503020204020204" pitchFamily="34" charset="-122"/>
              </a:rPr>
              <a:t>你推薦的新超連鎖店主</a:t>
            </a:r>
          </a:p>
        </p:txBody>
      </p:sp>
      <p:sp>
        <p:nvSpPr>
          <p:cNvPr id="64" name="Rectangle 63"/>
          <p:cNvSpPr>
            <a:spLocks noChangeAspect="1"/>
          </p:cNvSpPr>
          <p:nvPr/>
        </p:nvSpPr>
        <p:spPr>
          <a:xfrm>
            <a:off x="8222651"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8044523"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9426929"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9248801"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9605054"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700" b="1" i="0" u="none" dirty="0">
                <a:solidFill>
                  <a:srgbClr val="FFFFFF"/>
                </a:solidFill>
                <a:ea typeface="Microsoft YaHei" panose="020B0503020204020204" pitchFamily="34" charset="-122"/>
              </a:rPr>
              <a:t>新超連鎖店主</a:t>
            </a:r>
          </a:p>
        </p:txBody>
      </p:sp>
      <p:sp>
        <p:nvSpPr>
          <p:cNvPr id="69" name="Rectangle 68"/>
          <p:cNvSpPr>
            <a:spLocks noChangeAspect="1"/>
          </p:cNvSpPr>
          <p:nvPr/>
        </p:nvSpPr>
        <p:spPr>
          <a:xfrm>
            <a:off x="9426929"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924880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10631208"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10453080"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4422251"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700" b="1" i="0" u="none" dirty="0">
                <a:solidFill>
                  <a:srgbClr val="FFFFFF"/>
                </a:solidFill>
                <a:ea typeface="Microsoft YaHei" panose="020B0503020204020204" pitchFamily="34" charset="-122"/>
              </a:rPr>
              <a:t>新超連鎖店主</a:t>
            </a:r>
          </a:p>
        </p:txBody>
      </p:sp>
      <p:sp>
        <p:nvSpPr>
          <p:cNvPr id="119" name="Rectangle 118"/>
          <p:cNvSpPr>
            <a:spLocks noChangeAspect="1"/>
          </p:cNvSpPr>
          <p:nvPr/>
        </p:nvSpPr>
        <p:spPr>
          <a:xfrm>
            <a:off x="4244126"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4065998"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448405"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270277"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7196497"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700" b="1" i="0" u="none" dirty="0">
                <a:solidFill>
                  <a:srgbClr val="FFFFFF"/>
                </a:solidFill>
                <a:ea typeface="Microsoft YaHei" panose="020B0503020204020204" pitchFamily="34" charset="-122"/>
              </a:rPr>
              <a:t>新超連鎖店主</a:t>
            </a:r>
          </a:p>
        </p:txBody>
      </p:sp>
      <p:sp>
        <p:nvSpPr>
          <p:cNvPr id="124" name="Rectangle 123"/>
          <p:cNvSpPr>
            <a:spLocks noChangeAspect="1"/>
          </p:cNvSpPr>
          <p:nvPr/>
        </p:nvSpPr>
        <p:spPr>
          <a:xfrm>
            <a:off x="7018372"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840244"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822265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8044523"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 name="TextBox 43"/>
          <p:cNvSpPr txBox="1"/>
          <p:nvPr/>
        </p:nvSpPr>
        <p:spPr>
          <a:xfrm>
            <a:off x="290205" y="295791"/>
            <a:ext cx="3955402" cy="1754326"/>
          </a:xfrm>
          <a:prstGeom prst="rect">
            <a:avLst/>
          </a:prstGeom>
          <a:noFill/>
          <a:ln>
            <a:solidFill>
              <a:srgbClr val="34C48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您所添加的每位超連鎖店主必須親自完成管理業績紅利計畫的5步驟，並通過零售與使用產品達到合格標準</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3E9A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每人都必須獨立滿足要求。每位超連鎖店主都必須承擔自己的責任</a:t>
            </a:r>
          </a:p>
        </p:txBody>
      </p:sp>
      <p:sp>
        <p:nvSpPr>
          <p:cNvPr id="7" name="TextBox 6"/>
          <p:cNvSpPr txBox="1"/>
          <p:nvPr/>
        </p:nvSpPr>
        <p:spPr>
          <a:xfrm>
            <a:off x="6090174" y="5690193"/>
            <a:ext cx="5957382" cy="923330"/>
          </a:xfrm>
          <a:prstGeom prst="rect">
            <a:avLst/>
          </a:prstGeom>
          <a:noFill/>
          <a:ln>
            <a:solidFill>
              <a:srgbClr val="34C48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使得收益增加，而非減少</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倍速效應可以成為您的助力，亦或造成阻力。</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3E9A0"/>
                </a:solidFill>
                <a:ea typeface="Microsoft YaHei" panose="020B0503020204020204" pitchFamily="34" charset="-122"/>
              </a:rPr>
              <a:t>務必要複製優勢並交付責任</a:t>
            </a:r>
          </a:p>
        </p:txBody>
      </p:sp>
      <p:sp>
        <p:nvSpPr>
          <p:cNvPr id="45" name="Down Arrow 44"/>
          <p:cNvSpPr/>
          <p:nvPr/>
        </p:nvSpPr>
        <p:spPr>
          <a:xfrm rot="10800000">
            <a:off x="5596837" y="2851131"/>
            <a:ext cx="415636" cy="2384441"/>
          </a:xfrm>
          <a:prstGeom prst="downArrow">
            <a:avLst/>
          </a:prstGeom>
          <a:solidFill>
            <a:srgbClr val="03E9A0"/>
          </a:solidFill>
          <a:ln>
            <a:solidFill>
              <a:schemeClr val="tx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E"/>
              </a:solidFill>
              <a:effectLst/>
              <a:uLnTx/>
              <a:uFillTx/>
              <a:latin typeface="Calibri" panose="020F0502020204030204"/>
              <a:ea typeface="+mn-ea"/>
              <a:cs typeface="+mn-cs"/>
            </a:endParaRPr>
          </a:p>
        </p:txBody>
      </p:sp>
      <p:sp>
        <p:nvSpPr>
          <p:cNvPr id="47" name="Down Arrow 46"/>
          <p:cNvSpPr/>
          <p:nvPr/>
        </p:nvSpPr>
        <p:spPr>
          <a:xfrm rot="10800000">
            <a:off x="6452837" y="2851130"/>
            <a:ext cx="415636" cy="2384441"/>
          </a:xfrm>
          <a:prstGeom prst="downArrow">
            <a:avLst/>
          </a:prstGeom>
          <a:solidFill>
            <a:srgbClr val="03E9A0"/>
          </a:solidFill>
          <a:ln>
            <a:solidFill>
              <a:schemeClr val="tx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E"/>
              </a:solidFill>
              <a:effectLst/>
              <a:uLnTx/>
              <a:uFillTx/>
              <a:latin typeface="Calibri" panose="020F0502020204030204"/>
              <a:ea typeface="+mn-ea"/>
              <a:cs typeface="+mn-cs"/>
            </a:endParaRPr>
          </a:p>
        </p:txBody>
      </p:sp>
      <p:sp>
        <p:nvSpPr>
          <p:cNvPr id="48" name="Down Arrow 47"/>
          <p:cNvSpPr/>
          <p:nvPr/>
        </p:nvSpPr>
        <p:spPr>
          <a:xfrm rot="10800000">
            <a:off x="5912702" y="358555"/>
            <a:ext cx="415636" cy="657687"/>
          </a:xfrm>
          <a:prstGeom prst="downArrow">
            <a:avLst/>
          </a:prstGeom>
          <a:solidFill>
            <a:srgbClr val="03E9A0"/>
          </a:solidFill>
          <a:ln>
            <a:solidFill>
              <a:schemeClr val="tx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E"/>
              </a:solidFill>
              <a:effectLst/>
              <a:uLnTx/>
              <a:uFillTx/>
              <a:latin typeface="Calibri" panose="020F0502020204030204"/>
              <a:ea typeface="+mn-ea"/>
              <a:cs typeface="+mn-cs"/>
            </a:endParaRPr>
          </a:p>
        </p:txBody>
      </p:sp>
      <p:sp>
        <p:nvSpPr>
          <p:cNvPr id="49" name="Down Arrow 48"/>
          <p:cNvSpPr/>
          <p:nvPr/>
        </p:nvSpPr>
        <p:spPr>
          <a:xfrm rot="7452574">
            <a:off x="9167184" y="1549707"/>
            <a:ext cx="415636" cy="3973186"/>
          </a:xfrm>
          <a:prstGeom prst="downArrow">
            <a:avLst>
              <a:gd name="adj1" fmla="val 56495"/>
              <a:gd name="adj2" fmla="val 50000"/>
            </a:avLst>
          </a:prstGeom>
          <a:solidFill>
            <a:srgbClr val="03E9A0"/>
          </a:solidFill>
          <a:ln>
            <a:solidFill>
              <a:schemeClr val="tx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E"/>
              </a:solidFill>
              <a:effectLst/>
              <a:uLnTx/>
              <a:uFillTx/>
              <a:latin typeface="Calibri" panose="020F0502020204030204"/>
              <a:ea typeface="+mn-ea"/>
              <a:cs typeface="+mn-cs"/>
            </a:endParaRPr>
          </a:p>
        </p:txBody>
      </p:sp>
      <p:sp>
        <p:nvSpPr>
          <p:cNvPr id="50" name="Down Arrow 49"/>
          <p:cNvSpPr/>
          <p:nvPr/>
        </p:nvSpPr>
        <p:spPr>
          <a:xfrm rot="14312414">
            <a:off x="3124180" y="1927426"/>
            <a:ext cx="415636" cy="3636363"/>
          </a:xfrm>
          <a:prstGeom prst="downArrow">
            <a:avLst/>
          </a:prstGeom>
          <a:solidFill>
            <a:srgbClr val="03E9A0"/>
          </a:solidFill>
          <a:ln>
            <a:solidFill>
              <a:schemeClr val="tx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E"/>
              </a:solidFill>
              <a:effectLst/>
              <a:uLnTx/>
              <a:uFillTx/>
              <a:latin typeface="Calibri" panose="020F0502020204030204"/>
              <a:ea typeface="+mn-ea"/>
              <a:cs typeface="+mn-cs"/>
            </a:endParaRPr>
          </a:p>
        </p:txBody>
      </p:sp>
      <p:sp>
        <p:nvSpPr>
          <p:cNvPr id="18" name="TextBox 17"/>
          <p:cNvSpPr txBox="1"/>
          <p:nvPr/>
        </p:nvSpPr>
        <p:spPr>
          <a:xfrm>
            <a:off x="8400776" y="222447"/>
            <a:ext cx="3646780" cy="1077218"/>
          </a:xfrm>
          <a:prstGeom prst="rect">
            <a:avLst/>
          </a:prstGeom>
          <a:solidFill>
            <a:srgbClr val="34C48C"/>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由下往上地複製成功</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2000" b="1" i="0" u="none" dirty="0">
                <a:solidFill>
                  <a:srgbClr val="FFFFFF"/>
                </a:solidFill>
                <a:ea typeface="Microsoft YaHei" panose="020B0503020204020204" pitchFamily="34" charset="-122"/>
              </a:rPr>
              <a:t>摩天大樓只有在堅實的地基上才能蓋起，組織亦然</a:t>
            </a:r>
          </a:p>
        </p:txBody>
      </p:sp>
      <p:sp>
        <p:nvSpPr>
          <p:cNvPr id="19" name="TextBox 18"/>
          <p:cNvSpPr txBox="1"/>
          <p:nvPr/>
        </p:nvSpPr>
        <p:spPr>
          <a:xfrm>
            <a:off x="5743654" y="10707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堅實</a:t>
            </a:r>
          </a:p>
        </p:txBody>
      </p:sp>
      <p:sp>
        <p:nvSpPr>
          <p:cNvPr id="20" name="TextBox 19"/>
          <p:cNvSpPr txBox="1"/>
          <p:nvPr/>
        </p:nvSpPr>
        <p:spPr>
          <a:xfrm>
            <a:off x="290205" y="5605055"/>
            <a:ext cx="5625466" cy="830997"/>
          </a:xfrm>
          <a:prstGeom prst="rect">
            <a:avLst/>
          </a:prstGeom>
          <a:solidFill>
            <a:srgbClr val="FF0000"/>
          </a:solidFill>
          <a:ln w="571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600" b="1" i="0" u="none" dirty="0">
                <a:solidFill>
                  <a:srgbClr val="000000"/>
                </a:solidFill>
                <a:ea typeface="Microsoft YaHei" panose="020B0503020204020204" pitchFamily="34" charset="-122"/>
              </a:rPr>
              <a:t>每個人在這裡都致力於複製零售、滿足標準、推薦及ABC跟進法。持久的成功沒有捷徑。</a:t>
            </a:r>
            <a:r>
              <a:rPr lang="zh" sz="1600" b="1" i="1" u="none" dirty="0">
                <a:solidFill>
                  <a:srgbClr val="000000"/>
                </a:solidFill>
                <a:ea typeface="Microsoft YaHei" panose="020B0503020204020204" pitchFamily="34" charset="-122"/>
              </a:rPr>
              <a:t>停止尋找取巧的把戲、不誠的捷徑或舞弊的手段</a:t>
            </a:r>
          </a:p>
        </p:txBody>
      </p:sp>
      <p:sp>
        <p:nvSpPr>
          <p:cNvPr id="21" name="Right Arrow 20"/>
          <p:cNvSpPr/>
          <p:nvPr/>
        </p:nvSpPr>
        <p:spPr>
          <a:xfrm rot="19270008">
            <a:off x="882701" y="4985660"/>
            <a:ext cx="707760"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96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10" name="Straight Connector 109"/>
          <p:cNvCxnSpPr/>
          <p:nvPr/>
        </p:nvCxnSpPr>
        <p:spPr>
          <a:xfrm>
            <a:off x="7631470" y="5003417"/>
            <a:ext cx="688485" cy="80570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9244445" y="4922729"/>
            <a:ext cx="847483" cy="8863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124112" y="5003417"/>
            <a:ext cx="688485" cy="80570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315527" y="4922729"/>
            <a:ext cx="847483" cy="8863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652542" y="2088739"/>
            <a:ext cx="4550576" cy="373543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090174" y="1906742"/>
            <a:ext cx="4827050" cy="373623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3599726" y="4066129"/>
            <a:ext cx="1977029" cy="17429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851973" y="4066129"/>
            <a:ext cx="1929361" cy="174299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223" name="Group 222"/>
          <p:cNvGrpSpPr/>
          <p:nvPr/>
        </p:nvGrpSpPr>
        <p:grpSpPr>
          <a:xfrm>
            <a:off x="4594259" y="1144349"/>
            <a:ext cx="3052522" cy="1524786"/>
            <a:chOff x="5774350" y="1008951"/>
            <a:chExt cx="567100" cy="283276"/>
          </a:xfrm>
        </p:grpSpPr>
        <p:sp>
          <p:nvSpPr>
            <p:cNvPr id="2" name="Rectangle 1"/>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資深夥伴領導人</a:t>
              </a:r>
            </a:p>
          </p:txBody>
        </p:sp>
        <p:sp>
          <p:nvSpPr>
            <p:cNvPr id="3" name="Rectangle 2"/>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8" name="Rectangle 7"/>
          <p:cNvSpPr>
            <a:spLocks noChangeAspect="1"/>
          </p:cNvSpPr>
          <p:nvPr/>
        </p:nvSpPr>
        <p:spPr>
          <a:xfrm>
            <a:off x="3219453" y="3593886"/>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親自推薦的超連鎖店主</a:t>
            </a:r>
          </a:p>
        </p:txBody>
      </p:sp>
      <p:sp>
        <p:nvSpPr>
          <p:cNvPr id="9" name="Rectangle 8"/>
          <p:cNvSpPr>
            <a:spLocks noChangeAspect="1"/>
          </p:cNvSpPr>
          <p:nvPr/>
        </p:nvSpPr>
        <p:spPr>
          <a:xfrm>
            <a:off x="3041328"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2863200"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4245607"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4067479"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2013694"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14" name="Rectangle 13"/>
          <p:cNvSpPr>
            <a:spLocks noChangeAspect="1"/>
          </p:cNvSpPr>
          <p:nvPr/>
        </p:nvSpPr>
        <p:spPr>
          <a:xfrm>
            <a:off x="1835569"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165744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3039847"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2861720"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8400776" y="3593886"/>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64" name="Rectangle 63"/>
          <p:cNvSpPr>
            <a:spLocks noChangeAspect="1"/>
          </p:cNvSpPr>
          <p:nvPr/>
        </p:nvSpPr>
        <p:spPr>
          <a:xfrm>
            <a:off x="8222651"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8044523"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9426929"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9244445" y="3594624"/>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9605054"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69" name="Rectangle 68"/>
          <p:cNvSpPr>
            <a:spLocks noChangeAspect="1"/>
          </p:cNvSpPr>
          <p:nvPr/>
        </p:nvSpPr>
        <p:spPr>
          <a:xfrm>
            <a:off x="9426929"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924880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10631208"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10453080"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4422251"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119" name="Rectangle 118"/>
          <p:cNvSpPr>
            <a:spLocks noChangeAspect="1"/>
          </p:cNvSpPr>
          <p:nvPr/>
        </p:nvSpPr>
        <p:spPr>
          <a:xfrm>
            <a:off x="4244126"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4065998"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448405"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270277"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7196497" y="4572417"/>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124" name="Rectangle 123"/>
          <p:cNvSpPr>
            <a:spLocks noChangeAspect="1"/>
          </p:cNvSpPr>
          <p:nvPr/>
        </p:nvSpPr>
        <p:spPr>
          <a:xfrm>
            <a:off x="7018372"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840244"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8222651" y="4572417"/>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8044523" y="4572417"/>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18" name="Group 17"/>
          <p:cNvGrpSpPr/>
          <p:nvPr/>
        </p:nvGrpSpPr>
        <p:grpSpPr>
          <a:xfrm>
            <a:off x="1224213" y="5550948"/>
            <a:ext cx="977256" cy="488156"/>
            <a:chOff x="497276" y="5633962"/>
            <a:chExt cx="1560531" cy="779512"/>
          </a:xfrm>
        </p:grpSpPr>
        <p:sp>
          <p:nvSpPr>
            <p:cNvPr id="46" name="Rectangle 45"/>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47" name="Rectangle 46"/>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 name="Rectangle 48"/>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58" name="Group 57"/>
          <p:cNvGrpSpPr/>
          <p:nvPr/>
        </p:nvGrpSpPr>
        <p:grpSpPr>
          <a:xfrm>
            <a:off x="2620980" y="5550948"/>
            <a:ext cx="977256" cy="488156"/>
            <a:chOff x="497276" y="5633962"/>
            <a:chExt cx="1560531" cy="779512"/>
          </a:xfrm>
        </p:grpSpPr>
        <p:sp>
          <p:nvSpPr>
            <p:cNvPr id="59" name="Rectangle 58"/>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60" name="Rectangle 59"/>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74" name="Group 73"/>
          <p:cNvGrpSpPr/>
          <p:nvPr/>
        </p:nvGrpSpPr>
        <p:grpSpPr>
          <a:xfrm>
            <a:off x="3654262" y="5509827"/>
            <a:ext cx="977256" cy="529277"/>
            <a:chOff x="497276" y="5568298"/>
            <a:chExt cx="1560531" cy="845176"/>
          </a:xfrm>
        </p:grpSpPr>
        <p:sp>
          <p:nvSpPr>
            <p:cNvPr id="75" name="Rectangle 74"/>
            <p:cNvSpPr>
              <a:spLocks noChangeAspect="1"/>
            </p:cNvSpPr>
            <p:nvPr/>
          </p:nvSpPr>
          <p:spPr>
            <a:xfrm>
              <a:off x="830805" y="5568298"/>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76" name="Rectangle 75"/>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9" name="Rectangle 78"/>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80" name="Group 79"/>
          <p:cNvGrpSpPr/>
          <p:nvPr/>
        </p:nvGrpSpPr>
        <p:grpSpPr>
          <a:xfrm>
            <a:off x="5051029" y="5550948"/>
            <a:ext cx="977256" cy="488156"/>
            <a:chOff x="497276" y="5633962"/>
            <a:chExt cx="1560531" cy="779512"/>
          </a:xfrm>
        </p:grpSpPr>
        <p:sp>
          <p:nvSpPr>
            <p:cNvPr id="81" name="Rectangle 80"/>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82" name="Rectangle 81"/>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4" name="Rectangle 83"/>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86" name="Group 85"/>
          <p:cNvGrpSpPr/>
          <p:nvPr/>
        </p:nvGrpSpPr>
        <p:grpSpPr>
          <a:xfrm>
            <a:off x="6336249" y="5550948"/>
            <a:ext cx="977256" cy="488156"/>
            <a:chOff x="497276" y="5633962"/>
            <a:chExt cx="1560531" cy="779512"/>
          </a:xfrm>
        </p:grpSpPr>
        <p:sp>
          <p:nvSpPr>
            <p:cNvPr id="87" name="Rectangle 86"/>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88" name="Rectangle 87"/>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9" name="Rectangle 88"/>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92" name="Group 91"/>
          <p:cNvGrpSpPr/>
          <p:nvPr/>
        </p:nvGrpSpPr>
        <p:grpSpPr>
          <a:xfrm>
            <a:off x="7733016" y="5550948"/>
            <a:ext cx="977256" cy="488156"/>
            <a:chOff x="497276" y="5633962"/>
            <a:chExt cx="1560531" cy="779512"/>
          </a:xfrm>
        </p:grpSpPr>
        <p:sp>
          <p:nvSpPr>
            <p:cNvPr id="93" name="Rectangle 92"/>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4" name="Rectangle 93"/>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98" name="Group 97"/>
          <p:cNvGrpSpPr/>
          <p:nvPr/>
        </p:nvGrpSpPr>
        <p:grpSpPr>
          <a:xfrm>
            <a:off x="8766298" y="5550948"/>
            <a:ext cx="977256" cy="488156"/>
            <a:chOff x="497276" y="5633962"/>
            <a:chExt cx="1560531" cy="779512"/>
          </a:xfrm>
        </p:grpSpPr>
        <p:sp>
          <p:nvSpPr>
            <p:cNvPr id="99" name="Rectangle 98"/>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p>
          </p:txBody>
        </p:sp>
        <p:sp>
          <p:nvSpPr>
            <p:cNvPr id="100" name="Rectangle 99"/>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104" name="Group 103"/>
          <p:cNvGrpSpPr/>
          <p:nvPr/>
        </p:nvGrpSpPr>
        <p:grpSpPr>
          <a:xfrm>
            <a:off x="10163065" y="5550948"/>
            <a:ext cx="977256" cy="488156"/>
            <a:chOff x="497276" y="5633962"/>
            <a:chExt cx="1560531" cy="779512"/>
          </a:xfrm>
        </p:grpSpPr>
        <p:sp>
          <p:nvSpPr>
            <p:cNvPr id="105" name="Rectangle 104"/>
            <p:cNvSpPr>
              <a:spLocks noChangeAspect="1"/>
            </p:cNvSpPr>
            <p:nvPr/>
          </p:nvSpPr>
          <p:spPr>
            <a:xfrm>
              <a:off x="853529" y="5633962"/>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106" name="Rectangle 105"/>
            <p:cNvSpPr>
              <a:spLocks noChangeAspect="1"/>
            </p:cNvSpPr>
            <p:nvPr/>
          </p:nvSpPr>
          <p:spPr>
            <a:xfrm>
              <a:off x="675404"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497276"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8" name="Rectangle 107"/>
            <p:cNvSpPr>
              <a:spLocks noChangeAspect="1"/>
            </p:cNvSpPr>
            <p:nvPr/>
          </p:nvSpPr>
          <p:spPr>
            <a:xfrm>
              <a:off x="1879682" y="5633962"/>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9" name="Rectangle 108"/>
            <p:cNvSpPr>
              <a:spLocks noChangeAspect="1"/>
            </p:cNvSpPr>
            <p:nvPr/>
          </p:nvSpPr>
          <p:spPr>
            <a:xfrm>
              <a:off x="1701555" y="5633962"/>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115" name="Curved Left Arrow 114"/>
          <p:cNvSpPr/>
          <p:nvPr/>
        </p:nvSpPr>
        <p:spPr>
          <a:xfrm rot="2495648" flipH="1">
            <a:off x="2090511" y="1111813"/>
            <a:ext cx="914720" cy="4959744"/>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Curved Left Arrow 116"/>
          <p:cNvSpPr/>
          <p:nvPr/>
        </p:nvSpPr>
        <p:spPr>
          <a:xfrm rot="1639655">
            <a:off x="6641638" y="1768905"/>
            <a:ext cx="972182" cy="4875468"/>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Down Arrow 24"/>
          <p:cNvSpPr/>
          <p:nvPr/>
        </p:nvSpPr>
        <p:spPr>
          <a:xfrm>
            <a:off x="5641970" y="2712720"/>
            <a:ext cx="196646" cy="2797588"/>
          </a:xfrm>
          <a:prstGeom prst="downArrow">
            <a:avLst/>
          </a:prstGeom>
          <a:solidFill>
            <a:srgbClr val="03E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Down Arrow 127"/>
          <p:cNvSpPr/>
          <p:nvPr/>
        </p:nvSpPr>
        <p:spPr>
          <a:xfrm>
            <a:off x="6552999" y="2712720"/>
            <a:ext cx="196646" cy="2797588"/>
          </a:xfrm>
          <a:prstGeom prst="downArrow">
            <a:avLst/>
          </a:prstGeom>
          <a:solidFill>
            <a:srgbClr val="03E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8044523" y="302312"/>
            <a:ext cx="4057408" cy="181588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zh" altLang="en-US" sz="1600" b="1"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如果超連鎖店主沒有建立</a:t>
            </a:r>
            <a:r>
              <a:rPr kumimoji="0" lang="en-US" altLang="zh" sz="1600" b="1"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10-15</a:t>
            </a:r>
            <a:r>
              <a:rPr kumimoji="0" lang="zh" altLang="en-US" sz="1600" b="1"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人的顧客群，就缺少事業的基礎。</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zh" altLang="en-US" sz="1600" b="1"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每一位超連鎖店主只需要建立兩條邊，而水平行銷或多層次傳銷結構至少需要</a:t>
            </a:r>
            <a:r>
              <a:rPr kumimoji="0" lang="en-US" altLang="zh" sz="1600" b="1"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10</a:t>
            </a:r>
            <a:r>
              <a:rPr kumimoji="0" lang="zh" altLang="en-US" sz="1600" b="1"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條或以上。很棒吧！每個人都應該持續建構、推薦新人並從底部加入連鎖分店</a:t>
            </a:r>
          </a:p>
        </p:txBody>
      </p:sp>
      <p:grpSp>
        <p:nvGrpSpPr>
          <p:cNvPr id="27" name="Group 26">
            <a:extLst>
              <a:ext uri="{FF2B5EF4-FFF2-40B4-BE49-F238E27FC236}">
                <a16:creationId xmlns:a16="http://schemas.microsoft.com/office/drawing/2014/main" id="{591AB0A2-76F5-C948-9EA7-89C100270EE9}"/>
              </a:ext>
            </a:extLst>
          </p:cNvPr>
          <p:cNvGrpSpPr/>
          <p:nvPr/>
        </p:nvGrpSpPr>
        <p:grpSpPr>
          <a:xfrm>
            <a:off x="6010130" y="1999510"/>
            <a:ext cx="2417258" cy="4133237"/>
            <a:chOff x="5904553" y="2027119"/>
            <a:chExt cx="2417258" cy="4133237"/>
          </a:xfrm>
        </p:grpSpPr>
        <p:sp>
          <p:nvSpPr>
            <p:cNvPr id="130" name="Multiply 129"/>
            <p:cNvSpPr/>
            <p:nvPr/>
          </p:nvSpPr>
          <p:spPr>
            <a:xfrm>
              <a:off x="7652371" y="2027119"/>
              <a:ext cx="669440" cy="632149"/>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Multiply 130"/>
            <p:cNvSpPr/>
            <p:nvPr/>
          </p:nvSpPr>
          <p:spPr>
            <a:xfrm>
              <a:off x="7348921" y="3721712"/>
              <a:ext cx="669440" cy="632149"/>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Multiply 131"/>
            <p:cNvSpPr/>
            <p:nvPr/>
          </p:nvSpPr>
          <p:spPr>
            <a:xfrm>
              <a:off x="5904553" y="5528207"/>
              <a:ext cx="669440" cy="632149"/>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2168470" y="4787152"/>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3" name="Rectangle 132"/>
          <p:cNvSpPr/>
          <p:nvPr/>
        </p:nvSpPr>
        <p:spPr>
          <a:xfrm>
            <a:off x="4536414" y="4687897"/>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p:nvPr/>
        </p:nvSpPr>
        <p:spPr>
          <a:xfrm>
            <a:off x="8501077" y="3742182"/>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5" name="Rectangle 134"/>
          <p:cNvSpPr/>
          <p:nvPr/>
        </p:nvSpPr>
        <p:spPr>
          <a:xfrm>
            <a:off x="6522392" y="5594082"/>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6" name="Rectangle 135"/>
          <p:cNvSpPr/>
          <p:nvPr/>
        </p:nvSpPr>
        <p:spPr>
          <a:xfrm>
            <a:off x="5231163" y="5579031"/>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7" name="Rectangle 136"/>
          <p:cNvSpPr/>
          <p:nvPr/>
        </p:nvSpPr>
        <p:spPr>
          <a:xfrm>
            <a:off x="3811034" y="5586557"/>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8" name="Rectangle 137"/>
          <p:cNvSpPr/>
          <p:nvPr/>
        </p:nvSpPr>
        <p:spPr>
          <a:xfrm>
            <a:off x="2836299" y="5579031"/>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p:nvPr/>
        </p:nvSpPr>
        <p:spPr>
          <a:xfrm>
            <a:off x="1401567" y="5579031"/>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0" name="Rectangle 139"/>
          <p:cNvSpPr/>
          <p:nvPr/>
        </p:nvSpPr>
        <p:spPr>
          <a:xfrm>
            <a:off x="10368893" y="5600755"/>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1" name="Rectangle 140"/>
          <p:cNvSpPr/>
          <p:nvPr/>
        </p:nvSpPr>
        <p:spPr>
          <a:xfrm>
            <a:off x="8994294" y="5581372"/>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2" name="Rectangle 141"/>
          <p:cNvSpPr/>
          <p:nvPr/>
        </p:nvSpPr>
        <p:spPr>
          <a:xfrm>
            <a:off x="7947856" y="5591494"/>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3" name="Rectangle 142"/>
          <p:cNvSpPr/>
          <p:nvPr/>
        </p:nvSpPr>
        <p:spPr>
          <a:xfrm>
            <a:off x="9696914" y="4723800"/>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p:nvPr/>
        </p:nvSpPr>
        <p:spPr>
          <a:xfrm>
            <a:off x="7351165" y="4765233"/>
            <a:ext cx="5949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 name="TextBox 20"/>
          <p:cNvSpPr txBox="1"/>
          <p:nvPr/>
        </p:nvSpPr>
        <p:spPr>
          <a:xfrm>
            <a:off x="8649341" y="2581543"/>
            <a:ext cx="33828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「授人以魚，不如授人以漁」</a:t>
            </a:r>
          </a:p>
        </p:txBody>
      </p:sp>
      <p:sp>
        <p:nvSpPr>
          <p:cNvPr id="24" name="TextBox 23"/>
          <p:cNvSpPr txBox="1"/>
          <p:nvPr/>
        </p:nvSpPr>
        <p:spPr>
          <a:xfrm>
            <a:off x="3114215" y="6197166"/>
            <a:ext cx="66479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每個人都從下而上建立事業組織，推薦新人，產生重複零售帳戶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二叉樹策略 </a:t>
            </a: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平衡弱的一邊，每個人都做好一邊。</a:t>
            </a:r>
          </a:p>
        </p:txBody>
      </p:sp>
      <p:sp>
        <p:nvSpPr>
          <p:cNvPr id="26" name="Up Arrow 25"/>
          <p:cNvSpPr/>
          <p:nvPr/>
        </p:nvSpPr>
        <p:spPr>
          <a:xfrm>
            <a:off x="5976274" y="3188185"/>
            <a:ext cx="484632" cy="2362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Up Arrow 144"/>
          <p:cNvSpPr/>
          <p:nvPr/>
        </p:nvSpPr>
        <p:spPr>
          <a:xfrm>
            <a:off x="3413706" y="446829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Up Arrow 145"/>
          <p:cNvSpPr/>
          <p:nvPr/>
        </p:nvSpPr>
        <p:spPr>
          <a:xfrm>
            <a:off x="8605907" y="4430756"/>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155641" y="162927"/>
            <a:ext cx="4340782" cy="2554545"/>
          </a:xfrm>
          <a:prstGeom prst="rect">
            <a:avLst/>
          </a:prstGeom>
          <a:solidFill>
            <a:srgbClr val="34C48C"/>
          </a:solidFill>
          <a:ln>
            <a:solidFill>
              <a:srgbClr val="34C48C"/>
            </a:solidFill>
          </a:ln>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mj-lt"/>
              <a:buAutoNum type="arabicParenR"/>
              <a:tabLst/>
              <a:defRPr/>
            </a:pPr>
            <a:r>
              <a:rPr kumimoji="0" lang="zh" altLang="en-US" sz="2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致命缺陷 </a:t>
            </a:r>
            <a:r>
              <a:rPr kumimoji="0" lang="en-US" altLang="zh" sz="2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2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沒有「不要」</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不要設定人選的資格</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不要放棄個人推薦</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不要將</a:t>
            </a:r>
            <a:r>
              <a:rPr kumimoji="0" lang="en-US" altLang="zh"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IBV</a:t>
            </a: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放置在下線的</a:t>
            </a:r>
            <a:br>
              <a:rPr kumimoji="0" lang="en"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兩邊</a:t>
            </a:r>
            <a:br>
              <a:rPr kumimoji="0" lang="en"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zh" altLang="en-US" sz="12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您不可以放置不是由零售獲得的未受制約點數。這以後將會被扣回</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不要使他人維持夠格狀態</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不要在您沒有工作或主辦會議的地方放置</a:t>
            </a:r>
            <a:r>
              <a:rPr kumimoji="0" lang="en-US" altLang="zh"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IBV</a:t>
            </a:r>
          </a:p>
        </p:txBody>
      </p:sp>
      <p:sp>
        <p:nvSpPr>
          <p:cNvPr id="22" name="TextBox 21"/>
          <p:cNvSpPr txBox="1"/>
          <p:nvPr/>
        </p:nvSpPr>
        <p:spPr>
          <a:xfrm>
            <a:off x="167997" y="167769"/>
            <a:ext cx="4331573" cy="4339650"/>
          </a:xfrm>
          <a:prstGeom prst="rect">
            <a:avLst/>
          </a:prstGeom>
          <a:solidFill>
            <a:srgbClr val="34C48C"/>
          </a:solidFill>
          <a:ln w="19050">
            <a:solidFill>
              <a:srgbClr val="34C48C"/>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zh" altLang="en-US" sz="2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糾正方法</a:t>
            </a:r>
            <a:r>
              <a:rPr kumimoji="0" lang="zh" altLang="en-US" sz="2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r>
              <a:rPr kumimoji="0" lang="zh" altLang="en-US"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（公司建立的方式 </a:t>
            </a:r>
            <a:r>
              <a:rPr kumimoji="0" lang="en-US" altLang="zh"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15-25</a:t>
            </a:r>
            <a:r>
              <a:rPr kumimoji="0" lang="zh" altLang="en-US"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年的永續收入。）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在下線放置</a:t>
            </a:r>
            <a:r>
              <a:rPr kumimoji="0" lang="en-US" altLang="zh"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並非必要。</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透過在他們下面增加更多的人，從而垂直創建</a:t>
            </a:r>
            <a:r>
              <a:rPr kumimoji="0" lang="en-US" altLang="zh"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 </a:t>
            </a:r>
            <a:r>
              <a:rPr kumimoji="0" lang="en-US" altLang="zh"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協助零售 </a:t>
            </a:r>
            <a:r>
              <a:rPr kumimoji="0" lang="en-US" altLang="zh"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&amp; ABC </a:t>
            </a: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跟進法，家庭事業説明會 超連鎖事業說明會 </a:t>
            </a:r>
            <a:r>
              <a:rPr kumimoji="0" lang="en-US" altLang="zh"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新建的</a:t>
            </a:r>
            <a:r>
              <a:rPr kumimoji="0" lang="en-US" altLang="zh"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 + IBV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平衡較弱的一邊：請上線和下線中的資深夥伴在低層幫忙建立并推薦這一邊， 以平衡（每個人的利益）在地下室燃起一把火焰。利用後台管理區來決定在哪裡下功夫，並且指導人們去做工作</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成功方法就是下線的連線方式：</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親自推薦的下線連線位置：將親自推薦的人放在此人之下，而不是放置</a:t>
            </a:r>
            <a:r>
              <a:rPr kumimoji="0" lang="en-US" altLang="zh" sz="1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BV/IBV</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連鎖分店加入的下線連線位置：如果他們很重要</a:t>
            </a:r>
            <a:r>
              <a:rPr kumimoji="0" lang="en-US" altLang="zh" sz="15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r>
              <a:rPr kumimoji="0" lang="zh" altLang="en-US" sz="15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作为一个团队，如果大家都可以受益，與其上或以下的其他領導人都會建立長遠的、战略性的連鎖分店。</a:t>
            </a:r>
          </a:p>
        </p:txBody>
      </p:sp>
      <p:sp>
        <p:nvSpPr>
          <p:cNvPr id="29" name="Rectangle 28">
            <a:extLst>
              <a:ext uri="{FF2B5EF4-FFF2-40B4-BE49-F238E27FC236}">
                <a16:creationId xmlns:a16="http://schemas.microsoft.com/office/drawing/2014/main" id="{A66F3F5C-1D60-3C42-9245-3184D52B8629}"/>
              </a:ext>
            </a:extLst>
          </p:cNvPr>
          <p:cNvSpPr/>
          <p:nvPr/>
        </p:nvSpPr>
        <p:spPr>
          <a:xfrm>
            <a:off x="67093" y="5545688"/>
            <a:ext cx="999052" cy="547304"/>
          </a:xfrm>
          <a:prstGeom prst="rect">
            <a:avLst/>
          </a:prstGeom>
          <a:solidFill>
            <a:srgbClr val="34C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2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BV/IBV</a:t>
            </a:r>
            <a:r>
              <a:rPr kumimoji="0" lang="zh" altLang="en-US" sz="12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的下線放置</a:t>
            </a:r>
          </a:p>
        </p:txBody>
      </p:sp>
    </p:spTree>
    <p:extLst>
      <p:ext uri="{BB962C8B-B14F-4D97-AF65-F5344CB8AC3E}">
        <p14:creationId xmlns:p14="http://schemas.microsoft.com/office/powerpoint/2010/main" val="17447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wipe(up)">
                                      <p:cBhvr>
                                        <p:cTn id="21" dur="500"/>
                                        <p:tgtEl>
                                          <p:spTgt spid="11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wipe(down)">
                                      <p:cBhvr>
                                        <p:cTn id="29" dur="500"/>
                                        <p:tgtEl>
                                          <p:spTgt spid="14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wipe(down)">
                                      <p:cBhvr>
                                        <p:cTn id="35" dur="500"/>
                                        <p:tgtEl>
                                          <p:spTgt spid="146"/>
                                        </p:tgtEl>
                                      </p:cBhvr>
                                    </p:animEffect>
                                  </p:childTnLst>
                                </p:cTn>
                              </p:par>
                            </p:childTnLst>
                          </p:cTn>
                        </p:par>
                        <p:par>
                          <p:cTn id="36" fill="hold">
                            <p:stCondLst>
                              <p:cond delay="1500"/>
                            </p:stCondLst>
                            <p:childTnLst>
                              <p:par>
                                <p:cTn id="37" presetID="35" presetClass="emph" presetSubtype="0" repeatCount="indefinite" fill="hold" grpId="1" nodeType="afterEffect">
                                  <p:stCondLst>
                                    <p:cond delay="0"/>
                                  </p:stCondLst>
                                  <p:childTnLst>
                                    <p:anim calcmode="discrete" valueType="str">
                                      <p:cBhvr>
                                        <p:cTn id="38" dur="1000" fill="hold"/>
                                        <p:tgtEl>
                                          <p:spTgt spid="117"/>
                                        </p:tgtEl>
                                        <p:attrNameLst>
                                          <p:attrName>style.visibility</p:attrName>
                                        </p:attrNameLst>
                                      </p:cBhvr>
                                      <p:tavLst>
                                        <p:tav tm="0">
                                          <p:val>
                                            <p:strVal val="hidden"/>
                                          </p:val>
                                        </p:tav>
                                        <p:tav tm="50000">
                                          <p:val>
                                            <p:strVal val="visible"/>
                                          </p:val>
                                        </p:tav>
                                      </p:tavLst>
                                    </p:anim>
                                  </p:childTnLst>
                                </p:cTn>
                              </p:par>
                              <p:par>
                                <p:cTn id="39" presetID="26" presetClass="emph" presetSubtype="0" repeatCount="indefinite" fill="hold" nodeType="withEffect">
                                  <p:stCondLst>
                                    <p:cond delay="0"/>
                                  </p:stCondLst>
                                  <p:childTnLst>
                                    <p:animEffect transition="out" filter="fade">
                                      <p:cBhvr>
                                        <p:cTn id="40" dur="500" tmFilter="0, 0; .2, .5; .8, .5; 1, 0"/>
                                        <p:tgtEl>
                                          <p:spTgt spid="27"/>
                                        </p:tgtEl>
                                      </p:cBhvr>
                                    </p:animEffect>
                                    <p:animScale>
                                      <p:cBhvr>
                                        <p:cTn id="4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7" grpId="1" animBg="1"/>
      <p:bldP spid="26" grpId="0" animBg="1"/>
      <p:bldP spid="145" grpId="0" animBg="1"/>
      <p:bldP spid="146" grpId="0" animBg="1"/>
      <p:bldP spid="44" grpId="0" animBg="1"/>
      <p:bldP spid="44" grpId="1"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81" name="Group 480">
            <a:extLst>
              <a:ext uri="{FF2B5EF4-FFF2-40B4-BE49-F238E27FC236}">
                <a16:creationId xmlns:a16="http://schemas.microsoft.com/office/drawing/2014/main" id="{B4692D66-E5D7-6644-AC1F-AF810BE6342E}"/>
              </a:ext>
            </a:extLst>
          </p:cNvPr>
          <p:cNvGrpSpPr/>
          <p:nvPr/>
        </p:nvGrpSpPr>
        <p:grpSpPr>
          <a:xfrm>
            <a:off x="5875583" y="5040765"/>
            <a:ext cx="1510937" cy="1073962"/>
            <a:chOff x="6993981" y="4163128"/>
            <a:chExt cx="1510937" cy="1073962"/>
          </a:xfrm>
        </p:grpSpPr>
        <p:cxnSp>
          <p:nvCxnSpPr>
            <p:cNvPr id="482" name="Straight Connector 481">
              <a:extLst>
                <a:ext uri="{FF2B5EF4-FFF2-40B4-BE49-F238E27FC236}">
                  <a16:creationId xmlns:a16="http://schemas.microsoft.com/office/drawing/2014/main" id="{828F180B-AC5C-6249-B4A7-7246D4C38D99}"/>
                </a:ext>
              </a:extLst>
            </p:cNvPr>
            <p:cNvCxnSpPr>
              <a:cxnSpLocks/>
            </p:cNvCxnSpPr>
            <p:nvPr/>
          </p:nvCxnSpPr>
          <p:spPr>
            <a:xfrm flipH="1">
              <a:off x="7339131" y="4163128"/>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E43102B-2D29-AA48-A029-4A876E12D433}"/>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84" name="Rectangle 483">
              <a:extLst>
                <a:ext uri="{FF2B5EF4-FFF2-40B4-BE49-F238E27FC236}">
                  <a16:creationId xmlns:a16="http://schemas.microsoft.com/office/drawing/2014/main" id="{0121627F-5073-1A4A-9CCF-4E2DB6E72B1F}"/>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5" name="Rectangle 484">
              <a:extLst>
                <a:ext uri="{FF2B5EF4-FFF2-40B4-BE49-F238E27FC236}">
                  <a16:creationId xmlns:a16="http://schemas.microsoft.com/office/drawing/2014/main" id="{7555184A-2E9A-DA4D-8CAE-BC2D40ECFE2C}"/>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6" name="Rectangle 485">
              <a:extLst>
                <a:ext uri="{FF2B5EF4-FFF2-40B4-BE49-F238E27FC236}">
                  <a16:creationId xmlns:a16="http://schemas.microsoft.com/office/drawing/2014/main" id="{F5F25757-5809-5B4F-9A86-2FFBBE3CA414}"/>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7" name="Rectangle 486">
              <a:extLst>
                <a:ext uri="{FF2B5EF4-FFF2-40B4-BE49-F238E27FC236}">
                  <a16:creationId xmlns:a16="http://schemas.microsoft.com/office/drawing/2014/main" id="{903DEBB2-2D0B-B449-88F9-5B551A98AF1E}"/>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8" name="Rectangle 487">
              <a:extLst>
                <a:ext uri="{FF2B5EF4-FFF2-40B4-BE49-F238E27FC236}">
                  <a16:creationId xmlns:a16="http://schemas.microsoft.com/office/drawing/2014/main" id="{7DA69D53-FAE7-E04B-AC1E-92064F353DB2}"/>
                </a:ext>
              </a:extLst>
            </p:cNvPr>
            <p:cNvSpPr>
              <a:spLocks noChangeAspect="1"/>
            </p:cNvSpPr>
            <p:nvPr/>
          </p:nvSpPr>
          <p:spPr>
            <a:xfrm>
              <a:off x="7155524" y="48836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89" name="Rectangle 488">
              <a:extLst>
                <a:ext uri="{FF2B5EF4-FFF2-40B4-BE49-F238E27FC236}">
                  <a16:creationId xmlns:a16="http://schemas.microsoft.com/office/drawing/2014/main" id="{DBA051F4-C44C-7848-AF08-33909425D47C}"/>
                </a:ext>
              </a:extLst>
            </p:cNvPr>
            <p:cNvSpPr>
              <a:spLocks noChangeAspect="1"/>
            </p:cNvSpPr>
            <p:nvPr/>
          </p:nvSpPr>
          <p:spPr>
            <a:xfrm>
              <a:off x="7074753"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0" name="Rectangle 489">
              <a:extLst>
                <a:ext uri="{FF2B5EF4-FFF2-40B4-BE49-F238E27FC236}">
                  <a16:creationId xmlns:a16="http://schemas.microsoft.com/office/drawing/2014/main" id="{B6F12238-4605-5048-8495-1F42189686E4}"/>
                </a:ext>
              </a:extLst>
            </p:cNvPr>
            <p:cNvSpPr>
              <a:spLocks noChangeAspect="1"/>
            </p:cNvSpPr>
            <p:nvPr/>
          </p:nvSpPr>
          <p:spPr>
            <a:xfrm>
              <a:off x="6993981"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1" name="Rectangle 490">
              <a:extLst>
                <a:ext uri="{FF2B5EF4-FFF2-40B4-BE49-F238E27FC236}">
                  <a16:creationId xmlns:a16="http://schemas.microsoft.com/office/drawing/2014/main" id="{B27C3F3D-2076-6A48-938F-5EA90716C224}"/>
                </a:ext>
              </a:extLst>
            </p:cNvPr>
            <p:cNvSpPr>
              <a:spLocks noChangeAspect="1"/>
            </p:cNvSpPr>
            <p:nvPr/>
          </p:nvSpPr>
          <p:spPr>
            <a:xfrm>
              <a:off x="7620834"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92" name="Rectangle 491">
              <a:extLst>
                <a:ext uri="{FF2B5EF4-FFF2-40B4-BE49-F238E27FC236}">
                  <a16:creationId xmlns:a16="http://schemas.microsoft.com/office/drawing/2014/main" id="{B5B4452E-F9C5-994E-A84C-6CA65960E194}"/>
                </a:ext>
              </a:extLst>
            </p:cNvPr>
            <p:cNvSpPr>
              <a:spLocks noChangeAspect="1"/>
            </p:cNvSpPr>
            <p:nvPr/>
          </p:nvSpPr>
          <p:spPr>
            <a:xfrm>
              <a:off x="7540062"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69" name="Group 468">
            <a:extLst>
              <a:ext uri="{FF2B5EF4-FFF2-40B4-BE49-F238E27FC236}">
                <a16:creationId xmlns:a16="http://schemas.microsoft.com/office/drawing/2014/main" id="{B0B0636D-AD74-CE42-9403-59FE52F89552}"/>
              </a:ext>
            </a:extLst>
          </p:cNvPr>
          <p:cNvGrpSpPr/>
          <p:nvPr/>
        </p:nvGrpSpPr>
        <p:grpSpPr>
          <a:xfrm>
            <a:off x="8601739" y="5035384"/>
            <a:ext cx="964857" cy="630246"/>
            <a:chOff x="7540062" y="4163128"/>
            <a:chExt cx="964857" cy="630246"/>
          </a:xfrm>
        </p:grpSpPr>
        <p:cxnSp>
          <p:nvCxnSpPr>
            <p:cNvPr id="470" name="Straight Connector 469">
              <a:extLst>
                <a:ext uri="{FF2B5EF4-FFF2-40B4-BE49-F238E27FC236}">
                  <a16:creationId xmlns:a16="http://schemas.microsoft.com/office/drawing/2014/main" id="{82D8A1AE-20BD-9B49-9A9D-C1065CEE1902}"/>
                </a:ext>
              </a:extLst>
            </p:cNvPr>
            <p:cNvCxnSpPr>
              <a:cxnSpLocks/>
            </p:cNvCxnSpPr>
            <p:nvPr/>
          </p:nvCxnSpPr>
          <p:spPr>
            <a:xfrm flipH="1">
              <a:off x="7723419" y="4163128"/>
              <a:ext cx="781500" cy="5435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71" name="Rectangle 470">
              <a:extLst>
                <a:ext uri="{FF2B5EF4-FFF2-40B4-BE49-F238E27FC236}">
                  <a16:creationId xmlns:a16="http://schemas.microsoft.com/office/drawing/2014/main" id="{BE77A588-1C8F-E346-BF57-5B2891C5B2FB}"/>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72" name="Rectangle 471">
              <a:extLst>
                <a:ext uri="{FF2B5EF4-FFF2-40B4-BE49-F238E27FC236}">
                  <a16:creationId xmlns:a16="http://schemas.microsoft.com/office/drawing/2014/main" id="{381B813E-09D9-AF45-BA96-2572D64BFFF6}"/>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3" name="Rectangle 472">
              <a:extLst>
                <a:ext uri="{FF2B5EF4-FFF2-40B4-BE49-F238E27FC236}">
                  <a16:creationId xmlns:a16="http://schemas.microsoft.com/office/drawing/2014/main" id="{E86C5735-2C4D-8E4A-A903-ADB009F03441}"/>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4" name="Rectangle 473">
              <a:extLst>
                <a:ext uri="{FF2B5EF4-FFF2-40B4-BE49-F238E27FC236}">
                  <a16:creationId xmlns:a16="http://schemas.microsoft.com/office/drawing/2014/main" id="{4FB98DEF-1648-2E4A-B4AB-5406AB692076}"/>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5" name="Rectangle 474">
              <a:extLst>
                <a:ext uri="{FF2B5EF4-FFF2-40B4-BE49-F238E27FC236}">
                  <a16:creationId xmlns:a16="http://schemas.microsoft.com/office/drawing/2014/main" id="{8185E226-5F72-1148-BB14-BA977351793A}"/>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57" name="Group 456">
            <a:extLst>
              <a:ext uri="{FF2B5EF4-FFF2-40B4-BE49-F238E27FC236}">
                <a16:creationId xmlns:a16="http://schemas.microsoft.com/office/drawing/2014/main" id="{38EE7632-021D-8045-8B65-E69936DC54E2}"/>
              </a:ext>
            </a:extLst>
          </p:cNvPr>
          <p:cNvGrpSpPr/>
          <p:nvPr/>
        </p:nvGrpSpPr>
        <p:grpSpPr>
          <a:xfrm>
            <a:off x="9142138" y="5035384"/>
            <a:ext cx="1510937" cy="1073962"/>
            <a:chOff x="6993981" y="4163128"/>
            <a:chExt cx="1510937" cy="1073962"/>
          </a:xfrm>
        </p:grpSpPr>
        <p:cxnSp>
          <p:nvCxnSpPr>
            <p:cNvPr id="458" name="Straight Connector 457">
              <a:extLst>
                <a:ext uri="{FF2B5EF4-FFF2-40B4-BE49-F238E27FC236}">
                  <a16:creationId xmlns:a16="http://schemas.microsoft.com/office/drawing/2014/main" id="{B3980F82-328E-7A4E-B703-FA982E5C036E}"/>
                </a:ext>
              </a:extLst>
            </p:cNvPr>
            <p:cNvCxnSpPr>
              <a:cxnSpLocks/>
            </p:cNvCxnSpPr>
            <p:nvPr/>
          </p:nvCxnSpPr>
          <p:spPr>
            <a:xfrm flipH="1">
              <a:off x="7339131" y="4163128"/>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59" name="Rectangle 458">
              <a:extLst>
                <a:ext uri="{FF2B5EF4-FFF2-40B4-BE49-F238E27FC236}">
                  <a16:creationId xmlns:a16="http://schemas.microsoft.com/office/drawing/2014/main" id="{42376553-E000-D742-BF7F-5EBA9EF38BB3}"/>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60" name="Rectangle 459">
              <a:extLst>
                <a:ext uri="{FF2B5EF4-FFF2-40B4-BE49-F238E27FC236}">
                  <a16:creationId xmlns:a16="http://schemas.microsoft.com/office/drawing/2014/main" id="{8499AA4E-7201-2A47-9C5B-8B2ECEB52B68}"/>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1" name="Rectangle 460">
              <a:extLst>
                <a:ext uri="{FF2B5EF4-FFF2-40B4-BE49-F238E27FC236}">
                  <a16:creationId xmlns:a16="http://schemas.microsoft.com/office/drawing/2014/main" id="{906682E0-5074-C54C-8CC5-71575C37DBC0}"/>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2" name="Rectangle 461">
              <a:extLst>
                <a:ext uri="{FF2B5EF4-FFF2-40B4-BE49-F238E27FC236}">
                  <a16:creationId xmlns:a16="http://schemas.microsoft.com/office/drawing/2014/main" id="{CE46A755-46BA-D24A-AE11-4487B2B86E2F}"/>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3" name="Rectangle 462">
              <a:extLst>
                <a:ext uri="{FF2B5EF4-FFF2-40B4-BE49-F238E27FC236}">
                  <a16:creationId xmlns:a16="http://schemas.microsoft.com/office/drawing/2014/main" id="{2199B25C-B588-1443-9CEA-C31A944790C2}"/>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4" name="Rectangle 463">
              <a:extLst>
                <a:ext uri="{FF2B5EF4-FFF2-40B4-BE49-F238E27FC236}">
                  <a16:creationId xmlns:a16="http://schemas.microsoft.com/office/drawing/2014/main" id="{4F6563B2-9589-AC4F-B208-94232812E3B8}"/>
                </a:ext>
              </a:extLst>
            </p:cNvPr>
            <p:cNvSpPr>
              <a:spLocks noChangeAspect="1"/>
            </p:cNvSpPr>
            <p:nvPr/>
          </p:nvSpPr>
          <p:spPr>
            <a:xfrm>
              <a:off x="7155524" y="48836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65" name="Rectangle 464">
              <a:extLst>
                <a:ext uri="{FF2B5EF4-FFF2-40B4-BE49-F238E27FC236}">
                  <a16:creationId xmlns:a16="http://schemas.microsoft.com/office/drawing/2014/main" id="{980CE533-AB48-B54A-871C-CFDAA2AB50F6}"/>
                </a:ext>
              </a:extLst>
            </p:cNvPr>
            <p:cNvSpPr>
              <a:spLocks noChangeAspect="1"/>
            </p:cNvSpPr>
            <p:nvPr/>
          </p:nvSpPr>
          <p:spPr>
            <a:xfrm>
              <a:off x="7074753"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6" name="Rectangle 465">
              <a:extLst>
                <a:ext uri="{FF2B5EF4-FFF2-40B4-BE49-F238E27FC236}">
                  <a16:creationId xmlns:a16="http://schemas.microsoft.com/office/drawing/2014/main" id="{6D9126A0-81EA-F440-9474-C8871060F6AB}"/>
                </a:ext>
              </a:extLst>
            </p:cNvPr>
            <p:cNvSpPr>
              <a:spLocks noChangeAspect="1"/>
            </p:cNvSpPr>
            <p:nvPr/>
          </p:nvSpPr>
          <p:spPr>
            <a:xfrm>
              <a:off x="6993981"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7" name="Rectangle 466">
              <a:extLst>
                <a:ext uri="{FF2B5EF4-FFF2-40B4-BE49-F238E27FC236}">
                  <a16:creationId xmlns:a16="http://schemas.microsoft.com/office/drawing/2014/main" id="{3CA26274-0932-F74C-BE55-3649BB98EB69}"/>
                </a:ext>
              </a:extLst>
            </p:cNvPr>
            <p:cNvSpPr>
              <a:spLocks noChangeAspect="1"/>
            </p:cNvSpPr>
            <p:nvPr/>
          </p:nvSpPr>
          <p:spPr>
            <a:xfrm>
              <a:off x="7620834"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8" name="Rectangle 467">
              <a:extLst>
                <a:ext uri="{FF2B5EF4-FFF2-40B4-BE49-F238E27FC236}">
                  <a16:creationId xmlns:a16="http://schemas.microsoft.com/office/drawing/2014/main" id="{77942CA5-89B4-814A-8694-2B98F39A4B1B}"/>
                </a:ext>
              </a:extLst>
            </p:cNvPr>
            <p:cNvSpPr>
              <a:spLocks noChangeAspect="1"/>
            </p:cNvSpPr>
            <p:nvPr/>
          </p:nvSpPr>
          <p:spPr>
            <a:xfrm>
              <a:off x="7540062"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9" name="Group 48">
            <a:extLst>
              <a:ext uri="{FF2B5EF4-FFF2-40B4-BE49-F238E27FC236}">
                <a16:creationId xmlns:a16="http://schemas.microsoft.com/office/drawing/2014/main" id="{0B343678-CA85-7A4F-AB7E-A2A731BB8C6B}"/>
              </a:ext>
            </a:extLst>
          </p:cNvPr>
          <p:cNvGrpSpPr/>
          <p:nvPr/>
        </p:nvGrpSpPr>
        <p:grpSpPr>
          <a:xfrm>
            <a:off x="6993981" y="4163128"/>
            <a:ext cx="1510937" cy="1073962"/>
            <a:chOff x="6993981" y="4163128"/>
            <a:chExt cx="1510937" cy="1073962"/>
          </a:xfrm>
        </p:grpSpPr>
        <p:cxnSp>
          <p:nvCxnSpPr>
            <p:cNvPr id="446" name="Straight Connector 445">
              <a:extLst>
                <a:ext uri="{FF2B5EF4-FFF2-40B4-BE49-F238E27FC236}">
                  <a16:creationId xmlns:a16="http://schemas.microsoft.com/office/drawing/2014/main" id="{F6354517-0F8F-6B4C-9B2F-5B7C6321D270}"/>
                </a:ext>
              </a:extLst>
            </p:cNvPr>
            <p:cNvCxnSpPr>
              <a:cxnSpLocks/>
            </p:cNvCxnSpPr>
            <p:nvPr/>
          </p:nvCxnSpPr>
          <p:spPr>
            <a:xfrm flipH="1">
              <a:off x="7339131" y="4163128"/>
              <a:ext cx="1165787" cy="89722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47" name="Rectangle 446">
              <a:extLst>
                <a:ext uri="{FF2B5EF4-FFF2-40B4-BE49-F238E27FC236}">
                  <a16:creationId xmlns:a16="http://schemas.microsoft.com/office/drawing/2014/main" id="{4AFDAE67-3DCB-434A-B800-3B3AD399E5C1}"/>
                </a:ext>
              </a:extLst>
            </p:cNvPr>
            <p:cNvSpPr>
              <a:spLocks noChangeAspect="1"/>
            </p:cNvSpPr>
            <p:nvPr/>
          </p:nvSpPr>
          <p:spPr>
            <a:xfrm>
              <a:off x="7701605" y="443990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8" name="Rectangle 447">
              <a:extLst>
                <a:ext uri="{FF2B5EF4-FFF2-40B4-BE49-F238E27FC236}">
                  <a16:creationId xmlns:a16="http://schemas.microsoft.com/office/drawing/2014/main" id="{D0B7B236-E7C5-1945-AB89-A6C10D939927}"/>
                </a:ext>
              </a:extLst>
            </p:cNvPr>
            <p:cNvSpPr>
              <a:spLocks noChangeAspect="1"/>
            </p:cNvSpPr>
            <p:nvPr/>
          </p:nvSpPr>
          <p:spPr>
            <a:xfrm>
              <a:off x="762083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9" name="Rectangle 448">
              <a:extLst>
                <a:ext uri="{FF2B5EF4-FFF2-40B4-BE49-F238E27FC236}">
                  <a16:creationId xmlns:a16="http://schemas.microsoft.com/office/drawing/2014/main" id="{B9FC286A-C5A3-9049-8778-A9F34D0EF139}"/>
                </a:ext>
              </a:extLst>
            </p:cNvPr>
            <p:cNvSpPr>
              <a:spLocks noChangeAspect="1"/>
            </p:cNvSpPr>
            <p:nvPr/>
          </p:nvSpPr>
          <p:spPr>
            <a:xfrm>
              <a:off x="7540062"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0" name="Rectangle 449">
              <a:extLst>
                <a:ext uri="{FF2B5EF4-FFF2-40B4-BE49-F238E27FC236}">
                  <a16:creationId xmlns:a16="http://schemas.microsoft.com/office/drawing/2014/main" id="{CDE5CDD2-CAF1-E346-A9C4-4EE2E7D11FF4}"/>
                </a:ext>
              </a:extLst>
            </p:cNvPr>
            <p:cNvSpPr>
              <a:spLocks noChangeAspect="1"/>
            </p:cNvSpPr>
            <p:nvPr/>
          </p:nvSpPr>
          <p:spPr>
            <a:xfrm>
              <a:off x="8166916" y="443990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1" name="Rectangle 450">
              <a:extLst>
                <a:ext uri="{FF2B5EF4-FFF2-40B4-BE49-F238E27FC236}">
                  <a16:creationId xmlns:a16="http://schemas.microsoft.com/office/drawing/2014/main" id="{7C06564B-B974-8644-B58D-495BE51F40BF}"/>
                </a:ext>
              </a:extLst>
            </p:cNvPr>
            <p:cNvSpPr>
              <a:spLocks noChangeAspect="1"/>
            </p:cNvSpPr>
            <p:nvPr/>
          </p:nvSpPr>
          <p:spPr>
            <a:xfrm>
              <a:off x="8086144" y="443990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2" name="Rectangle 451">
              <a:extLst>
                <a:ext uri="{FF2B5EF4-FFF2-40B4-BE49-F238E27FC236}">
                  <a16:creationId xmlns:a16="http://schemas.microsoft.com/office/drawing/2014/main" id="{B09804F3-19C5-6349-847C-2E2DCCD35675}"/>
                </a:ext>
              </a:extLst>
            </p:cNvPr>
            <p:cNvSpPr>
              <a:spLocks noChangeAspect="1"/>
            </p:cNvSpPr>
            <p:nvPr/>
          </p:nvSpPr>
          <p:spPr>
            <a:xfrm>
              <a:off x="7155524" y="48836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53" name="Rectangle 452">
              <a:extLst>
                <a:ext uri="{FF2B5EF4-FFF2-40B4-BE49-F238E27FC236}">
                  <a16:creationId xmlns:a16="http://schemas.microsoft.com/office/drawing/2014/main" id="{9590C968-A93F-8A42-847A-F0618138594C}"/>
                </a:ext>
              </a:extLst>
            </p:cNvPr>
            <p:cNvSpPr>
              <a:spLocks noChangeAspect="1"/>
            </p:cNvSpPr>
            <p:nvPr/>
          </p:nvSpPr>
          <p:spPr>
            <a:xfrm>
              <a:off x="7074753"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4" name="Rectangle 453">
              <a:extLst>
                <a:ext uri="{FF2B5EF4-FFF2-40B4-BE49-F238E27FC236}">
                  <a16:creationId xmlns:a16="http://schemas.microsoft.com/office/drawing/2014/main" id="{F06B6862-6538-644E-8E4C-70A772DA3930}"/>
                </a:ext>
              </a:extLst>
            </p:cNvPr>
            <p:cNvSpPr>
              <a:spLocks noChangeAspect="1"/>
            </p:cNvSpPr>
            <p:nvPr/>
          </p:nvSpPr>
          <p:spPr>
            <a:xfrm>
              <a:off x="6993981"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5" name="Rectangle 454">
              <a:extLst>
                <a:ext uri="{FF2B5EF4-FFF2-40B4-BE49-F238E27FC236}">
                  <a16:creationId xmlns:a16="http://schemas.microsoft.com/office/drawing/2014/main" id="{7630A439-C3F0-C040-AF1B-1E0198564646}"/>
                </a:ext>
              </a:extLst>
            </p:cNvPr>
            <p:cNvSpPr>
              <a:spLocks noChangeAspect="1"/>
            </p:cNvSpPr>
            <p:nvPr/>
          </p:nvSpPr>
          <p:spPr>
            <a:xfrm>
              <a:off x="7620834" y="48836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6" name="Rectangle 455">
              <a:extLst>
                <a:ext uri="{FF2B5EF4-FFF2-40B4-BE49-F238E27FC236}">
                  <a16:creationId xmlns:a16="http://schemas.microsoft.com/office/drawing/2014/main" id="{56845565-7AE6-664B-9DE9-B29A94EB93C5}"/>
                </a:ext>
              </a:extLst>
            </p:cNvPr>
            <p:cNvSpPr>
              <a:spLocks noChangeAspect="1"/>
            </p:cNvSpPr>
            <p:nvPr/>
          </p:nvSpPr>
          <p:spPr>
            <a:xfrm>
              <a:off x="7540062" y="48836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15" name="Group 14">
            <a:extLst>
              <a:ext uri="{FF2B5EF4-FFF2-40B4-BE49-F238E27FC236}">
                <a16:creationId xmlns:a16="http://schemas.microsoft.com/office/drawing/2014/main" id="{910D7234-16DF-E542-AD92-9E484418B8A4}"/>
              </a:ext>
            </a:extLst>
          </p:cNvPr>
          <p:cNvGrpSpPr/>
          <p:nvPr/>
        </p:nvGrpSpPr>
        <p:grpSpPr>
          <a:xfrm>
            <a:off x="6443356" y="3301538"/>
            <a:ext cx="2355528" cy="1507882"/>
            <a:chOff x="6090947" y="4163128"/>
            <a:chExt cx="2355528" cy="1507882"/>
          </a:xfrm>
        </p:grpSpPr>
        <p:cxnSp>
          <p:nvCxnSpPr>
            <p:cNvPr id="424" name="Straight Connector 423">
              <a:extLst>
                <a:ext uri="{FF2B5EF4-FFF2-40B4-BE49-F238E27FC236}">
                  <a16:creationId xmlns:a16="http://schemas.microsoft.com/office/drawing/2014/main" id="{D2930F45-9816-D343-99E2-3D7FC90EB10F}"/>
                </a:ext>
              </a:extLst>
            </p:cNvPr>
            <p:cNvCxnSpPr/>
            <p:nvPr/>
          </p:nvCxnSpPr>
          <p:spPr>
            <a:xfrm>
              <a:off x="7536922" y="4606844"/>
              <a:ext cx="596641" cy="44371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89EFE962-D86F-1143-A03C-ECF6BE97CB2D}"/>
                </a:ext>
              </a:extLst>
            </p:cNvPr>
            <p:cNvCxnSpPr/>
            <p:nvPr/>
          </p:nvCxnSpPr>
          <p:spPr>
            <a:xfrm flipH="1">
              <a:off x="6436097" y="4163128"/>
              <a:ext cx="1643038" cy="133114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E803BB6A-627E-0649-850F-88CD03AD4476}"/>
                </a:ext>
              </a:extLst>
            </p:cNvPr>
            <p:cNvSpPr>
              <a:spLocks noChangeAspect="1"/>
            </p:cNvSpPr>
            <p:nvPr/>
          </p:nvSpPr>
          <p:spPr>
            <a:xfrm>
              <a:off x="7344653"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27" name="Rectangle 426">
              <a:extLst>
                <a:ext uri="{FF2B5EF4-FFF2-40B4-BE49-F238E27FC236}">
                  <a16:creationId xmlns:a16="http://schemas.microsoft.com/office/drawing/2014/main" id="{C027C46D-B359-E44C-855A-134FC5F57C0A}"/>
                </a:ext>
              </a:extLst>
            </p:cNvPr>
            <p:cNvSpPr>
              <a:spLocks noChangeAspect="1"/>
            </p:cNvSpPr>
            <p:nvPr/>
          </p:nvSpPr>
          <p:spPr>
            <a:xfrm>
              <a:off x="7263882"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8" name="Rectangle 427">
              <a:extLst>
                <a:ext uri="{FF2B5EF4-FFF2-40B4-BE49-F238E27FC236}">
                  <a16:creationId xmlns:a16="http://schemas.microsoft.com/office/drawing/2014/main" id="{8C27FB57-3CE4-BA42-A5C6-673C6FA3B220}"/>
                </a:ext>
              </a:extLst>
            </p:cNvPr>
            <p:cNvSpPr>
              <a:spLocks noChangeAspect="1"/>
            </p:cNvSpPr>
            <p:nvPr/>
          </p:nvSpPr>
          <p:spPr>
            <a:xfrm>
              <a:off x="7183110"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9" name="Rectangle 428">
              <a:extLst>
                <a:ext uri="{FF2B5EF4-FFF2-40B4-BE49-F238E27FC236}">
                  <a16:creationId xmlns:a16="http://schemas.microsoft.com/office/drawing/2014/main" id="{0C671FEA-8636-1048-91D1-C2A432A39851}"/>
                </a:ext>
              </a:extLst>
            </p:cNvPr>
            <p:cNvSpPr>
              <a:spLocks noChangeAspect="1"/>
            </p:cNvSpPr>
            <p:nvPr/>
          </p:nvSpPr>
          <p:spPr>
            <a:xfrm>
              <a:off x="7809963"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0" name="Rectangle 429">
              <a:extLst>
                <a:ext uri="{FF2B5EF4-FFF2-40B4-BE49-F238E27FC236}">
                  <a16:creationId xmlns:a16="http://schemas.microsoft.com/office/drawing/2014/main" id="{11815DF2-3EB3-7D41-87DC-C93D3BE00DBE}"/>
                </a:ext>
              </a:extLst>
            </p:cNvPr>
            <p:cNvSpPr>
              <a:spLocks noChangeAspect="1"/>
            </p:cNvSpPr>
            <p:nvPr/>
          </p:nvSpPr>
          <p:spPr>
            <a:xfrm>
              <a:off x="7729191"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1" name="Rectangle 430">
              <a:extLst>
                <a:ext uri="{FF2B5EF4-FFF2-40B4-BE49-F238E27FC236}">
                  <a16:creationId xmlns:a16="http://schemas.microsoft.com/office/drawing/2014/main" id="{AB35AA8E-C73F-4140-929F-5E57A1C88B5F}"/>
                </a:ext>
              </a:extLst>
            </p:cNvPr>
            <p:cNvSpPr>
              <a:spLocks noChangeAspect="1"/>
            </p:cNvSpPr>
            <p:nvPr/>
          </p:nvSpPr>
          <p:spPr>
            <a:xfrm>
              <a:off x="6798571"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32" name="Rectangle 431">
              <a:extLst>
                <a:ext uri="{FF2B5EF4-FFF2-40B4-BE49-F238E27FC236}">
                  <a16:creationId xmlns:a16="http://schemas.microsoft.com/office/drawing/2014/main" id="{23D9E239-8767-C941-9A47-9096F1A7CDD1}"/>
                </a:ext>
              </a:extLst>
            </p:cNvPr>
            <p:cNvSpPr>
              <a:spLocks noChangeAspect="1"/>
            </p:cNvSpPr>
            <p:nvPr/>
          </p:nvSpPr>
          <p:spPr>
            <a:xfrm>
              <a:off x="671780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3" name="Rectangle 432">
              <a:extLst>
                <a:ext uri="{FF2B5EF4-FFF2-40B4-BE49-F238E27FC236}">
                  <a16:creationId xmlns:a16="http://schemas.microsoft.com/office/drawing/2014/main" id="{89DCB4D5-157F-044F-A585-C3678B4B8896}"/>
                </a:ext>
              </a:extLst>
            </p:cNvPr>
            <p:cNvSpPr>
              <a:spLocks noChangeAspect="1"/>
            </p:cNvSpPr>
            <p:nvPr/>
          </p:nvSpPr>
          <p:spPr>
            <a:xfrm>
              <a:off x="663702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4" name="Rectangle 433">
              <a:extLst>
                <a:ext uri="{FF2B5EF4-FFF2-40B4-BE49-F238E27FC236}">
                  <a16:creationId xmlns:a16="http://schemas.microsoft.com/office/drawing/2014/main" id="{F1CC3864-E5BD-DE43-8E03-7CF2B4F6CBDF}"/>
                </a:ext>
              </a:extLst>
            </p:cNvPr>
            <p:cNvSpPr>
              <a:spLocks noChangeAspect="1"/>
            </p:cNvSpPr>
            <p:nvPr/>
          </p:nvSpPr>
          <p:spPr>
            <a:xfrm>
              <a:off x="726388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5" name="Rectangle 434">
              <a:extLst>
                <a:ext uri="{FF2B5EF4-FFF2-40B4-BE49-F238E27FC236}">
                  <a16:creationId xmlns:a16="http://schemas.microsoft.com/office/drawing/2014/main" id="{4118D97C-31C9-0B4C-ACDE-9A5CDA8106AB}"/>
                </a:ext>
              </a:extLst>
            </p:cNvPr>
            <p:cNvSpPr>
              <a:spLocks noChangeAspect="1"/>
            </p:cNvSpPr>
            <p:nvPr/>
          </p:nvSpPr>
          <p:spPr>
            <a:xfrm>
              <a:off x="718311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6" name="Rectangle 435">
              <a:extLst>
                <a:ext uri="{FF2B5EF4-FFF2-40B4-BE49-F238E27FC236}">
                  <a16:creationId xmlns:a16="http://schemas.microsoft.com/office/drawing/2014/main" id="{090EE807-E1EC-6A4D-B7D3-3846A3945EC6}"/>
                </a:ext>
              </a:extLst>
            </p:cNvPr>
            <p:cNvSpPr>
              <a:spLocks noChangeAspect="1"/>
            </p:cNvSpPr>
            <p:nvPr/>
          </p:nvSpPr>
          <p:spPr>
            <a:xfrm>
              <a:off x="7900394"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37" name="Rectangle 436">
              <a:extLst>
                <a:ext uri="{FF2B5EF4-FFF2-40B4-BE49-F238E27FC236}">
                  <a16:creationId xmlns:a16="http://schemas.microsoft.com/office/drawing/2014/main" id="{D0007A09-840F-9A48-A06E-A68A87F50F55}"/>
                </a:ext>
              </a:extLst>
            </p:cNvPr>
            <p:cNvSpPr>
              <a:spLocks noChangeAspect="1"/>
            </p:cNvSpPr>
            <p:nvPr/>
          </p:nvSpPr>
          <p:spPr>
            <a:xfrm>
              <a:off x="7819623"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8" name="Rectangle 437">
              <a:extLst>
                <a:ext uri="{FF2B5EF4-FFF2-40B4-BE49-F238E27FC236}">
                  <a16:creationId xmlns:a16="http://schemas.microsoft.com/office/drawing/2014/main" id="{3D253D75-9B8A-5447-806C-E40DAAD27B62}"/>
                </a:ext>
              </a:extLst>
            </p:cNvPr>
            <p:cNvSpPr>
              <a:spLocks noChangeAspect="1"/>
            </p:cNvSpPr>
            <p:nvPr/>
          </p:nvSpPr>
          <p:spPr>
            <a:xfrm>
              <a:off x="773885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9" name="Rectangle 438">
              <a:extLst>
                <a:ext uri="{FF2B5EF4-FFF2-40B4-BE49-F238E27FC236}">
                  <a16:creationId xmlns:a16="http://schemas.microsoft.com/office/drawing/2014/main" id="{E79F8FE7-5484-F542-82C3-D093133F79AF}"/>
                </a:ext>
              </a:extLst>
            </p:cNvPr>
            <p:cNvSpPr>
              <a:spLocks noChangeAspect="1"/>
            </p:cNvSpPr>
            <p:nvPr/>
          </p:nvSpPr>
          <p:spPr>
            <a:xfrm>
              <a:off x="836570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0" name="Rectangle 439">
              <a:extLst>
                <a:ext uri="{FF2B5EF4-FFF2-40B4-BE49-F238E27FC236}">
                  <a16:creationId xmlns:a16="http://schemas.microsoft.com/office/drawing/2014/main" id="{1D4233FE-07C0-FA4B-B8FD-8555430EF8A2}"/>
                </a:ext>
              </a:extLst>
            </p:cNvPr>
            <p:cNvSpPr>
              <a:spLocks noChangeAspect="1"/>
            </p:cNvSpPr>
            <p:nvPr/>
          </p:nvSpPr>
          <p:spPr>
            <a:xfrm>
              <a:off x="8284932"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1" name="Rectangle 440">
              <a:extLst>
                <a:ext uri="{FF2B5EF4-FFF2-40B4-BE49-F238E27FC236}">
                  <a16:creationId xmlns:a16="http://schemas.microsoft.com/office/drawing/2014/main" id="{87FA0D96-872B-D647-8F07-E9068D49ABD3}"/>
                </a:ext>
              </a:extLst>
            </p:cNvPr>
            <p:cNvSpPr>
              <a:spLocks noChangeAspect="1"/>
            </p:cNvSpPr>
            <p:nvPr/>
          </p:nvSpPr>
          <p:spPr>
            <a:xfrm>
              <a:off x="6252490"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2" name="Rectangle 441">
              <a:extLst>
                <a:ext uri="{FF2B5EF4-FFF2-40B4-BE49-F238E27FC236}">
                  <a16:creationId xmlns:a16="http://schemas.microsoft.com/office/drawing/2014/main" id="{30F7932A-86C5-F642-BBD8-19006D531F08}"/>
                </a:ext>
              </a:extLst>
            </p:cNvPr>
            <p:cNvSpPr>
              <a:spLocks noChangeAspect="1"/>
            </p:cNvSpPr>
            <p:nvPr/>
          </p:nvSpPr>
          <p:spPr>
            <a:xfrm>
              <a:off x="6171719"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3" name="Rectangle 442">
              <a:extLst>
                <a:ext uri="{FF2B5EF4-FFF2-40B4-BE49-F238E27FC236}">
                  <a16:creationId xmlns:a16="http://schemas.microsoft.com/office/drawing/2014/main" id="{136BADBA-92B3-6346-AAB4-45149C260FD0}"/>
                </a:ext>
              </a:extLst>
            </p:cNvPr>
            <p:cNvSpPr>
              <a:spLocks noChangeAspect="1"/>
            </p:cNvSpPr>
            <p:nvPr/>
          </p:nvSpPr>
          <p:spPr>
            <a:xfrm>
              <a:off x="6090947"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4" name="Rectangle 443">
              <a:extLst>
                <a:ext uri="{FF2B5EF4-FFF2-40B4-BE49-F238E27FC236}">
                  <a16:creationId xmlns:a16="http://schemas.microsoft.com/office/drawing/2014/main" id="{AD9CFD8F-BC5C-344C-84B2-C651120D498E}"/>
                </a:ext>
              </a:extLst>
            </p:cNvPr>
            <p:cNvSpPr>
              <a:spLocks noChangeAspect="1"/>
            </p:cNvSpPr>
            <p:nvPr/>
          </p:nvSpPr>
          <p:spPr>
            <a:xfrm>
              <a:off x="6717800"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5" name="Rectangle 444">
              <a:extLst>
                <a:ext uri="{FF2B5EF4-FFF2-40B4-BE49-F238E27FC236}">
                  <a16:creationId xmlns:a16="http://schemas.microsoft.com/office/drawing/2014/main" id="{BA449C10-6BD3-6E4D-AD3E-084327B054A6}"/>
                </a:ext>
              </a:extLst>
            </p:cNvPr>
            <p:cNvSpPr>
              <a:spLocks noChangeAspect="1"/>
            </p:cNvSpPr>
            <p:nvPr/>
          </p:nvSpPr>
          <p:spPr>
            <a:xfrm>
              <a:off x="6637028"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417" name="Straight Connector 416">
            <a:extLst>
              <a:ext uri="{FF2B5EF4-FFF2-40B4-BE49-F238E27FC236}">
                <a16:creationId xmlns:a16="http://schemas.microsoft.com/office/drawing/2014/main" id="{C6B7A178-75F7-F940-A1E3-21ABEE0219BF}"/>
              </a:ext>
            </a:extLst>
          </p:cNvPr>
          <p:cNvCxnSpPr/>
          <p:nvPr/>
        </p:nvCxnSpPr>
        <p:spPr>
          <a:xfrm>
            <a:off x="2275717" y="4651026"/>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418" name="Group 417">
            <a:extLst>
              <a:ext uri="{FF2B5EF4-FFF2-40B4-BE49-F238E27FC236}">
                <a16:creationId xmlns:a16="http://schemas.microsoft.com/office/drawing/2014/main" id="{82DA904A-9545-D147-87F9-0FFA5C116DF3}"/>
              </a:ext>
            </a:extLst>
          </p:cNvPr>
          <p:cNvGrpSpPr/>
          <p:nvPr/>
        </p:nvGrpSpPr>
        <p:grpSpPr>
          <a:xfrm>
            <a:off x="2443853" y="4860690"/>
            <a:ext cx="707625" cy="353470"/>
            <a:chOff x="1893845" y="4430108"/>
            <a:chExt cx="707625" cy="353470"/>
          </a:xfrm>
        </p:grpSpPr>
        <p:sp>
          <p:nvSpPr>
            <p:cNvPr id="419" name="Rectangle 418">
              <a:extLst>
                <a:ext uri="{FF2B5EF4-FFF2-40B4-BE49-F238E27FC236}">
                  <a16:creationId xmlns:a16="http://schemas.microsoft.com/office/drawing/2014/main" id="{976A298B-D701-0741-B2AB-DE0774F615CA}"/>
                </a:ext>
              </a:extLst>
            </p:cNvPr>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20" name="Rectangle 419">
              <a:extLst>
                <a:ext uri="{FF2B5EF4-FFF2-40B4-BE49-F238E27FC236}">
                  <a16:creationId xmlns:a16="http://schemas.microsoft.com/office/drawing/2014/main" id="{7AFE639F-46B1-F343-A581-89084C1E7ABF}"/>
                </a:ext>
              </a:extLst>
            </p:cNvPr>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1" name="Rectangle 420">
              <a:extLst>
                <a:ext uri="{FF2B5EF4-FFF2-40B4-BE49-F238E27FC236}">
                  <a16:creationId xmlns:a16="http://schemas.microsoft.com/office/drawing/2014/main" id="{37B6CCC9-8729-4C4E-BE16-41967B2824D6}"/>
                </a:ext>
              </a:extLst>
            </p:cNvPr>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2" name="Rectangle 421">
              <a:extLst>
                <a:ext uri="{FF2B5EF4-FFF2-40B4-BE49-F238E27FC236}">
                  <a16:creationId xmlns:a16="http://schemas.microsoft.com/office/drawing/2014/main" id="{C9634798-9B72-2640-AAED-D2D7B23BA621}"/>
                </a:ext>
              </a:extLst>
            </p:cNvPr>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3" name="Rectangle 422">
              <a:extLst>
                <a:ext uri="{FF2B5EF4-FFF2-40B4-BE49-F238E27FC236}">
                  <a16:creationId xmlns:a16="http://schemas.microsoft.com/office/drawing/2014/main" id="{ABE60657-3FF1-8A49-9A25-609326020658}"/>
                </a:ext>
              </a:extLst>
            </p:cNvPr>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416" name="Straight Connector 415">
            <a:extLst>
              <a:ext uri="{FF2B5EF4-FFF2-40B4-BE49-F238E27FC236}">
                <a16:creationId xmlns:a16="http://schemas.microsoft.com/office/drawing/2014/main" id="{077E8C1A-32F1-3447-B5E7-7F6FB032870D}"/>
              </a:ext>
            </a:extLst>
          </p:cNvPr>
          <p:cNvCxnSpPr/>
          <p:nvPr/>
        </p:nvCxnSpPr>
        <p:spPr>
          <a:xfrm>
            <a:off x="2821855" y="4220444"/>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5A9C3AE-C091-FE44-9AE7-42A1F5DD904C}"/>
              </a:ext>
            </a:extLst>
          </p:cNvPr>
          <p:cNvGrpSpPr/>
          <p:nvPr/>
        </p:nvGrpSpPr>
        <p:grpSpPr>
          <a:xfrm>
            <a:off x="3889557" y="5109850"/>
            <a:ext cx="2151379" cy="1507735"/>
            <a:chOff x="5895848" y="4163275"/>
            <a:chExt cx="2151379" cy="1507735"/>
          </a:xfrm>
        </p:grpSpPr>
        <p:cxnSp>
          <p:nvCxnSpPr>
            <p:cNvPr id="355" name="Straight Connector 354">
              <a:extLst>
                <a:ext uri="{FF2B5EF4-FFF2-40B4-BE49-F238E27FC236}">
                  <a16:creationId xmlns:a16="http://schemas.microsoft.com/office/drawing/2014/main" id="{77DEC28E-6C55-7540-8E8B-4B2342A38D80}"/>
                </a:ext>
              </a:extLst>
            </p:cNvPr>
            <p:cNvCxnSpPr>
              <a:cxnSpLocks/>
            </p:cNvCxnSpPr>
            <p:nvPr/>
          </p:nvCxnSpPr>
          <p:spPr>
            <a:xfrm>
              <a:off x="6081841" y="4163275"/>
              <a:ext cx="1632073" cy="13310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D8241C37-F23C-B44D-92D1-E8DDA01118A3}"/>
                </a:ext>
              </a:extLst>
            </p:cNvPr>
            <p:cNvCxnSpPr>
              <a:cxnSpLocks/>
            </p:cNvCxnSpPr>
            <p:nvPr/>
          </p:nvCxnSpPr>
          <p:spPr>
            <a:xfrm flipH="1">
              <a:off x="5895848" y="4616061"/>
              <a:ext cx="714449" cy="55500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357" name="Rectangle 356">
              <a:extLst>
                <a:ext uri="{FF2B5EF4-FFF2-40B4-BE49-F238E27FC236}">
                  <a16:creationId xmlns:a16="http://schemas.microsoft.com/office/drawing/2014/main" id="{5C709395-949E-9545-9E3D-24BD7A087EB3}"/>
                </a:ext>
              </a:extLst>
            </p:cNvPr>
            <p:cNvSpPr>
              <a:spLocks noChangeAspect="1"/>
            </p:cNvSpPr>
            <p:nvPr/>
          </p:nvSpPr>
          <p:spPr>
            <a:xfrm>
              <a:off x="6408982"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58" name="Rectangle 357">
              <a:extLst>
                <a:ext uri="{FF2B5EF4-FFF2-40B4-BE49-F238E27FC236}">
                  <a16:creationId xmlns:a16="http://schemas.microsoft.com/office/drawing/2014/main" id="{1B6D8A47-7933-6841-938B-0684468B7928}"/>
                </a:ext>
              </a:extLst>
            </p:cNvPr>
            <p:cNvSpPr>
              <a:spLocks noChangeAspect="1"/>
            </p:cNvSpPr>
            <p:nvPr/>
          </p:nvSpPr>
          <p:spPr>
            <a:xfrm>
              <a:off x="6328211"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9" name="Rectangle 358">
              <a:extLst>
                <a:ext uri="{FF2B5EF4-FFF2-40B4-BE49-F238E27FC236}">
                  <a16:creationId xmlns:a16="http://schemas.microsoft.com/office/drawing/2014/main" id="{0D11DEF1-53F9-9A4F-A0EC-71253E15A05D}"/>
                </a:ext>
              </a:extLst>
            </p:cNvPr>
            <p:cNvSpPr>
              <a:spLocks noChangeAspect="1"/>
            </p:cNvSpPr>
            <p:nvPr/>
          </p:nvSpPr>
          <p:spPr>
            <a:xfrm>
              <a:off x="624743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0" name="Rectangle 359">
              <a:extLst>
                <a:ext uri="{FF2B5EF4-FFF2-40B4-BE49-F238E27FC236}">
                  <a16:creationId xmlns:a16="http://schemas.microsoft.com/office/drawing/2014/main" id="{4571B7D5-F016-1C46-9DFB-7155E62BE914}"/>
                </a:ext>
              </a:extLst>
            </p:cNvPr>
            <p:cNvSpPr>
              <a:spLocks noChangeAspect="1"/>
            </p:cNvSpPr>
            <p:nvPr/>
          </p:nvSpPr>
          <p:spPr>
            <a:xfrm>
              <a:off x="6874293"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1" name="Rectangle 360">
              <a:extLst>
                <a:ext uri="{FF2B5EF4-FFF2-40B4-BE49-F238E27FC236}">
                  <a16:creationId xmlns:a16="http://schemas.microsoft.com/office/drawing/2014/main" id="{1BB2B2CA-A261-924D-8B69-F4A739829D75}"/>
                </a:ext>
              </a:extLst>
            </p:cNvPr>
            <p:cNvSpPr>
              <a:spLocks noChangeAspect="1"/>
            </p:cNvSpPr>
            <p:nvPr/>
          </p:nvSpPr>
          <p:spPr>
            <a:xfrm>
              <a:off x="6793520"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2" name="Rectangle 361">
              <a:extLst>
                <a:ext uri="{FF2B5EF4-FFF2-40B4-BE49-F238E27FC236}">
                  <a16:creationId xmlns:a16="http://schemas.microsoft.com/office/drawing/2014/main" id="{43763F7C-1011-2B46-9204-ECE909111BBA}"/>
                </a:ext>
              </a:extLst>
            </p:cNvPr>
            <p:cNvSpPr>
              <a:spLocks noChangeAspect="1"/>
            </p:cNvSpPr>
            <p:nvPr/>
          </p:nvSpPr>
          <p:spPr>
            <a:xfrm>
              <a:off x="6955064"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63" name="Rectangle 362">
              <a:extLst>
                <a:ext uri="{FF2B5EF4-FFF2-40B4-BE49-F238E27FC236}">
                  <a16:creationId xmlns:a16="http://schemas.microsoft.com/office/drawing/2014/main" id="{22106115-D14E-3349-9DD5-645E997F1CE8}"/>
                </a:ext>
              </a:extLst>
            </p:cNvPr>
            <p:cNvSpPr>
              <a:spLocks noChangeAspect="1"/>
            </p:cNvSpPr>
            <p:nvPr/>
          </p:nvSpPr>
          <p:spPr>
            <a:xfrm>
              <a:off x="6874293"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4" name="Rectangle 363">
              <a:extLst>
                <a:ext uri="{FF2B5EF4-FFF2-40B4-BE49-F238E27FC236}">
                  <a16:creationId xmlns:a16="http://schemas.microsoft.com/office/drawing/2014/main" id="{811111D0-10A6-C94A-9909-465658C236C7}"/>
                </a:ext>
              </a:extLst>
            </p:cNvPr>
            <p:cNvSpPr>
              <a:spLocks noChangeAspect="1"/>
            </p:cNvSpPr>
            <p:nvPr/>
          </p:nvSpPr>
          <p:spPr>
            <a:xfrm>
              <a:off x="679352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5" name="Rectangle 364">
              <a:extLst>
                <a:ext uri="{FF2B5EF4-FFF2-40B4-BE49-F238E27FC236}">
                  <a16:creationId xmlns:a16="http://schemas.microsoft.com/office/drawing/2014/main" id="{4840EFF9-BDBF-6C4B-8162-D8578F3ACD69}"/>
                </a:ext>
              </a:extLst>
            </p:cNvPr>
            <p:cNvSpPr>
              <a:spLocks noChangeAspect="1"/>
            </p:cNvSpPr>
            <p:nvPr/>
          </p:nvSpPr>
          <p:spPr>
            <a:xfrm>
              <a:off x="742037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6" name="Rectangle 365">
              <a:extLst>
                <a:ext uri="{FF2B5EF4-FFF2-40B4-BE49-F238E27FC236}">
                  <a16:creationId xmlns:a16="http://schemas.microsoft.com/office/drawing/2014/main" id="{E6F2DA9E-C1B9-1D40-B462-0EFCFE2359C2}"/>
                </a:ext>
              </a:extLst>
            </p:cNvPr>
            <p:cNvSpPr>
              <a:spLocks noChangeAspect="1"/>
            </p:cNvSpPr>
            <p:nvPr/>
          </p:nvSpPr>
          <p:spPr>
            <a:xfrm>
              <a:off x="7339602"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7" name="Rectangle 366">
              <a:extLst>
                <a:ext uri="{FF2B5EF4-FFF2-40B4-BE49-F238E27FC236}">
                  <a16:creationId xmlns:a16="http://schemas.microsoft.com/office/drawing/2014/main" id="{6FEF1403-F7B7-7641-9E6E-BFE2CA8AEA7C}"/>
                </a:ext>
              </a:extLst>
            </p:cNvPr>
            <p:cNvSpPr>
              <a:spLocks noChangeAspect="1"/>
            </p:cNvSpPr>
            <p:nvPr/>
          </p:nvSpPr>
          <p:spPr>
            <a:xfrm>
              <a:off x="6079862" y="487295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68" name="Rectangle 367">
              <a:extLst>
                <a:ext uri="{FF2B5EF4-FFF2-40B4-BE49-F238E27FC236}">
                  <a16:creationId xmlns:a16="http://schemas.microsoft.com/office/drawing/2014/main" id="{15537DEB-F32B-5A45-8966-44E9FD14B254}"/>
                </a:ext>
              </a:extLst>
            </p:cNvPr>
            <p:cNvSpPr>
              <a:spLocks noChangeAspect="1"/>
            </p:cNvSpPr>
            <p:nvPr/>
          </p:nvSpPr>
          <p:spPr>
            <a:xfrm>
              <a:off x="5999091" y="487295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9" name="Rectangle 368">
              <a:extLst>
                <a:ext uri="{FF2B5EF4-FFF2-40B4-BE49-F238E27FC236}">
                  <a16:creationId xmlns:a16="http://schemas.microsoft.com/office/drawing/2014/main" id="{78D9B1C8-6088-1F40-8222-AFDF271A55B4}"/>
                </a:ext>
              </a:extLst>
            </p:cNvPr>
            <p:cNvSpPr>
              <a:spLocks noChangeAspect="1"/>
            </p:cNvSpPr>
            <p:nvPr/>
          </p:nvSpPr>
          <p:spPr>
            <a:xfrm>
              <a:off x="5918318" y="487295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0" name="Rectangle 369">
              <a:extLst>
                <a:ext uri="{FF2B5EF4-FFF2-40B4-BE49-F238E27FC236}">
                  <a16:creationId xmlns:a16="http://schemas.microsoft.com/office/drawing/2014/main" id="{4BC1B9A0-1CD9-654B-9EF9-6C8910A2C69A}"/>
                </a:ext>
              </a:extLst>
            </p:cNvPr>
            <p:cNvSpPr>
              <a:spLocks noChangeAspect="1"/>
            </p:cNvSpPr>
            <p:nvPr/>
          </p:nvSpPr>
          <p:spPr>
            <a:xfrm>
              <a:off x="6545172" y="487295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1" name="Rectangle 370">
              <a:extLst>
                <a:ext uri="{FF2B5EF4-FFF2-40B4-BE49-F238E27FC236}">
                  <a16:creationId xmlns:a16="http://schemas.microsoft.com/office/drawing/2014/main" id="{A8C0B107-AC93-6249-96B5-ED42397D396F}"/>
                </a:ext>
              </a:extLst>
            </p:cNvPr>
            <p:cNvSpPr>
              <a:spLocks noChangeAspect="1"/>
            </p:cNvSpPr>
            <p:nvPr/>
          </p:nvSpPr>
          <p:spPr>
            <a:xfrm>
              <a:off x="6464400" y="487295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7" name="Rectangle 376">
              <a:extLst>
                <a:ext uri="{FF2B5EF4-FFF2-40B4-BE49-F238E27FC236}">
                  <a16:creationId xmlns:a16="http://schemas.microsoft.com/office/drawing/2014/main" id="{547416E4-81D9-1744-9299-7742791626DA}"/>
                </a:ext>
              </a:extLst>
            </p:cNvPr>
            <p:cNvSpPr>
              <a:spLocks noChangeAspect="1"/>
            </p:cNvSpPr>
            <p:nvPr/>
          </p:nvSpPr>
          <p:spPr>
            <a:xfrm>
              <a:off x="7501145"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78" name="Rectangle 377">
              <a:extLst>
                <a:ext uri="{FF2B5EF4-FFF2-40B4-BE49-F238E27FC236}">
                  <a16:creationId xmlns:a16="http://schemas.microsoft.com/office/drawing/2014/main" id="{3687D212-4BD3-944D-918F-2FADFCE24290}"/>
                </a:ext>
              </a:extLst>
            </p:cNvPr>
            <p:cNvSpPr>
              <a:spLocks noChangeAspect="1"/>
            </p:cNvSpPr>
            <p:nvPr/>
          </p:nvSpPr>
          <p:spPr>
            <a:xfrm>
              <a:off x="7420374"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9" name="Rectangle 378">
              <a:extLst>
                <a:ext uri="{FF2B5EF4-FFF2-40B4-BE49-F238E27FC236}">
                  <a16:creationId xmlns:a16="http://schemas.microsoft.com/office/drawing/2014/main" id="{3314C89A-FDC7-DB4A-AD36-0B80F161DCCC}"/>
                </a:ext>
              </a:extLst>
            </p:cNvPr>
            <p:cNvSpPr>
              <a:spLocks noChangeAspect="1"/>
            </p:cNvSpPr>
            <p:nvPr/>
          </p:nvSpPr>
          <p:spPr>
            <a:xfrm>
              <a:off x="7339602"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0" name="Rectangle 379">
              <a:extLst>
                <a:ext uri="{FF2B5EF4-FFF2-40B4-BE49-F238E27FC236}">
                  <a16:creationId xmlns:a16="http://schemas.microsoft.com/office/drawing/2014/main" id="{0D168FB0-AB7A-6E42-AA9D-C9E864E25D51}"/>
                </a:ext>
              </a:extLst>
            </p:cNvPr>
            <p:cNvSpPr>
              <a:spLocks noChangeAspect="1"/>
            </p:cNvSpPr>
            <p:nvPr/>
          </p:nvSpPr>
          <p:spPr>
            <a:xfrm>
              <a:off x="7966456"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1" name="Rectangle 380">
              <a:extLst>
                <a:ext uri="{FF2B5EF4-FFF2-40B4-BE49-F238E27FC236}">
                  <a16:creationId xmlns:a16="http://schemas.microsoft.com/office/drawing/2014/main" id="{CAC55DB4-86B7-3D4E-8EFA-F4D68DE3A9A4}"/>
                </a:ext>
              </a:extLst>
            </p:cNvPr>
            <p:cNvSpPr>
              <a:spLocks noChangeAspect="1"/>
            </p:cNvSpPr>
            <p:nvPr/>
          </p:nvSpPr>
          <p:spPr>
            <a:xfrm>
              <a:off x="7885683"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 name="Group 1">
            <a:extLst>
              <a:ext uri="{FF2B5EF4-FFF2-40B4-BE49-F238E27FC236}">
                <a16:creationId xmlns:a16="http://schemas.microsoft.com/office/drawing/2014/main" id="{AA7603D4-E4E2-8E4F-B57B-E84711D6D00F}"/>
              </a:ext>
            </a:extLst>
          </p:cNvPr>
          <p:cNvGrpSpPr/>
          <p:nvPr/>
        </p:nvGrpSpPr>
        <p:grpSpPr>
          <a:xfrm>
            <a:off x="3979150" y="3330210"/>
            <a:ext cx="2534963" cy="1914195"/>
            <a:chOff x="4340082" y="3756815"/>
            <a:chExt cx="2534963" cy="1914195"/>
          </a:xfrm>
        </p:grpSpPr>
        <p:cxnSp>
          <p:nvCxnSpPr>
            <p:cNvPr id="288" name="Straight Connector 287">
              <a:extLst>
                <a:ext uri="{FF2B5EF4-FFF2-40B4-BE49-F238E27FC236}">
                  <a16:creationId xmlns:a16="http://schemas.microsoft.com/office/drawing/2014/main" id="{233D5AA0-BA78-B149-AF6A-5212B7ACE3F2}"/>
                </a:ext>
              </a:extLst>
            </p:cNvPr>
            <p:cNvCxnSpPr/>
            <p:nvPr/>
          </p:nvCxnSpPr>
          <p:spPr>
            <a:xfrm>
              <a:off x="4340082" y="3756815"/>
              <a:ext cx="2201650" cy="17374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311" name="Rectangle 310">
              <a:extLst>
                <a:ext uri="{FF2B5EF4-FFF2-40B4-BE49-F238E27FC236}">
                  <a16:creationId xmlns:a16="http://schemas.microsoft.com/office/drawing/2014/main" id="{43F4EA17-4286-8C4B-AA2C-34EFBAB400BD}"/>
                </a:ext>
              </a:extLst>
            </p:cNvPr>
            <p:cNvSpPr>
              <a:spLocks noChangeAspect="1"/>
            </p:cNvSpPr>
            <p:nvPr/>
          </p:nvSpPr>
          <p:spPr>
            <a:xfrm>
              <a:off x="4690719"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12" name="Rectangle 311">
              <a:extLst>
                <a:ext uri="{FF2B5EF4-FFF2-40B4-BE49-F238E27FC236}">
                  <a16:creationId xmlns:a16="http://schemas.microsoft.com/office/drawing/2014/main" id="{7074EC5B-46C3-4B4B-BB31-CE66EEAFCAE8}"/>
                </a:ext>
              </a:extLst>
            </p:cNvPr>
            <p:cNvSpPr>
              <a:spLocks noChangeAspect="1"/>
            </p:cNvSpPr>
            <p:nvPr/>
          </p:nvSpPr>
          <p:spPr>
            <a:xfrm>
              <a:off x="4609948"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3" name="Rectangle 312">
              <a:extLst>
                <a:ext uri="{FF2B5EF4-FFF2-40B4-BE49-F238E27FC236}">
                  <a16:creationId xmlns:a16="http://schemas.microsoft.com/office/drawing/2014/main" id="{DCE095B6-2A98-A44E-A0DC-74D32C894852}"/>
                </a:ext>
              </a:extLst>
            </p:cNvPr>
            <p:cNvSpPr>
              <a:spLocks noChangeAspect="1"/>
            </p:cNvSpPr>
            <p:nvPr/>
          </p:nvSpPr>
          <p:spPr>
            <a:xfrm>
              <a:off x="4529175"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4" name="Rectangle 313">
              <a:extLst>
                <a:ext uri="{FF2B5EF4-FFF2-40B4-BE49-F238E27FC236}">
                  <a16:creationId xmlns:a16="http://schemas.microsoft.com/office/drawing/2014/main" id="{63BEC688-C4D7-7944-B981-745002B0F1D9}"/>
                </a:ext>
              </a:extLst>
            </p:cNvPr>
            <p:cNvSpPr>
              <a:spLocks noChangeAspect="1"/>
            </p:cNvSpPr>
            <p:nvPr/>
          </p:nvSpPr>
          <p:spPr>
            <a:xfrm>
              <a:off x="5156029"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2" name="Rectangle 331">
              <a:extLst>
                <a:ext uri="{FF2B5EF4-FFF2-40B4-BE49-F238E27FC236}">
                  <a16:creationId xmlns:a16="http://schemas.microsoft.com/office/drawing/2014/main" id="{EBAC26BB-7199-1F42-B0F9-7CA5D3A54EB8}"/>
                </a:ext>
              </a:extLst>
            </p:cNvPr>
            <p:cNvSpPr>
              <a:spLocks noChangeAspect="1"/>
            </p:cNvSpPr>
            <p:nvPr/>
          </p:nvSpPr>
          <p:spPr>
            <a:xfrm>
              <a:off x="5075257"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3" name="Rectangle 332">
              <a:extLst>
                <a:ext uri="{FF2B5EF4-FFF2-40B4-BE49-F238E27FC236}">
                  <a16:creationId xmlns:a16="http://schemas.microsoft.com/office/drawing/2014/main" id="{560A0676-A228-2848-8AD2-815DE91E14A4}"/>
                </a:ext>
              </a:extLst>
            </p:cNvPr>
            <p:cNvSpPr>
              <a:spLocks noChangeAspect="1"/>
            </p:cNvSpPr>
            <p:nvPr/>
          </p:nvSpPr>
          <p:spPr>
            <a:xfrm>
              <a:off x="5236800"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34" name="Rectangle 333">
              <a:extLst>
                <a:ext uri="{FF2B5EF4-FFF2-40B4-BE49-F238E27FC236}">
                  <a16:creationId xmlns:a16="http://schemas.microsoft.com/office/drawing/2014/main" id="{95B66DAF-5F65-3A48-A348-A79B326E4438}"/>
                </a:ext>
              </a:extLst>
            </p:cNvPr>
            <p:cNvSpPr>
              <a:spLocks noChangeAspect="1"/>
            </p:cNvSpPr>
            <p:nvPr/>
          </p:nvSpPr>
          <p:spPr>
            <a:xfrm>
              <a:off x="5156029"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5" name="Rectangle 334">
              <a:extLst>
                <a:ext uri="{FF2B5EF4-FFF2-40B4-BE49-F238E27FC236}">
                  <a16:creationId xmlns:a16="http://schemas.microsoft.com/office/drawing/2014/main" id="{093D37BC-461C-844B-B9B7-C4D2D2724C9D}"/>
                </a:ext>
              </a:extLst>
            </p:cNvPr>
            <p:cNvSpPr>
              <a:spLocks noChangeAspect="1"/>
            </p:cNvSpPr>
            <p:nvPr/>
          </p:nvSpPr>
          <p:spPr>
            <a:xfrm>
              <a:off x="5075257"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6" name="Rectangle 335">
              <a:extLst>
                <a:ext uri="{FF2B5EF4-FFF2-40B4-BE49-F238E27FC236}">
                  <a16:creationId xmlns:a16="http://schemas.microsoft.com/office/drawing/2014/main" id="{08C241E6-3A4B-9E47-9CAA-F999E63186C9}"/>
                </a:ext>
              </a:extLst>
            </p:cNvPr>
            <p:cNvSpPr>
              <a:spLocks noChangeAspect="1"/>
            </p:cNvSpPr>
            <p:nvPr/>
          </p:nvSpPr>
          <p:spPr>
            <a:xfrm>
              <a:off x="5702111"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7" name="Rectangle 336">
              <a:extLst>
                <a:ext uri="{FF2B5EF4-FFF2-40B4-BE49-F238E27FC236}">
                  <a16:creationId xmlns:a16="http://schemas.microsoft.com/office/drawing/2014/main" id="{5EB9F67C-47F3-484B-866A-3EA4D7BD70A6}"/>
                </a:ext>
              </a:extLst>
            </p:cNvPr>
            <p:cNvSpPr>
              <a:spLocks noChangeAspect="1"/>
            </p:cNvSpPr>
            <p:nvPr/>
          </p:nvSpPr>
          <p:spPr>
            <a:xfrm>
              <a:off x="5621338"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8" name="Rectangle 337">
              <a:extLst>
                <a:ext uri="{FF2B5EF4-FFF2-40B4-BE49-F238E27FC236}">
                  <a16:creationId xmlns:a16="http://schemas.microsoft.com/office/drawing/2014/main" id="{0343E823-BA54-E246-8E7A-64A921145D01}"/>
                </a:ext>
              </a:extLst>
            </p:cNvPr>
            <p:cNvSpPr>
              <a:spLocks noChangeAspect="1"/>
            </p:cNvSpPr>
            <p:nvPr/>
          </p:nvSpPr>
          <p:spPr>
            <a:xfrm>
              <a:off x="5782882"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39" name="Rectangle 338">
              <a:extLst>
                <a:ext uri="{FF2B5EF4-FFF2-40B4-BE49-F238E27FC236}">
                  <a16:creationId xmlns:a16="http://schemas.microsoft.com/office/drawing/2014/main" id="{DE78D058-577E-6F42-BE4D-6A234CFBE33F}"/>
                </a:ext>
              </a:extLst>
            </p:cNvPr>
            <p:cNvSpPr>
              <a:spLocks noChangeAspect="1"/>
            </p:cNvSpPr>
            <p:nvPr/>
          </p:nvSpPr>
          <p:spPr>
            <a:xfrm>
              <a:off x="570211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0" name="Rectangle 339">
              <a:extLst>
                <a:ext uri="{FF2B5EF4-FFF2-40B4-BE49-F238E27FC236}">
                  <a16:creationId xmlns:a16="http://schemas.microsoft.com/office/drawing/2014/main" id="{CBC148BF-E566-7F4D-AAEF-AC8A908C551A}"/>
                </a:ext>
              </a:extLst>
            </p:cNvPr>
            <p:cNvSpPr>
              <a:spLocks noChangeAspect="1"/>
            </p:cNvSpPr>
            <p:nvPr/>
          </p:nvSpPr>
          <p:spPr>
            <a:xfrm>
              <a:off x="562133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1" name="Rectangle 340">
              <a:extLst>
                <a:ext uri="{FF2B5EF4-FFF2-40B4-BE49-F238E27FC236}">
                  <a16:creationId xmlns:a16="http://schemas.microsoft.com/office/drawing/2014/main" id="{F9496E15-F453-B140-8696-38C4407730C3}"/>
                </a:ext>
              </a:extLst>
            </p:cNvPr>
            <p:cNvSpPr>
              <a:spLocks noChangeAspect="1"/>
            </p:cNvSpPr>
            <p:nvPr/>
          </p:nvSpPr>
          <p:spPr>
            <a:xfrm>
              <a:off x="624819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42" name="Rectangle 341">
              <a:extLst>
                <a:ext uri="{FF2B5EF4-FFF2-40B4-BE49-F238E27FC236}">
                  <a16:creationId xmlns:a16="http://schemas.microsoft.com/office/drawing/2014/main" id="{F2FA371E-1D7A-2747-8A07-BCC6DC6FE6C0}"/>
                </a:ext>
              </a:extLst>
            </p:cNvPr>
            <p:cNvSpPr>
              <a:spLocks noChangeAspect="1"/>
            </p:cNvSpPr>
            <p:nvPr/>
          </p:nvSpPr>
          <p:spPr>
            <a:xfrm>
              <a:off x="6167420"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0" name="Rectangle 349">
              <a:extLst>
                <a:ext uri="{FF2B5EF4-FFF2-40B4-BE49-F238E27FC236}">
                  <a16:creationId xmlns:a16="http://schemas.microsoft.com/office/drawing/2014/main" id="{54205AC9-AF7A-424D-A435-951E500D4CCA}"/>
                </a:ext>
              </a:extLst>
            </p:cNvPr>
            <p:cNvSpPr>
              <a:spLocks noChangeAspect="1"/>
            </p:cNvSpPr>
            <p:nvPr/>
          </p:nvSpPr>
          <p:spPr>
            <a:xfrm>
              <a:off x="6328963"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51" name="Rectangle 350">
              <a:extLst>
                <a:ext uri="{FF2B5EF4-FFF2-40B4-BE49-F238E27FC236}">
                  <a16:creationId xmlns:a16="http://schemas.microsoft.com/office/drawing/2014/main" id="{D772EC63-2EAD-384E-B096-C98B237F4149}"/>
                </a:ext>
              </a:extLst>
            </p:cNvPr>
            <p:cNvSpPr>
              <a:spLocks noChangeAspect="1"/>
            </p:cNvSpPr>
            <p:nvPr/>
          </p:nvSpPr>
          <p:spPr>
            <a:xfrm>
              <a:off x="6248192"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2" name="Rectangle 351">
              <a:extLst>
                <a:ext uri="{FF2B5EF4-FFF2-40B4-BE49-F238E27FC236}">
                  <a16:creationId xmlns:a16="http://schemas.microsoft.com/office/drawing/2014/main" id="{3A16E1CE-980B-BC45-BD8A-880A47271E58}"/>
                </a:ext>
              </a:extLst>
            </p:cNvPr>
            <p:cNvSpPr>
              <a:spLocks noChangeAspect="1"/>
            </p:cNvSpPr>
            <p:nvPr/>
          </p:nvSpPr>
          <p:spPr>
            <a:xfrm>
              <a:off x="6167420"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3" name="Rectangle 352">
              <a:extLst>
                <a:ext uri="{FF2B5EF4-FFF2-40B4-BE49-F238E27FC236}">
                  <a16:creationId xmlns:a16="http://schemas.microsoft.com/office/drawing/2014/main" id="{25E2BF21-9505-1A42-BC92-8287AA207D7D}"/>
                </a:ext>
              </a:extLst>
            </p:cNvPr>
            <p:cNvSpPr>
              <a:spLocks noChangeAspect="1"/>
            </p:cNvSpPr>
            <p:nvPr/>
          </p:nvSpPr>
          <p:spPr>
            <a:xfrm>
              <a:off x="6794274"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4" name="Rectangle 353">
              <a:extLst>
                <a:ext uri="{FF2B5EF4-FFF2-40B4-BE49-F238E27FC236}">
                  <a16:creationId xmlns:a16="http://schemas.microsoft.com/office/drawing/2014/main" id="{B04B455F-7DB4-4B4F-ADA5-3AF719F346D5}"/>
                </a:ext>
              </a:extLst>
            </p:cNvPr>
            <p:cNvSpPr>
              <a:spLocks noChangeAspect="1"/>
            </p:cNvSpPr>
            <p:nvPr/>
          </p:nvSpPr>
          <p:spPr>
            <a:xfrm>
              <a:off x="6713501"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294" name="Straight Connector 293">
            <a:extLst>
              <a:ext uri="{FF2B5EF4-FFF2-40B4-BE49-F238E27FC236}">
                <a16:creationId xmlns:a16="http://schemas.microsoft.com/office/drawing/2014/main" id="{E4192223-FF45-3347-880B-E9A91AF3B383}"/>
              </a:ext>
            </a:extLst>
          </p:cNvPr>
          <p:cNvCxnSpPr>
            <a:cxnSpLocks/>
          </p:cNvCxnSpPr>
          <p:nvPr/>
        </p:nvCxnSpPr>
        <p:spPr>
          <a:xfrm flipH="1">
            <a:off x="6774506" y="2392482"/>
            <a:ext cx="569828" cy="458199"/>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21C4358-5D7F-4841-BB49-427AB0211822}"/>
              </a:ext>
            </a:extLst>
          </p:cNvPr>
          <p:cNvCxnSpPr>
            <a:cxnSpLocks/>
          </p:cNvCxnSpPr>
          <p:nvPr/>
        </p:nvCxnSpPr>
        <p:spPr>
          <a:xfrm>
            <a:off x="5046856" y="2392482"/>
            <a:ext cx="1462234" cy="15036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BC3A4918-C7EA-6C45-ADD4-BE8CA3C5ADFB}"/>
              </a:ext>
            </a:extLst>
          </p:cNvPr>
          <p:cNvCxnSpPr/>
          <p:nvPr/>
        </p:nvCxnSpPr>
        <p:spPr>
          <a:xfrm>
            <a:off x="2629728" y="6052773"/>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1DA8933D-54CF-5945-A55A-C5978A87FF56}"/>
              </a:ext>
            </a:extLst>
          </p:cNvPr>
          <p:cNvGrpSpPr/>
          <p:nvPr/>
        </p:nvGrpSpPr>
        <p:grpSpPr>
          <a:xfrm>
            <a:off x="2348518" y="6303712"/>
            <a:ext cx="1076762" cy="434652"/>
            <a:chOff x="5774350" y="1008951"/>
            <a:chExt cx="567100" cy="283276"/>
          </a:xfrm>
        </p:grpSpPr>
        <p:sp>
          <p:nvSpPr>
            <p:cNvPr id="227" name="Rectangle 226">
              <a:extLst>
                <a:ext uri="{FF2B5EF4-FFF2-40B4-BE49-F238E27FC236}">
                  <a16:creationId xmlns:a16="http://schemas.microsoft.com/office/drawing/2014/main" id="{C185D0B0-242A-2F45-8A20-10B0F9319CBC}"/>
                </a:ext>
              </a:extLst>
            </p:cNvPr>
            <p:cNvSpPr>
              <a:spLocks noChangeAspect="1"/>
            </p:cNvSpPr>
            <p:nvPr/>
          </p:nvSpPr>
          <p:spPr>
            <a:xfrm>
              <a:off x="5903813" y="1008951"/>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新人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推薦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TB </a:t>
              </a: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購物年金卓越成員</a:t>
              </a:r>
            </a:p>
          </p:txBody>
        </p:sp>
        <p:sp>
          <p:nvSpPr>
            <p:cNvPr id="228" name="Rectangle 227">
              <a:extLst>
                <a:ext uri="{FF2B5EF4-FFF2-40B4-BE49-F238E27FC236}">
                  <a16:creationId xmlns:a16="http://schemas.microsoft.com/office/drawing/2014/main" id="{7B4E027F-F7E4-6E46-8443-7D4CCF6FAD7F}"/>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9" name="Rectangle 228">
              <a:extLst>
                <a:ext uri="{FF2B5EF4-FFF2-40B4-BE49-F238E27FC236}">
                  <a16:creationId xmlns:a16="http://schemas.microsoft.com/office/drawing/2014/main" id="{4AF9728F-9CD4-F543-B58D-9D1B7822034C}"/>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1" name="Rectangle 230">
              <a:extLst>
                <a:ext uri="{FF2B5EF4-FFF2-40B4-BE49-F238E27FC236}">
                  <a16:creationId xmlns:a16="http://schemas.microsoft.com/office/drawing/2014/main" id="{BE4F226A-3F7D-0E4F-8B4E-BC861FFDB38C}"/>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8" name="Rectangle 237">
              <a:extLst>
                <a:ext uri="{FF2B5EF4-FFF2-40B4-BE49-F238E27FC236}">
                  <a16:creationId xmlns:a16="http://schemas.microsoft.com/office/drawing/2014/main" id="{48DB3E81-42B6-A747-B0A9-F677FC60FE29}"/>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236" name="Straight Connector 235"/>
          <p:cNvCxnSpPr/>
          <p:nvPr/>
        </p:nvCxnSpPr>
        <p:spPr>
          <a:xfrm>
            <a:off x="8041433" y="5578912"/>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43" idx="2"/>
          </p:cNvCxnSpPr>
          <p:nvPr/>
        </p:nvCxnSpPr>
        <p:spPr>
          <a:xfrm flipH="1">
            <a:off x="953619" y="5671010"/>
            <a:ext cx="201875" cy="16762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155494" y="1529018"/>
            <a:ext cx="4983919" cy="414199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p:cNvCxnSpPr>
          <p:nvPr/>
        </p:nvCxnSpPr>
        <p:spPr>
          <a:xfrm>
            <a:off x="6074282" y="1473660"/>
            <a:ext cx="5774818" cy="458694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956798" y="4606844"/>
            <a:ext cx="596641" cy="44371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958902" y="2425667"/>
            <a:ext cx="1107415" cy="8500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342996" y="3756815"/>
            <a:ext cx="2201650" cy="17374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774506" y="2425667"/>
            <a:ext cx="534002" cy="42501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855973" y="4163128"/>
            <a:ext cx="1643038" cy="133114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2660049" y="4459259"/>
            <a:ext cx="1667790" cy="13593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8" name="Rectangle 7"/>
          <p:cNvSpPr>
            <a:spLocks noChangeAspect="1"/>
          </p:cNvSpPr>
          <p:nvPr/>
        </p:nvSpPr>
        <p:spPr>
          <a:xfrm>
            <a:off x="4786467" y="2211528"/>
            <a:ext cx="384538" cy="353470"/>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001</a:t>
            </a:r>
          </a:p>
        </p:txBody>
      </p:sp>
      <p:sp>
        <p:nvSpPr>
          <p:cNvPr id="9" name="Rectangle 8"/>
          <p:cNvSpPr>
            <a:spLocks noChangeAspect="1"/>
          </p:cNvSpPr>
          <p:nvPr/>
        </p:nvSpPr>
        <p:spPr>
          <a:xfrm>
            <a:off x="4705696"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624924"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251777"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171005"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239714"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 name="Rectangle 15"/>
          <p:cNvSpPr>
            <a:spLocks noChangeAspect="1"/>
          </p:cNvSpPr>
          <p:nvPr/>
        </p:nvSpPr>
        <p:spPr>
          <a:xfrm>
            <a:off x="4705025"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624252"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3693633" y="309896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 name="Rectangle 18"/>
          <p:cNvSpPr>
            <a:spLocks noChangeAspect="1"/>
          </p:cNvSpPr>
          <p:nvPr/>
        </p:nvSpPr>
        <p:spPr>
          <a:xfrm>
            <a:off x="3612862"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532089"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158943"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078171"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147551"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0000"/>
                </a:solidFill>
                <a:effectLst/>
                <a:uLnTx/>
                <a:uFillTx/>
                <a:latin typeface="Calibri" panose="020F0502020204030204"/>
                <a:ea typeface="Microsoft YaHei Light" panose="020B0502040204020203" pitchFamily="34" charset="-122"/>
                <a:cs typeface="+mn-cs"/>
              </a:rPr>
              <a:t>R</a:t>
            </a:r>
          </a:p>
        </p:txBody>
      </p:sp>
      <p:sp>
        <p:nvSpPr>
          <p:cNvPr id="24" name="Rectangle 23"/>
          <p:cNvSpPr>
            <a:spLocks noChangeAspect="1"/>
          </p:cNvSpPr>
          <p:nvPr/>
        </p:nvSpPr>
        <p:spPr>
          <a:xfrm>
            <a:off x="3066780"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2986008"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3612862"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532089"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2601470"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9" name="Rectangle 28"/>
          <p:cNvSpPr>
            <a:spLocks noChangeAspect="1"/>
          </p:cNvSpPr>
          <p:nvPr/>
        </p:nvSpPr>
        <p:spPr>
          <a:xfrm>
            <a:off x="2520699"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2439926"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066780"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2986008"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nvGrpSpPr>
          <p:cNvPr id="14" name="Group 13">
            <a:extLst>
              <a:ext uri="{FF2B5EF4-FFF2-40B4-BE49-F238E27FC236}">
                <a16:creationId xmlns:a16="http://schemas.microsoft.com/office/drawing/2014/main" id="{D9B602F8-C8ED-554A-B3C2-B3B7D127601D}"/>
              </a:ext>
            </a:extLst>
          </p:cNvPr>
          <p:cNvGrpSpPr/>
          <p:nvPr/>
        </p:nvGrpSpPr>
        <p:grpSpPr>
          <a:xfrm>
            <a:off x="1893845" y="4430108"/>
            <a:ext cx="707625" cy="353470"/>
            <a:chOff x="1893845" y="4430108"/>
            <a:chExt cx="707625" cy="353470"/>
          </a:xfrm>
        </p:grpSpPr>
        <p:sp>
          <p:nvSpPr>
            <p:cNvPr id="33" name="Rectangle 32"/>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4" name="Rectangle 33"/>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38" name="Rectangle 37"/>
          <p:cNvSpPr>
            <a:spLocks noChangeAspect="1"/>
          </p:cNvSpPr>
          <p:nvPr/>
        </p:nvSpPr>
        <p:spPr>
          <a:xfrm>
            <a:off x="1509307"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 name="Rectangle 38"/>
          <p:cNvSpPr>
            <a:spLocks noChangeAspect="1"/>
          </p:cNvSpPr>
          <p:nvPr/>
        </p:nvSpPr>
        <p:spPr>
          <a:xfrm>
            <a:off x="1428536"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1347763"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1974617"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1893845"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963225"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 name="Rectangle 43"/>
          <p:cNvSpPr>
            <a:spLocks noChangeAspect="1"/>
          </p:cNvSpPr>
          <p:nvPr/>
        </p:nvSpPr>
        <p:spPr>
          <a:xfrm>
            <a:off x="882454"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801682"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1428536"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1347763"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682025"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9" name="Rectangle 68"/>
          <p:cNvSpPr>
            <a:spLocks noChangeAspect="1"/>
          </p:cNvSpPr>
          <p:nvPr/>
        </p:nvSpPr>
        <p:spPr>
          <a:xfrm>
            <a:off x="7601254"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520482"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8147336"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8066563"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8228107" y="309896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4" name="Rectangle 73"/>
          <p:cNvSpPr>
            <a:spLocks noChangeAspect="1"/>
          </p:cNvSpPr>
          <p:nvPr/>
        </p:nvSpPr>
        <p:spPr>
          <a:xfrm>
            <a:off x="8147336"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8066563"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693417"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612645"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774188" y="3542676"/>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9" name="Rectangle 78"/>
          <p:cNvSpPr>
            <a:spLocks noChangeAspect="1"/>
          </p:cNvSpPr>
          <p:nvPr/>
        </p:nvSpPr>
        <p:spPr>
          <a:xfrm>
            <a:off x="8693417"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612645"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9239499" y="3542676"/>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9158726" y="3542676"/>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9320270"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4" name="Rectangle 83"/>
          <p:cNvSpPr>
            <a:spLocks noChangeAspect="1"/>
          </p:cNvSpPr>
          <p:nvPr/>
        </p:nvSpPr>
        <p:spPr>
          <a:xfrm>
            <a:off x="9239499"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9158726"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785580"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9704808"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866351"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9" name="Rectangle 88"/>
          <p:cNvSpPr>
            <a:spLocks noChangeAspect="1"/>
          </p:cNvSpPr>
          <p:nvPr/>
        </p:nvSpPr>
        <p:spPr>
          <a:xfrm>
            <a:off x="9785580"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9704808"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10331661"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10250889"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10412433"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4" name="Rectangle 93"/>
          <p:cNvSpPr>
            <a:spLocks noChangeAspect="1"/>
          </p:cNvSpPr>
          <p:nvPr/>
        </p:nvSpPr>
        <p:spPr>
          <a:xfrm>
            <a:off x="1033166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10250889"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10877743"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10796971"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331877"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9" name="Rectangle 118"/>
          <p:cNvSpPr>
            <a:spLocks noChangeAspect="1"/>
          </p:cNvSpPr>
          <p:nvPr/>
        </p:nvSpPr>
        <p:spPr>
          <a:xfrm>
            <a:off x="5251106"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170334"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797188"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16415"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589862" y="265524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24" name="Rectangle 123"/>
          <p:cNvSpPr>
            <a:spLocks noChangeAspect="1"/>
          </p:cNvSpPr>
          <p:nvPr/>
        </p:nvSpPr>
        <p:spPr>
          <a:xfrm>
            <a:off x="6509091"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428319"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7055173"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974400"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7959" y="309896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a:spLocks noChangeAspect="1"/>
          </p:cNvSpPr>
          <p:nvPr/>
        </p:nvSpPr>
        <p:spPr>
          <a:xfrm>
            <a:off x="5797188"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16415"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343269" y="309896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262497" y="309896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3693633" y="3986392"/>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a:spLocks noChangeAspect="1"/>
          </p:cNvSpPr>
          <p:nvPr/>
        </p:nvSpPr>
        <p:spPr>
          <a:xfrm>
            <a:off x="3612862"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532089"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158943" y="3986392"/>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078171" y="3986392"/>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239714"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a:spLocks noChangeAspect="1"/>
          </p:cNvSpPr>
          <p:nvPr/>
        </p:nvSpPr>
        <p:spPr>
          <a:xfrm>
            <a:off x="4158943"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078171"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70502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624252"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4785796"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9" name="Rectangle 148"/>
          <p:cNvSpPr>
            <a:spLocks noChangeAspect="1"/>
          </p:cNvSpPr>
          <p:nvPr/>
        </p:nvSpPr>
        <p:spPr>
          <a:xfrm>
            <a:off x="4705025"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624252"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251106"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170334"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3683974"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4" name="Rectangle 153"/>
          <p:cNvSpPr>
            <a:spLocks noChangeAspect="1"/>
          </p:cNvSpPr>
          <p:nvPr/>
        </p:nvSpPr>
        <p:spPr>
          <a:xfrm>
            <a:off x="3603203"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52243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14928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068512"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2956767" y="5348089"/>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9" name="Rectangle 158"/>
          <p:cNvSpPr>
            <a:spLocks noChangeAspect="1"/>
          </p:cNvSpPr>
          <p:nvPr/>
        </p:nvSpPr>
        <p:spPr>
          <a:xfrm>
            <a:off x="2875996" y="534808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2795224" y="534808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3422078" y="5348089"/>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341305" y="5348089"/>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331877"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4" name="Rectangle 163"/>
          <p:cNvSpPr>
            <a:spLocks noChangeAspect="1"/>
          </p:cNvSpPr>
          <p:nvPr/>
        </p:nvSpPr>
        <p:spPr>
          <a:xfrm>
            <a:off x="5251106"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170334"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797188"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16415"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2240493" y="580638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9" name="Rectangle 198"/>
          <p:cNvSpPr>
            <a:spLocks noChangeAspect="1"/>
          </p:cNvSpPr>
          <p:nvPr/>
        </p:nvSpPr>
        <p:spPr>
          <a:xfrm>
            <a:off x="2182467" y="5798661"/>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2078949" y="580638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2705803" y="580638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2625031" y="580638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764529"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4" name="Rectangle 203"/>
          <p:cNvSpPr>
            <a:spLocks noChangeAspect="1"/>
          </p:cNvSpPr>
          <p:nvPr/>
        </p:nvSpPr>
        <p:spPr>
          <a:xfrm>
            <a:off x="8683758"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602986"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922983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914906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8218447"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9" name="Rectangle 208"/>
          <p:cNvSpPr>
            <a:spLocks noChangeAspect="1"/>
          </p:cNvSpPr>
          <p:nvPr/>
        </p:nvSpPr>
        <p:spPr>
          <a:xfrm>
            <a:off x="8137676"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8056904"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683758"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602986"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9320270" y="48738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4" name="Rectangle 213"/>
          <p:cNvSpPr>
            <a:spLocks noChangeAspect="1"/>
          </p:cNvSpPr>
          <p:nvPr/>
        </p:nvSpPr>
        <p:spPr>
          <a:xfrm>
            <a:off x="9239499"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9158726"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785580" y="48738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9704808" y="48738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672366" y="531754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9" name="Rectangle 218"/>
          <p:cNvSpPr>
            <a:spLocks noChangeAspect="1"/>
          </p:cNvSpPr>
          <p:nvPr/>
        </p:nvSpPr>
        <p:spPr>
          <a:xfrm>
            <a:off x="7591595"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510823"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8137676" y="531754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8056904" y="531754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p:cNvSpPr>
            <a:spLocks noChangeAspect="1"/>
          </p:cNvSpPr>
          <p:nvPr/>
        </p:nvSpPr>
        <p:spPr>
          <a:xfrm>
            <a:off x="4158791" y="265524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p:cNvSpPr>
            <a:spLocks noChangeAspect="1"/>
          </p:cNvSpPr>
          <p:nvPr/>
        </p:nvSpPr>
        <p:spPr>
          <a:xfrm>
            <a:off x="4078019" y="265524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 name="TextBox 6"/>
          <p:cNvSpPr txBox="1"/>
          <p:nvPr/>
        </p:nvSpPr>
        <p:spPr>
          <a:xfrm>
            <a:off x="5371406" y="227131"/>
            <a:ext cx="370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A</a:t>
            </a:r>
          </a:p>
        </p:txBody>
      </p:sp>
      <p:sp>
        <p:nvSpPr>
          <p:cNvPr id="190" name="TextBox 189"/>
          <p:cNvSpPr txBox="1"/>
          <p:nvPr/>
        </p:nvSpPr>
        <p:spPr>
          <a:xfrm>
            <a:off x="5331877" y="858671"/>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B</a:t>
            </a:r>
          </a:p>
        </p:txBody>
      </p:sp>
      <p:grpSp>
        <p:nvGrpSpPr>
          <p:cNvPr id="232" name="Group 231">
            <a:extLst>
              <a:ext uri="{FF2B5EF4-FFF2-40B4-BE49-F238E27FC236}">
                <a16:creationId xmlns:a16="http://schemas.microsoft.com/office/drawing/2014/main" id="{71D6581C-575F-1646-B947-BDAC2EDD7D1C}"/>
              </a:ext>
            </a:extLst>
          </p:cNvPr>
          <p:cNvGrpSpPr/>
          <p:nvPr/>
        </p:nvGrpSpPr>
        <p:grpSpPr>
          <a:xfrm>
            <a:off x="5716415" y="852624"/>
            <a:ext cx="924530" cy="434652"/>
            <a:chOff x="5774350" y="1008951"/>
            <a:chExt cx="567100" cy="283276"/>
          </a:xfrm>
        </p:grpSpPr>
        <p:sp>
          <p:nvSpPr>
            <p:cNvPr id="239" name="Rectangle 238">
              <a:extLst>
                <a:ext uri="{FF2B5EF4-FFF2-40B4-BE49-F238E27FC236}">
                  <a16:creationId xmlns:a16="http://schemas.microsoft.com/office/drawing/2014/main" id="{370AE8D0-2437-3F4D-B7A9-BD8FD3B25FFD}"/>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240" name="Rectangle 239">
              <a:extLst>
                <a:ext uri="{FF2B5EF4-FFF2-40B4-BE49-F238E27FC236}">
                  <a16:creationId xmlns:a16="http://schemas.microsoft.com/office/drawing/2014/main" id="{295568A6-A93D-8F43-9ADA-D8CE528B31B3}"/>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42" name="Rectangle 241">
              <a:extLst>
                <a:ext uri="{FF2B5EF4-FFF2-40B4-BE49-F238E27FC236}">
                  <a16:creationId xmlns:a16="http://schemas.microsoft.com/office/drawing/2014/main" id="{DAB857DA-0CA2-6A4E-9EBA-877F8E9BE4C6}"/>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46" name="Rectangle 245">
              <a:extLst>
                <a:ext uri="{FF2B5EF4-FFF2-40B4-BE49-F238E27FC236}">
                  <a16:creationId xmlns:a16="http://schemas.microsoft.com/office/drawing/2014/main" id="{9C357D4B-628B-A748-AAD5-6658216B4DD0}"/>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48" name="Rectangle 247">
              <a:extLst>
                <a:ext uri="{FF2B5EF4-FFF2-40B4-BE49-F238E27FC236}">
                  <a16:creationId xmlns:a16="http://schemas.microsoft.com/office/drawing/2014/main" id="{BAE7F1A8-497D-4148-89E4-F7C91FCCCA11}"/>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49" name="Group 248">
            <a:extLst>
              <a:ext uri="{FF2B5EF4-FFF2-40B4-BE49-F238E27FC236}">
                <a16:creationId xmlns:a16="http://schemas.microsoft.com/office/drawing/2014/main" id="{53F1303B-92BD-1546-9BBF-EE23008228E2}"/>
              </a:ext>
            </a:extLst>
          </p:cNvPr>
          <p:cNvGrpSpPr/>
          <p:nvPr/>
        </p:nvGrpSpPr>
        <p:grpSpPr>
          <a:xfrm>
            <a:off x="5716415" y="1368303"/>
            <a:ext cx="924530" cy="434652"/>
            <a:chOff x="5774350" y="1008951"/>
            <a:chExt cx="567100" cy="283276"/>
          </a:xfrm>
        </p:grpSpPr>
        <p:sp>
          <p:nvSpPr>
            <p:cNvPr id="250" name="Rectangle 249">
              <a:extLst>
                <a:ext uri="{FF2B5EF4-FFF2-40B4-BE49-F238E27FC236}">
                  <a16:creationId xmlns:a16="http://schemas.microsoft.com/office/drawing/2014/main" id="{DDF40F97-E764-F44A-918C-814C6F49E55D}"/>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開始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現在！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a:t>
              </a:r>
            </a:p>
          </p:txBody>
        </p:sp>
        <p:sp>
          <p:nvSpPr>
            <p:cNvPr id="254" name="Rectangle 253">
              <a:extLst>
                <a:ext uri="{FF2B5EF4-FFF2-40B4-BE49-F238E27FC236}">
                  <a16:creationId xmlns:a16="http://schemas.microsoft.com/office/drawing/2014/main" id="{4C2263DC-39CC-F342-AE7B-D8260BEAEADE}"/>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5" name="Rectangle 264">
              <a:extLst>
                <a:ext uri="{FF2B5EF4-FFF2-40B4-BE49-F238E27FC236}">
                  <a16:creationId xmlns:a16="http://schemas.microsoft.com/office/drawing/2014/main" id="{06935B52-1490-D748-919A-CE890B63D03D}"/>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6" name="Rectangle 265">
              <a:extLst>
                <a:ext uri="{FF2B5EF4-FFF2-40B4-BE49-F238E27FC236}">
                  <a16:creationId xmlns:a16="http://schemas.microsoft.com/office/drawing/2014/main" id="{43A8B5A2-E085-334C-AD8F-9D6BD63C84E2}"/>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7" name="Rectangle 266">
              <a:extLst>
                <a:ext uri="{FF2B5EF4-FFF2-40B4-BE49-F238E27FC236}">
                  <a16:creationId xmlns:a16="http://schemas.microsoft.com/office/drawing/2014/main" id="{E2516DAF-1752-C947-9C1F-973EFC3029C2}"/>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68" name="Group 267">
            <a:extLst>
              <a:ext uri="{FF2B5EF4-FFF2-40B4-BE49-F238E27FC236}">
                <a16:creationId xmlns:a16="http://schemas.microsoft.com/office/drawing/2014/main" id="{291D2AF3-6C26-5349-B7CB-131676101050}"/>
              </a:ext>
            </a:extLst>
          </p:cNvPr>
          <p:cNvGrpSpPr/>
          <p:nvPr/>
        </p:nvGrpSpPr>
        <p:grpSpPr>
          <a:xfrm>
            <a:off x="5716415" y="310364"/>
            <a:ext cx="924530" cy="434652"/>
            <a:chOff x="5774350" y="1008951"/>
            <a:chExt cx="567100" cy="283276"/>
          </a:xfrm>
        </p:grpSpPr>
        <p:sp>
          <p:nvSpPr>
            <p:cNvPr id="269" name="Rectangle 268">
              <a:extLst>
                <a:ext uri="{FF2B5EF4-FFF2-40B4-BE49-F238E27FC236}">
                  <a16:creationId xmlns:a16="http://schemas.microsoft.com/office/drawing/2014/main" id="{9183521F-9CEF-6442-9CC5-549D46C5F995}"/>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5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270" name="Rectangle 269">
              <a:extLst>
                <a:ext uri="{FF2B5EF4-FFF2-40B4-BE49-F238E27FC236}">
                  <a16:creationId xmlns:a16="http://schemas.microsoft.com/office/drawing/2014/main" id="{D6ACCD50-966C-6C44-9E19-702D5D01E452}"/>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E562A11F-2C57-1145-B7B9-CEC999201190}"/>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4" name="Rectangle 273">
              <a:extLst>
                <a:ext uri="{FF2B5EF4-FFF2-40B4-BE49-F238E27FC236}">
                  <a16:creationId xmlns:a16="http://schemas.microsoft.com/office/drawing/2014/main" id="{7221AD55-30AE-B54D-80B2-289ED3A0AB3D}"/>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5" name="Rectangle 274">
              <a:extLst>
                <a:ext uri="{FF2B5EF4-FFF2-40B4-BE49-F238E27FC236}">
                  <a16:creationId xmlns:a16="http://schemas.microsoft.com/office/drawing/2014/main" id="{57545799-4826-E34F-B480-7AB2FC0116C7}"/>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76" name="Group 275">
            <a:extLst>
              <a:ext uri="{FF2B5EF4-FFF2-40B4-BE49-F238E27FC236}">
                <a16:creationId xmlns:a16="http://schemas.microsoft.com/office/drawing/2014/main" id="{271FB419-2F5F-0C44-A0C6-24B7C714EADC}"/>
              </a:ext>
            </a:extLst>
          </p:cNvPr>
          <p:cNvGrpSpPr/>
          <p:nvPr/>
        </p:nvGrpSpPr>
        <p:grpSpPr>
          <a:xfrm>
            <a:off x="411901" y="5829768"/>
            <a:ext cx="1076762" cy="434652"/>
            <a:chOff x="5774350" y="1008951"/>
            <a:chExt cx="567100" cy="283276"/>
          </a:xfrm>
        </p:grpSpPr>
        <p:sp>
          <p:nvSpPr>
            <p:cNvPr id="277" name="Rectangle 276">
              <a:extLst>
                <a:ext uri="{FF2B5EF4-FFF2-40B4-BE49-F238E27FC236}">
                  <a16:creationId xmlns:a16="http://schemas.microsoft.com/office/drawing/2014/main" id="{18783C19-6558-314D-B0F2-F344FD732F2A}"/>
                </a:ext>
              </a:extLst>
            </p:cNvPr>
            <p:cNvSpPr>
              <a:spLocks noChangeAspect="1"/>
            </p:cNvSpPr>
            <p:nvPr/>
          </p:nvSpPr>
          <p:spPr>
            <a:xfrm>
              <a:off x="5903813" y="1008951"/>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新人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推薦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TB </a:t>
              </a: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購物年金卓越成員</a:t>
              </a:r>
            </a:p>
          </p:txBody>
        </p:sp>
        <p:sp>
          <p:nvSpPr>
            <p:cNvPr id="278" name="Rectangle 277">
              <a:extLst>
                <a:ext uri="{FF2B5EF4-FFF2-40B4-BE49-F238E27FC236}">
                  <a16:creationId xmlns:a16="http://schemas.microsoft.com/office/drawing/2014/main" id="{C99DC30A-88E0-4A40-A016-93FEA73D513B}"/>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9" name="Rectangle 278">
              <a:extLst>
                <a:ext uri="{FF2B5EF4-FFF2-40B4-BE49-F238E27FC236}">
                  <a16:creationId xmlns:a16="http://schemas.microsoft.com/office/drawing/2014/main" id="{1DA39D29-EBBF-414B-8607-8C574D04C1ED}"/>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0" name="Rectangle 279">
              <a:extLst>
                <a:ext uri="{FF2B5EF4-FFF2-40B4-BE49-F238E27FC236}">
                  <a16:creationId xmlns:a16="http://schemas.microsoft.com/office/drawing/2014/main" id="{161CCFDF-94D3-9C4F-A489-40572C32DBC9}"/>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1" name="Rectangle 280">
              <a:extLst>
                <a:ext uri="{FF2B5EF4-FFF2-40B4-BE49-F238E27FC236}">
                  <a16:creationId xmlns:a16="http://schemas.microsoft.com/office/drawing/2014/main" id="{57FF2E67-0BB6-384F-B9D5-3955867182E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82" name="Group 281">
            <a:extLst>
              <a:ext uri="{FF2B5EF4-FFF2-40B4-BE49-F238E27FC236}">
                <a16:creationId xmlns:a16="http://schemas.microsoft.com/office/drawing/2014/main" id="{64E67358-5C90-4140-87FC-80A8C8D75AA5}"/>
              </a:ext>
            </a:extLst>
          </p:cNvPr>
          <p:cNvGrpSpPr/>
          <p:nvPr/>
        </p:nvGrpSpPr>
        <p:grpSpPr>
          <a:xfrm>
            <a:off x="7755676" y="5829768"/>
            <a:ext cx="1076762" cy="434652"/>
            <a:chOff x="5774350" y="1008951"/>
            <a:chExt cx="567100" cy="283276"/>
          </a:xfrm>
        </p:grpSpPr>
        <p:sp>
          <p:nvSpPr>
            <p:cNvPr id="283" name="Rectangle 282">
              <a:extLst>
                <a:ext uri="{FF2B5EF4-FFF2-40B4-BE49-F238E27FC236}">
                  <a16:creationId xmlns:a16="http://schemas.microsoft.com/office/drawing/2014/main" id="{6DED7BD1-A944-9249-B983-F8E311CF153B}"/>
                </a:ext>
              </a:extLst>
            </p:cNvPr>
            <p:cNvSpPr>
              <a:spLocks noChangeAspect="1"/>
            </p:cNvSpPr>
            <p:nvPr/>
          </p:nvSpPr>
          <p:spPr>
            <a:xfrm>
              <a:off x="5903813" y="1008951"/>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新人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推薦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TB </a:t>
              </a: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購物年金卓越成員</a:t>
              </a:r>
            </a:p>
          </p:txBody>
        </p:sp>
        <p:sp>
          <p:nvSpPr>
            <p:cNvPr id="284" name="Rectangle 283">
              <a:extLst>
                <a:ext uri="{FF2B5EF4-FFF2-40B4-BE49-F238E27FC236}">
                  <a16:creationId xmlns:a16="http://schemas.microsoft.com/office/drawing/2014/main" id="{D63FB478-200A-7E48-8778-21CAA4EE7C9C}"/>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5" name="Rectangle 284">
              <a:extLst>
                <a:ext uri="{FF2B5EF4-FFF2-40B4-BE49-F238E27FC236}">
                  <a16:creationId xmlns:a16="http://schemas.microsoft.com/office/drawing/2014/main" id="{014B401D-5E64-6D49-A6B7-B02425598A1A}"/>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6" name="Rectangle 285">
              <a:extLst>
                <a:ext uri="{FF2B5EF4-FFF2-40B4-BE49-F238E27FC236}">
                  <a16:creationId xmlns:a16="http://schemas.microsoft.com/office/drawing/2014/main" id="{0772058F-3A05-A04B-8A7B-DFF9E701FF27}"/>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7" name="Rectangle 286">
              <a:extLst>
                <a:ext uri="{FF2B5EF4-FFF2-40B4-BE49-F238E27FC236}">
                  <a16:creationId xmlns:a16="http://schemas.microsoft.com/office/drawing/2014/main" id="{48C39240-692E-C348-BE1F-208538C2702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51" name="Group 250">
            <a:extLst>
              <a:ext uri="{FF2B5EF4-FFF2-40B4-BE49-F238E27FC236}">
                <a16:creationId xmlns:a16="http://schemas.microsoft.com/office/drawing/2014/main" id="{B2EA0A30-7705-C249-9E0D-40AB1577F95B}"/>
              </a:ext>
            </a:extLst>
          </p:cNvPr>
          <p:cNvGrpSpPr/>
          <p:nvPr/>
        </p:nvGrpSpPr>
        <p:grpSpPr>
          <a:xfrm>
            <a:off x="3509507" y="4807723"/>
            <a:ext cx="924530" cy="434652"/>
            <a:chOff x="5774350" y="1008951"/>
            <a:chExt cx="567100" cy="283276"/>
          </a:xfrm>
        </p:grpSpPr>
        <p:sp>
          <p:nvSpPr>
            <p:cNvPr id="256" name="Rectangle 255">
              <a:extLst>
                <a:ext uri="{FF2B5EF4-FFF2-40B4-BE49-F238E27FC236}">
                  <a16:creationId xmlns:a16="http://schemas.microsoft.com/office/drawing/2014/main" id="{486E3557-D8AE-4742-9485-1F67BDDB4C00}"/>
                </a:ext>
              </a:extLst>
            </p:cNvPr>
            <p:cNvSpPr>
              <a:spLocks noChangeAspect="1"/>
            </p:cNvSpPr>
            <p:nvPr/>
          </p:nvSpPr>
          <p:spPr>
            <a:xfrm>
              <a:off x="5903813" y="1008951"/>
              <a:ext cx="308174" cy="283276"/>
            </a:xfrm>
            <a:prstGeom prst="rect">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a:t>
              </a:r>
            </a:p>
          </p:txBody>
        </p:sp>
        <p:sp>
          <p:nvSpPr>
            <p:cNvPr id="257" name="Rectangle 256">
              <a:extLst>
                <a:ext uri="{FF2B5EF4-FFF2-40B4-BE49-F238E27FC236}">
                  <a16:creationId xmlns:a16="http://schemas.microsoft.com/office/drawing/2014/main" id="{1E6B496F-B595-054E-9810-8757082A1DEC}"/>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73A202F1-E815-0C4E-9E0F-2A855453B4EA}"/>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9" name="Rectangle 258">
              <a:extLst>
                <a:ext uri="{FF2B5EF4-FFF2-40B4-BE49-F238E27FC236}">
                  <a16:creationId xmlns:a16="http://schemas.microsoft.com/office/drawing/2014/main" id="{E743A0C2-86DF-964F-BC0B-BE4BD86D35D3}"/>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DE5889E6-980E-A243-BB46-748B01FBBD2F}"/>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61" name="Group 260">
            <a:extLst>
              <a:ext uri="{FF2B5EF4-FFF2-40B4-BE49-F238E27FC236}">
                <a16:creationId xmlns:a16="http://schemas.microsoft.com/office/drawing/2014/main" id="{47B7C774-F371-CC4F-98F8-ED64CA9BE365}"/>
              </a:ext>
            </a:extLst>
          </p:cNvPr>
          <p:cNvGrpSpPr/>
          <p:nvPr/>
        </p:nvGrpSpPr>
        <p:grpSpPr>
          <a:xfrm>
            <a:off x="10724343" y="5361586"/>
            <a:ext cx="924530" cy="434652"/>
            <a:chOff x="5774350" y="1008951"/>
            <a:chExt cx="567100" cy="283276"/>
          </a:xfrm>
        </p:grpSpPr>
        <p:sp>
          <p:nvSpPr>
            <p:cNvPr id="272" name="Rectangle 271">
              <a:extLst>
                <a:ext uri="{FF2B5EF4-FFF2-40B4-BE49-F238E27FC236}">
                  <a16:creationId xmlns:a16="http://schemas.microsoft.com/office/drawing/2014/main" id="{C846BE58-4FD0-AB43-8521-F80893FA7404}"/>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開始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現在！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a:t>
              </a:r>
            </a:p>
          </p:txBody>
        </p:sp>
        <p:sp>
          <p:nvSpPr>
            <p:cNvPr id="289" name="Rectangle 288">
              <a:extLst>
                <a:ext uri="{FF2B5EF4-FFF2-40B4-BE49-F238E27FC236}">
                  <a16:creationId xmlns:a16="http://schemas.microsoft.com/office/drawing/2014/main" id="{61B7694A-2D4F-E640-A798-A13996E77C0B}"/>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0" name="Rectangle 289">
              <a:extLst>
                <a:ext uri="{FF2B5EF4-FFF2-40B4-BE49-F238E27FC236}">
                  <a16:creationId xmlns:a16="http://schemas.microsoft.com/office/drawing/2014/main" id="{5267C487-C153-F14B-8EC2-9F8F8DB2A3B4}"/>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1" name="Rectangle 290">
              <a:extLst>
                <a:ext uri="{FF2B5EF4-FFF2-40B4-BE49-F238E27FC236}">
                  <a16:creationId xmlns:a16="http://schemas.microsoft.com/office/drawing/2014/main" id="{61405D44-8B9C-514F-BE8F-FE5DE90A97F3}"/>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2" name="Rectangle 291">
              <a:extLst>
                <a:ext uri="{FF2B5EF4-FFF2-40B4-BE49-F238E27FC236}">
                  <a16:creationId xmlns:a16="http://schemas.microsoft.com/office/drawing/2014/main" id="{FBF2B087-56AD-004F-AAE5-744746A58282}"/>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295" name="Group 294">
            <a:extLst>
              <a:ext uri="{FF2B5EF4-FFF2-40B4-BE49-F238E27FC236}">
                <a16:creationId xmlns:a16="http://schemas.microsoft.com/office/drawing/2014/main" id="{1DF5FF90-0849-A740-86B5-6526B14FA1E1}"/>
              </a:ext>
            </a:extLst>
          </p:cNvPr>
          <p:cNvGrpSpPr/>
          <p:nvPr/>
        </p:nvGrpSpPr>
        <p:grpSpPr>
          <a:xfrm>
            <a:off x="11201666" y="5969472"/>
            <a:ext cx="924530" cy="434652"/>
            <a:chOff x="5774350" y="1008951"/>
            <a:chExt cx="567100" cy="283276"/>
          </a:xfrm>
        </p:grpSpPr>
        <p:sp>
          <p:nvSpPr>
            <p:cNvPr id="296" name="Rectangle 295">
              <a:extLst>
                <a:ext uri="{FF2B5EF4-FFF2-40B4-BE49-F238E27FC236}">
                  <a16:creationId xmlns:a16="http://schemas.microsoft.com/office/drawing/2014/main" id="{849A0B51-523B-6448-918D-499E50532BCB}"/>
                </a:ext>
              </a:extLst>
            </p:cNvPr>
            <p:cNvSpPr>
              <a:spLocks noChangeAspect="1"/>
            </p:cNvSpPr>
            <p:nvPr/>
          </p:nvSpPr>
          <p:spPr>
            <a:xfrm>
              <a:off x="5903813" y="1008951"/>
              <a:ext cx="308174" cy="283276"/>
            </a:xfrm>
            <a:prstGeom prst="rect">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Helvetica Narrow" charset="-128"/>
                <a:ea typeface="Helvetica Narrow" charset="-128"/>
                <a:cs typeface="Helvetica Narrow" charset="-128"/>
              </a:endParaRPr>
            </a:p>
          </p:txBody>
        </p:sp>
        <p:sp>
          <p:nvSpPr>
            <p:cNvPr id="297" name="Rectangle 296">
              <a:extLst>
                <a:ext uri="{FF2B5EF4-FFF2-40B4-BE49-F238E27FC236}">
                  <a16:creationId xmlns:a16="http://schemas.microsoft.com/office/drawing/2014/main" id="{CBCCBD6B-5D3A-3A45-B37C-DF66618DABCA}"/>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8" name="Rectangle 297">
              <a:extLst>
                <a:ext uri="{FF2B5EF4-FFF2-40B4-BE49-F238E27FC236}">
                  <a16:creationId xmlns:a16="http://schemas.microsoft.com/office/drawing/2014/main" id="{E5A59A66-0B58-F041-8DFD-8C3850096D4A}"/>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99" name="Rectangle 298">
              <a:extLst>
                <a:ext uri="{FF2B5EF4-FFF2-40B4-BE49-F238E27FC236}">
                  <a16:creationId xmlns:a16="http://schemas.microsoft.com/office/drawing/2014/main" id="{E49CE56D-4AC2-2E47-8D89-FB51C04B943D}"/>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0" name="Rectangle 299">
              <a:extLst>
                <a:ext uri="{FF2B5EF4-FFF2-40B4-BE49-F238E27FC236}">
                  <a16:creationId xmlns:a16="http://schemas.microsoft.com/office/drawing/2014/main" id="{FB262FC2-A4F9-EB4D-A7A4-54E6BB802559}"/>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grpSp>
        <p:nvGrpSpPr>
          <p:cNvPr id="410" name="Group 409">
            <a:extLst>
              <a:ext uri="{FF2B5EF4-FFF2-40B4-BE49-F238E27FC236}">
                <a16:creationId xmlns:a16="http://schemas.microsoft.com/office/drawing/2014/main" id="{5AE5CCCA-7BA0-B442-8F8C-F06EAD31F991}"/>
              </a:ext>
            </a:extLst>
          </p:cNvPr>
          <p:cNvGrpSpPr/>
          <p:nvPr/>
        </p:nvGrpSpPr>
        <p:grpSpPr>
          <a:xfrm>
            <a:off x="2989991" y="4430108"/>
            <a:ext cx="707625" cy="353470"/>
            <a:chOff x="1893845" y="4430108"/>
            <a:chExt cx="707625" cy="353470"/>
          </a:xfrm>
        </p:grpSpPr>
        <p:sp>
          <p:nvSpPr>
            <p:cNvPr id="411" name="Rectangle 410">
              <a:extLst>
                <a:ext uri="{FF2B5EF4-FFF2-40B4-BE49-F238E27FC236}">
                  <a16:creationId xmlns:a16="http://schemas.microsoft.com/office/drawing/2014/main" id="{3CF4CD72-2EA6-F94F-B768-698C17AE84BC}"/>
                </a:ext>
              </a:extLst>
            </p:cNvPr>
            <p:cNvSpPr>
              <a:spLocks noChangeAspect="1"/>
            </p:cNvSpPr>
            <p:nvPr/>
          </p:nvSpPr>
          <p:spPr>
            <a:xfrm>
              <a:off x="2055388" y="4430108"/>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12" name="Rectangle 411">
              <a:extLst>
                <a:ext uri="{FF2B5EF4-FFF2-40B4-BE49-F238E27FC236}">
                  <a16:creationId xmlns:a16="http://schemas.microsoft.com/office/drawing/2014/main" id="{2930106F-6B8E-BB4C-B855-98F362E992F6}"/>
                </a:ext>
              </a:extLst>
            </p:cNvPr>
            <p:cNvSpPr>
              <a:spLocks noChangeAspect="1"/>
            </p:cNvSpPr>
            <p:nvPr/>
          </p:nvSpPr>
          <p:spPr>
            <a:xfrm>
              <a:off x="1974617"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3" name="Rectangle 412">
              <a:extLst>
                <a:ext uri="{FF2B5EF4-FFF2-40B4-BE49-F238E27FC236}">
                  <a16:creationId xmlns:a16="http://schemas.microsoft.com/office/drawing/2014/main" id="{2D8957BC-E5E9-BE4C-B27A-FF18F4E87C2D}"/>
                </a:ext>
              </a:extLst>
            </p:cNvPr>
            <p:cNvSpPr>
              <a:spLocks noChangeAspect="1"/>
            </p:cNvSpPr>
            <p:nvPr/>
          </p:nvSpPr>
          <p:spPr>
            <a:xfrm>
              <a:off x="1893845"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4" name="Rectangle 413">
              <a:extLst>
                <a:ext uri="{FF2B5EF4-FFF2-40B4-BE49-F238E27FC236}">
                  <a16:creationId xmlns:a16="http://schemas.microsoft.com/office/drawing/2014/main" id="{34ED1C4E-DAAD-5540-AD4C-33AE30CC241F}"/>
                </a:ext>
              </a:extLst>
            </p:cNvPr>
            <p:cNvSpPr>
              <a:spLocks noChangeAspect="1"/>
            </p:cNvSpPr>
            <p:nvPr/>
          </p:nvSpPr>
          <p:spPr>
            <a:xfrm>
              <a:off x="2520699" y="443010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5" name="Rectangle 414">
              <a:extLst>
                <a:ext uri="{FF2B5EF4-FFF2-40B4-BE49-F238E27FC236}">
                  <a16:creationId xmlns:a16="http://schemas.microsoft.com/office/drawing/2014/main" id="{EAC86FE6-3643-4B4B-BAF7-F63048AF945C}"/>
                </a:ext>
              </a:extLst>
            </p:cNvPr>
            <p:cNvSpPr>
              <a:spLocks noChangeAspect="1"/>
            </p:cNvSpPr>
            <p:nvPr/>
          </p:nvSpPr>
          <p:spPr>
            <a:xfrm>
              <a:off x="2439926" y="443010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494" name="Straight Arrow Connector 493">
            <a:extLst>
              <a:ext uri="{FF2B5EF4-FFF2-40B4-BE49-F238E27FC236}">
                <a16:creationId xmlns:a16="http://schemas.microsoft.com/office/drawing/2014/main" id="{71E5D2A4-0C51-5148-99DB-E592ADCA050C}"/>
              </a:ext>
            </a:extLst>
          </p:cNvPr>
          <p:cNvCxnSpPr>
            <a:cxnSpLocks/>
            <a:endCxn id="256" idx="0"/>
          </p:cNvCxnSpPr>
          <p:nvPr/>
        </p:nvCxnSpPr>
        <p:spPr>
          <a:xfrm flipH="1">
            <a:off x="3971773" y="1787236"/>
            <a:ext cx="1825414" cy="302048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Arrow Connector 494">
            <a:extLst>
              <a:ext uri="{FF2B5EF4-FFF2-40B4-BE49-F238E27FC236}">
                <a16:creationId xmlns:a16="http://schemas.microsoft.com/office/drawing/2014/main" id="{98EDE826-B054-5747-9B95-A6ABEEDC440A}"/>
              </a:ext>
            </a:extLst>
          </p:cNvPr>
          <p:cNvCxnSpPr>
            <a:cxnSpLocks/>
          </p:cNvCxnSpPr>
          <p:nvPr/>
        </p:nvCxnSpPr>
        <p:spPr>
          <a:xfrm>
            <a:off x="2554123" y="5977257"/>
            <a:ext cx="0" cy="70586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3033BDBE-71A6-494F-822E-DD0FC1A5FA8D}"/>
              </a:ext>
            </a:extLst>
          </p:cNvPr>
          <p:cNvCxnSpPr>
            <a:cxnSpLocks/>
          </p:cNvCxnSpPr>
          <p:nvPr/>
        </p:nvCxnSpPr>
        <p:spPr>
          <a:xfrm>
            <a:off x="3500019" y="5515715"/>
            <a:ext cx="710338" cy="64168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C41874EB-95EA-BE4F-96B4-5EEA31E058CC}"/>
              </a:ext>
            </a:extLst>
          </p:cNvPr>
          <p:cNvCxnSpPr>
            <a:cxnSpLocks/>
            <a:endCxn id="198" idx="2"/>
          </p:cNvCxnSpPr>
          <p:nvPr/>
        </p:nvCxnSpPr>
        <p:spPr>
          <a:xfrm flipH="1">
            <a:off x="2432762" y="5186913"/>
            <a:ext cx="1087824" cy="97293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04" name="TextBox 503">
            <a:extLst>
              <a:ext uri="{FF2B5EF4-FFF2-40B4-BE49-F238E27FC236}">
                <a16:creationId xmlns:a16="http://schemas.microsoft.com/office/drawing/2014/main" id="{3DE70783-2EF8-6E45-AF3F-F05EEF9B9D40}"/>
              </a:ext>
            </a:extLst>
          </p:cNvPr>
          <p:cNvSpPr txBox="1"/>
          <p:nvPr/>
        </p:nvSpPr>
        <p:spPr>
          <a:xfrm>
            <a:off x="6589862" y="203771"/>
            <a:ext cx="6724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32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合法下線</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32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 </a:t>
            </a:r>
            <a:r>
              <a:rPr kumimoji="0" lang="en-US" altLang="zh" sz="32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BV</a:t>
            </a:r>
            <a:r>
              <a:rPr kumimoji="0" lang="zh" altLang="en-US" sz="32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的放置</a:t>
            </a:r>
          </a:p>
        </p:txBody>
      </p:sp>
      <p:sp>
        <p:nvSpPr>
          <p:cNvPr id="506" name="TextBox 505">
            <a:extLst>
              <a:ext uri="{FF2B5EF4-FFF2-40B4-BE49-F238E27FC236}">
                <a16:creationId xmlns:a16="http://schemas.microsoft.com/office/drawing/2014/main" id="{17A3D78B-EDF9-9F4C-BF04-8D938CC20AA0}"/>
              </a:ext>
            </a:extLst>
          </p:cNvPr>
          <p:cNvSpPr txBox="1"/>
          <p:nvPr/>
        </p:nvSpPr>
        <p:spPr>
          <a:xfrm>
            <a:off x="135031" y="115908"/>
            <a:ext cx="4852105" cy="1323439"/>
          </a:xfrm>
          <a:prstGeom prst="rect">
            <a:avLst/>
          </a:prstGeom>
          <a:solidFill>
            <a:srgbClr val="03E9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我的業績不高，可給到別人的累積點數不多，與下線作為一個團隊合作，處於</a:t>
            </a:r>
            <a:r>
              <a:rPr kumimoji="0" lang="en-US" altLang="zh"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940</a:t>
            </a: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和</a:t>
            </a:r>
            <a:r>
              <a:rPr kumimoji="0" lang="en-US" altLang="zh"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1224</a:t>
            </a: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這一層，正在遵循</a:t>
            </a:r>
            <a:r>
              <a:rPr kumimoji="0" lang="en-US" altLang="zh"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ABC</a:t>
            </a: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跟進法的超連鎖店主。我有</a:t>
            </a:r>
            <a:r>
              <a:rPr kumimoji="0" lang="en-US" altLang="zh"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1520</a:t>
            </a: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點的零售</a:t>
            </a:r>
            <a:r>
              <a:rPr kumimoji="0" lang="en-US" altLang="zh"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BV — </a:t>
            </a: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我可能会將其放置在一個業績正在上升的位置</a:t>
            </a:r>
            <a:r>
              <a:rPr kumimoji="0" lang="zh" altLang="en-US" sz="1600" b="1" i="1"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助理级超連鎖店主 </a:t>
            </a:r>
            <a:r>
              <a:rPr kumimoji="0" lang="en-US" altLang="zh" sz="1600" b="1" i="1"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&amp; </a:t>
            </a:r>
            <a:r>
              <a:rPr kumimoji="0" lang="zh" altLang="en-US" sz="1600" b="1" i="1"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賺取一張支票</a:t>
            </a:r>
          </a:p>
        </p:txBody>
      </p:sp>
      <p:sp>
        <p:nvSpPr>
          <p:cNvPr id="372" name="32-Point Star 371">
            <a:extLst>
              <a:ext uri="{FF2B5EF4-FFF2-40B4-BE49-F238E27FC236}">
                <a16:creationId xmlns:a16="http://schemas.microsoft.com/office/drawing/2014/main" id="{6CE01C85-9A6F-3C4D-8B68-081A43ECF12E}"/>
              </a:ext>
            </a:extLst>
          </p:cNvPr>
          <p:cNvSpPr/>
          <p:nvPr/>
        </p:nvSpPr>
        <p:spPr>
          <a:xfrm>
            <a:off x="2775171" y="5056786"/>
            <a:ext cx="745107" cy="408947"/>
          </a:xfrm>
          <a:prstGeom prst="star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$300</a:t>
            </a:r>
          </a:p>
        </p:txBody>
      </p:sp>
      <p:sp>
        <p:nvSpPr>
          <p:cNvPr id="373" name="Rectangle 372">
            <a:extLst>
              <a:ext uri="{FF2B5EF4-FFF2-40B4-BE49-F238E27FC236}">
                <a16:creationId xmlns:a16="http://schemas.microsoft.com/office/drawing/2014/main" id="{6932E861-8CA2-4C4F-9A9B-BAF9C75BB3CF}"/>
              </a:ext>
            </a:extLst>
          </p:cNvPr>
          <p:cNvSpPr>
            <a:spLocks noChangeAspect="1"/>
          </p:cNvSpPr>
          <p:nvPr/>
        </p:nvSpPr>
        <p:spPr>
          <a:xfrm>
            <a:off x="7108512" y="2211528"/>
            <a:ext cx="384538" cy="353470"/>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001</a:t>
            </a:r>
          </a:p>
        </p:txBody>
      </p:sp>
      <p:sp>
        <p:nvSpPr>
          <p:cNvPr id="374" name="Rectangle 373">
            <a:extLst>
              <a:ext uri="{FF2B5EF4-FFF2-40B4-BE49-F238E27FC236}">
                <a16:creationId xmlns:a16="http://schemas.microsoft.com/office/drawing/2014/main" id="{8DD5F485-CDF0-4240-8910-707089A84C5F}"/>
              </a:ext>
            </a:extLst>
          </p:cNvPr>
          <p:cNvSpPr>
            <a:spLocks noChangeAspect="1"/>
          </p:cNvSpPr>
          <p:nvPr/>
        </p:nvSpPr>
        <p:spPr>
          <a:xfrm>
            <a:off x="7027741"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5" name="Rectangle 374">
            <a:extLst>
              <a:ext uri="{FF2B5EF4-FFF2-40B4-BE49-F238E27FC236}">
                <a16:creationId xmlns:a16="http://schemas.microsoft.com/office/drawing/2014/main" id="{89D67C08-AE59-644D-B745-49D79232D71D}"/>
              </a:ext>
            </a:extLst>
          </p:cNvPr>
          <p:cNvSpPr>
            <a:spLocks noChangeAspect="1"/>
          </p:cNvSpPr>
          <p:nvPr/>
        </p:nvSpPr>
        <p:spPr>
          <a:xfrm>
            <a:off x="6946969"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6" name="Rectangle 375">
            <a:extLst>
              <a:ext uri="{FF2B5EF4-FFF2-40B4-BE49-F238E27FC236}">
                <a16:creationId xmlns:a16="http://schemas.microsoft.com/office/drawing/2014/main" id="{87B0C2D5-F2EA-C542-84AE-562503EC7279}"/>
              </a:ext>
            </a:extLst>
          </p:cNvPr>
          <p:cNvSpPr>
            <a:spLocks noChangeAspect="1"/>
          </p:cNvSpPr>
          <p:nvPr/>
        </p:nvSpPr>
        <p:spPr>
          <a:xfrm>
            <a:off x="7573822" y="2211528"/>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2" name="Rectangle 381">
            <a:extLst>
              <a:ext uri="{FF2B5EF4-FFF2-40B4-BE49-F238E27FC236}">
                <a16:creationId xmlns:a16="http://schemas.microsoft.com/office/drawing/2014/main" id="{24DFA70D-F668-BE4F-9211-8FF5404B3980}"/>
              </a:ext>
            </a:extLst>
          </p:cNvPr>
          <p:cNvSpPr>
            <a:spLocks noChangeAspect="1"/>
          </p:cNvSpPr>
          <p:nvPr/>
        </p:nvSpPr>
        <p:spPr>
          <a:xfrm>
            <a:off x="7493050" y="2211528"/>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Donut 3">
            <a:extLst>
              <a:ext uri="{FF2B5EF4-FFF2-40B4-BE49-F238E27FC236}">
                <a16:creationId xmlns:a16="http://schemas.microsoft.com/office/drawing/2014/main" id="{D5904B82-36FA-F74F-AE93-F556A91954C4}"/>
              </a:ext>
            </a:extLst>
          </p:cNvPr>
          <p:cNvSpPr/>
          <p:nvPr/>
        </p:nvSpPr>
        <p:spPr>
          <a:xfrm>
            <a:off x="4493592" y="1852529"/>
            <a:ext cx="1024711" cy="914400"/>
          </a:xfrm>
          <a:prstGeom prst="donut">
            <a:avLst>
              <a:gd name="adj" fmla="val 895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3" name="Donut 382">
            <a:extLst>
              <a:ext uri="{FF2B5EF4-FFF2-40B4-BE49-F238E27FC236}">
                <a16:creationId xmlns:a16="http://schemas.microsoft.com/office/drawing/2014/main" id="{2C83FDD8-1D45-5246-98F2-9B66016E3FC3}"/>
              </a:ext>
            </a:extLst>
          </p:cNvPr>
          <p:cNvSpPr/>
          <p:nvPr/>
        </p:nvSpPr>
        <p:spPr>
          <a:xfrm>
            <a:off x="6768151" y="1846996"/>
            <a:ext cx="1024711" cy="914400"/>
          </a:xfrm>
          <a:prstGeom prst="donut">
            <a:avLst>
              <a:gd name="adj" fmla="val 895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4" name="Donut 383">
            <a:extLst>
              <a:ext uri="{FF2B5EF4-FFF2-40B4-BE49-F238E27FC236}">
                <a16:creationId xmlns:a16="http://schemas.microsoft.com/office/drawing/2014/main" id="{AD44A6F5-FF3E-F449-8201-06FAD7EE06CC}"/>
              </a:ext>
            </a:extLst>
          </p:cNvPr>
          <p:cNvSpPr/>
          <p:nvPr/>
        </p:nvSpPr>
        <p:spPr>
          <a:xfrm>
            <a:off x="5688600" y="1109689"/>
            <a:ext cx="1024711" cy="914400"/>
          </a:xfrm>
          <a:prstGeom prst="donut">
            <a:avLst>
              <a:gd name="adj" fmla="val 895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5" name="Rectangle 384">
            <a:extLst>
              <a:ext uri="{FF2B5EF4-FFF2-40B4-BE49-F238E27FC236}">
                <a16:creationId xmlns:a16="http://schemas.microsoft.com/office/drawing/2014/main" id="{D41CAA80-5C86-E44E-B9C7-9FEF0EE198E1}"/>
              </a:ext>
            </a:extLst>
          </p:cNvPr>
          <p:cNvSpPr>
            <a:spLocks noChangeAspect="1"/>
          </p:cNvSpPr>
          <p:nvPr/>
        </p:nvSpPr>
        <p:spPr>
          <a:xfrm>
            <a:off x="6331682" y="3846420"/>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86" name="Rectangle 385">
            <a:extLst>
              <a:ext uri="{FF2B5EF4-FFF2-40B4-BE49-F238E27FC236}">
                <a16:creationId xmlns:a16="http://schemas.microsoft.com/office/drawing/2014/main" id="{A9FA1717-FE16-2442-B15D-C10354D9F71B}"/>
              </a:ext>
            </a:extLst>
          </p:cNvPr>
          <p:cNvSpPr>
            <a:spLocks noChangeAspect="1"/>
          </p:cNvSpPr>
          <p:nvPr/>
        </p:nvSpPr>
        <p:spPr>
          <a:xfrm>
            <a:off x="6250911" y="38464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7" name="Rectangle 386">
            <a:extLst>
              <a:ext uri="{FF2B5EF4-FFF2-40B4-BE49-F238E27FC236}">
                <a16:creationId xmlns:a16="http://schemas.microsoft.com/office/drawing/2014/main" id="{33A5AD01-6751-6941-9EF5-5F1BF8D28ED6}"/>
              </a:ext>
            </a:extLst>
          </p:cNvPr>
          <p:cNvSpPr>
            <a:spLocks noChangeAspect="1"/>
          </p:cNvSpPr>
          <p:nvPr/>
        </p:nvSpPr>
        <p:spPr>
          <a:xfrm>
            <a:off x="6170139" y="38464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8" name="Rectangle 387">
            <a:extLst>
              <a:ext uri="{FF2B5EF4-FFF2-40B4-BE49-F238E27FC236}">
                <a16:creationId xmlns:a16="http://schemas.microsoft.com/office/drawing/2014/main" id="{012BCC4E-3A89-2A41-AB1C-0984A87A1817}"/>
              </a:ext>
            </a:extLst>
          </p:cNvPr>
          <p:cNvSpPr>
            <a:spLocks noChangeAspect="1"/>
          </p:cNvSpPr>
          <p:nvPr/>
        </p:nvSpPr>
        <p:spPr>
          <a:xfrm>
            <a:off x="6796993" y="3846420"/>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9" name="Rectangle 388">
            <a:extLst>
              <a:ext uri="{FF2B5EF4-FFF2-40B4-BE49-F238E27FC236}">
                <a16:creationId xmlns:a16="http://schemas.microsoft.com/office/drawing/2014/main" id="{F6632289-F8FB-5E47-868E-A6CA72D48ADD}"/>
              </a:ext>
            </a:extLst>
          </p:cNvPr>
          <p:cNvSpPr>
            <a:spLocks noChangeAspect="1"/>
          </p:cNvSpPr>
          <p:nvPr/>
        </p:nvSpPr>
        <p:spPr>
          <a:xfrm>
            <a:off x="6716220" y="3846420"/>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0" name="Rectangle 389">
            <a:extLst>
              <a:ext uri="{FF2B5EF4-FFF2-40B4-BE49-F238E27FC236}">
                <a16:creationId xmlns:a16="http://schemas.microsoft.com/office/drawing/2014/main" id="{81CDDBC3-444A-CB4B-ABA3-737D4ADF0964}"/>
              </a:ext>
            </a:extLst>
          </p:cNvPr>
          <p:cNvSpPr>
            <a:spLocks noChangeAspect="1"/>
          </p:cNvSpPr>
          <p:nvPr/>
        </p:nvSpPr>
        <p:spPr>
          <a:xfrm>
            <a:off x="3287998" y="5823463"/>
            <a:ext cx="449966"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1" name="Rectangle 390">
            <a:extLst>
              <a:ext uri="{FF2B5EF4-FFF2-40B4-BE49-F238E27FC236}">
                <a16:creationId xmlns:a16="http://schemas.microsoft.com/office/drawing/2014/main" id="{D9B7CA72-CD04-B74F-83DB-1D642C627023}"/>
              </a:ext>
            </a:extLst>
          </p:cNvPr>
          <p:cNvSpPr>
            <a:spLocks noChangeAspect="1"/>
          </p:cNvSpPr>
          <p:nvPr/>
        </p:nvSpPr>
        <p:spPr>
          <a:xfrm>
            <a:off x="3243367" y="5818594"/>
            <a:ext cx="80772"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2" name="Rectangle 391">
            <a:extLst>
              <a:ext uri="{FF2B5EF4-FFF2-40B4-BE49-F238E27FC236}">
                <a16:creationId xmlns:a16="http://schemas.microsoft.com/office/drawing/2014/main" id="{B4EBAF00-877B-6642-9744-952017CF25DB}"/>
              </a:ext>
            </a:extLst>
          </p:cNvPr>
          <p:cNvSpPr>
            <a:spLocks noChangeAspect="1"/>
          </p:cNvSpPr>
          <p:nvPr/>
        </p:nvSpPr>
        <p:spPr>
          <a:xfrm>
            <a:off x="3126454" y="5823463"/>
            <a:ext cx="94514"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3" name="Rectangle 392">
            <a:extLst>
              <a:ext uri="{FF2B5EF4-FFF2-40B4-BE49-F238E27FC236}">
                <a16:creationId xmlns:a16="http://schemas.microsoft.com/office/drawing/2014/main" id="{5CF71663-EF2C-6040-A034-7FA6E67F2FA6}"/>
              </a:ext>
            </a:extLst>
          </p:cNvPr>
          <p:cNvSpPr>
            <a:spLocks noChangeAspect="1"/>
          </p:cNvSpPr>
          <p:nvPr/>
        </p:nvSpPr>
        <p:spPr>
          <a:xfrm>
            <a:off x="3753308" y="5823463"/>
            <a:ext cx="94514"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94" name="Rectangle 393">
            <a:extLst>
              <a:ext uri="{FF2B5EF4-FFF2-40B4-BE49-F238E27FC236}">
                <a16:creationId xmlns:a16="http://schemas.microsoft.com/office/drawing/2014/main" id="{E7729754-F1BD-BC4B-B26D-2857F9624E13}"/>
              </a:ext>
            </a:extLst>
          </p:cNvPr>
          <p:cNvSpPr>
            <a:spLocks noChangeAspect="1"/>
          </p:cNvSpPr>
          <p:nvPr/>
        </p:nvSpPr>
        <p:spPr>
          <a:xfrm>
            <a:off x="3683974" y="5826967"/>
            <a:ext cx="94514"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cxnSp>
        <p:nvCxnSpPr>
          <p:cNvPr id="395" name="Straight Connector 394">
            <a:extLst>
              <a:ext uri="{FF2B5EF4-FFF2-40B4-BE49-F238E27FC236}">
                <a16:creationId xmlns:a16="http://schemas.microsoft.com/office/drawing/2014/main" id="{9E8CD7E4-C87C-B546-951B-BC0BE28EF366}"/>
              </a:ext>
            </a:extLst>
          </p:cNvPr>
          <p:cNvCxnSpPr>
            <a:cxnSpLocks/>
            <a:stCxn id="161" idx="3"/>
          </p:cNvCxnSpPr>
          <p:nvPr/>
        </p:nvCxnSpPr>
        <p:spPr>
          <a:xfrm>
            <a:off x="3502849" y="5524824"/>
            <a:ext cx="279247" cy="37764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396" name="Donut 395">
            <a:extLst>
              <a:ext uri="{FF2B5EF4-FFF2-40B4-BE49-F238E27FC236}">
                <a16:creationId xmlns:a16="http://schemas.microsoft.com/office/drawing/2014/main" id="{FCF45F19-8696-AF42-8BB6-DD8ECDEBDADB}"/>
              </a:ext>
            </a:extLst>
          </p:cNvPr>
          <p:cNvSpPr/>
          <p:nvPr/>
        </p:nvSpPr>
        <p:spPr>
          <a:xfrm>
            <a:off x="3451196" y="4499569"/>
            <a:ext cx="1024711" cy="914400"/>
          </a:xfrm>
          <a:prstGeom prst="donut">
            <a:avLst>
              <a:gd name="adj" fmla="val 895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7-Point Star 5">
            <a:extLst>
              <a:ext uri="{FF2B5EF4-FFF2-40B4-BE49-F238E27FC236}">
                <a16:creationId xmlns:a16="http://schemas.microsoft.com/office/drawing/2014/main" id="{AC2893BD-4D94-824E-9DF4-A7F65AE6B354}"/>
              </a:ext>
            </a:extLst>
          </p:cNvPr>
          <p:cNvSpPr/>
          <p:nvPr/>
        </p:nvSpPr>
        <p:spPr>
          <a:xfrm>
            <a:off x="5997195" y="1641023"/>
            <a:ext cx="465309" cy="46743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97" name="7-Point Star 396">
            <a:extLst>
              <a:ext uri="{FF2B5EF4-FFF2-40B4-BE49-F238E27FC236}">
                <a16:creationId xmlns:a16="http://schemas.microsoft.com/office/drawing/2014/main" id="{E85D78BD-DAAA-894E-ADD9-A3D92ADF304A}"/>
              </a:ext>
            </a:extLst>
          </p:cNvPr>
          <p:cNvSpPr/>
          <p:nvPr/>
        </p:nvSpPr>
        <p:spPr>
          <a:xfrm>
            <a:off x="4762202" y="2403755"/>
            <a:ext cx="465309" cy="46743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98" name="7-Point Star 397">
            <a:extLst>
              <a:ext uri="{FF2B5EF4-FFF2-40B4-BE49-F238E27FC236}">
                <a16:creationId xmlns:a16="http://schemas.microsoft.com/office/drawing/2014/main" id="{9E757D0F-C334-7146-948E-07EDB62CC3AC}"/>
              </a:ext>
            </a:extLst>
          </p:cNvPr>
          <p:cNvSpPr/>
          <p:nvPr/>
        </p:nvSpPr>
        <p:spPr>
          <a:xfrm>
            <a:off x="7120133" y="2425667"/>
            <a:ext cx="465309" cy="46743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99" name="Rectangle 398">
            <a:extLst>
              <a:ext uri="{FF2B5EF4-FFF2-40B4-BE49-F238E27FC236}">
                <a16:creationId xmlns:a16="http://schemas.microsoft.com/office/drawing/2014/main" id="{5836CBA5-CCD3-3347-90C3-519F283C510A}"/>
              </a:ext>
            </a:extLst>
          </p:cNvPr>
          <p:cNvSpPr>
            <a:spLocks noChangeAspect="1"/>
          </p:cNvSpPr>
          <p:nvPr/>
        </p:nvSpPr>
        <p:spPr>
          <a:xfrm>
            <a:off x="3922384" y="6321224"/>
            <a:ext cx="384538" cy="353470"/>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00" name="Rectangle 399">
            <a:extLst>
              <a:ext uri="{FF2B5EF4-FFF2-40B4-BE49-F238E27FC236}">
                <a16:creationId xmlns:a16="http://schemas.microsoft.com/office/drawing/2014/main" id="{E0429BBF-227E-A740-8936-039A1DF94165}"/>
              </a:ext>
            </a:extLst>
          </p:cNvPr>
          <p:cNvSpPr>
            <a:spLocks noChangeAspect="1"/>
          </p:cNvSpPr>
          <p:nvPr/>
        </p:nvSpPr>
        <p:spPr>
          <a:xfrm>
            <a:off x="3841613" y="63212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1" name="Rectangle 400">
            <a:extLst>
              <a:ext uri="{FF2B5EF4-FFF2-40B4-BE49-F238E27FC236}">
                <a16:creationId xmlns:a16="http://schemas.microsoft.com/office/drawing/2014/main" id="{9ADB3955-E0C3-C74F-9365-1CCB69F1A258}"/>
              </a:ext>
            </a:extLst>
          </p:cNvPr>
          <p:cNvSpPr>
            <a:spLocks noChangeAspect="1"/>
          </p:cNvSpPr>
          <p:nvPr/>
        </p:nvSpPr>
        <p:spPr>
          <a:xfrm>
            <a:off x="3760841" y="63212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2" name="Rectangle 401">
            <a:extLst>
              <a:ext uri="{FF2B5EF4-FFF2-40B4-BE49-F238E27FC236}">
                <a16:creationId xmlns:a16="http://schemas.microsoft.com/office/drawing/2014/main" id="{05A4BEAB-B9F6-3F4A-A30E-0654D9E67992}"/>
              </a:ext>
            </a:extLst>
          </p:cNvPr>
          <p:cNvSpPr>
            <a:spLocks noChangeAspect="1"/>
          </p:cNvSpPr>
          <p:nvPr/>
        </p:nvSpPr>
        <p:spPr>
          <a:xfrm>
            <a:off x="4387694" y="6321224"/>
            <a:ext cx="80771" cy="353470"/>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3" name="Rectangle 402">
            <a:extLst>
              <a:ext uri="{FF2B5EF4-FFF2-40B4-BE49-F238E27FC236}">
                <a16:creationId xmlns:a16="http://schemas.microsoft.com/office/drawing/2014/main" id="{B4C00436-5036-3B4E-BEFB-A7624B7C826E}"/>
              </a:ext>
            </a:extLst>
          </p:cNvPr>
          <p:cNvSpPr>
            <a:spLocks noChangeAspect="1"/>
          </p:cNvSpPr>
          <p:nvPr/>
        </p:nvSpPr>
        <p:spPr>
          <a:xfrm>
            <a:off x="4306922" y="6321224"/>
            <a:ext cx="80771" cy="353470"/>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cxnSp>
        <p:nvCxnSpPr>
          <p:cNvPr id="404" name="Straight Connector 403">
            <a:extLst>
              <a:ext uri="{FF2B5EF4-FFF2-40B4-BE49-F238E27FC236}">
                <a16:creationId xmlns:a16="http://schemas.microsoft.com/office/drawing/2014/main" id="{963526FB-EFBC-754E-BE5D-C13E73275072}"/>
              </a:ext>
            </a:extLst>
          </p:cNvPr>
          <p:cNvCxnSpPr/>
          <p:nvPr/>
        </p:nvCxnSpPr>
        <p:spPr>
          <a:xfrm>
            <a:off x="3752595" y="6070615"/>
            <a:ext cx="232920" cy="34352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9F11C787-0519-CF40-836C-76C0BDDB8016}"/>
              </a:ext>
            </a:extLst>
          </p:cNvPr>
          <p:cNvCxnSpPr>
            <a:cxnSpLocks/>
          </p:cNvCxnSpPr>
          <p:nvPr/>
        </p:nvCxnSpPr>
        <p:spPr>
          <a:xfrm>
            <a:off x="3239293" y="6262597"/>
            <a:ext cx="13290" cy="42874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41D2C8E1-DBAC-604D-9E97-A03E023E416E}"/>
              </a:ext>
            </a:extLst>
          </p:cNvPr>
          <p:cNvCxnSpPr>
            <a:cxnSpLocks/>
          </p:cNvCxnSpPr>
          <p:nvPr/>
        </p:nvCxnSpPr>
        <p:spPr>
          <a:xfrm>
            <a:off x="4149283" y="6060603"/>
            <a:ext cx="0" cy="74833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C394A1F-A17C-1946-9B2E-E6ABAF2CEE02}"/>
              </a:ext>
            </a:extLst>
          </p:cNvPr>
          <p:cNvSpPr txBox="1"/>
          <p:nvPr/>
        </p:nvSpPr>
        <p:spPr>
          <a:xfrm>
            <a:off x="3478249" y="5449317"/>
            <a:ext cx="694013" cy="24622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1224 BV</a:t>
            </a:r>
          </a:p>
        </p:txBody>
      </p:sp>
      <p:sp>
        <p:nvSpPr>
          <p:cNvPr id="408" name="TextBox 407">
            <a:extLst>
              <a:ext uri="{FF2B5EF4-FFF2-40B4-BE49-F238E27FC236}">
                <a16:creationId xmlns:a16="http://schemas.microsoft.com/office/drawing/2014/main" id="{035751F9-2418-734B-BFA5-A52ECFA7C2F5}"/>
              </a:ext>
            </a:extLst>
          </p:cNvPr>
          <p:cNvSpPr txBox="1"/>
          <p:nvPr/>
        </p:nvSpPr>
        <p:spPr>
          <a:xfrm>
            <a:off x="2141304" y="5454341"/>
            <a:ext cx="694013" cy="24622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940 BV</a:t>
            </a:r>
          </a:p>
        </p:txBody>
      </p:sp>
      <p:sp>
        <p:nvSpPr>
          <p:cNvPr id="52" name="TextBox 51">
            <a:extLst>
              <a:ext uri="{FF2B5EF4-FFF2-40B4-BE49-F238E27FC236}">
                <a16:creationId xmlns:a16="http://schemas.microsoft.com/office/drawing/2014/main" id="{E51BCCB3-6E5C-094C-82A6-B30DD58CC510}"/>
              </a:ext>
            </a:extLst>
          </p:cNvPr>
          <p:cNvSpPr txBox="1"/>
          <p:nvPr/>
        </p:nvSpPr>
        <p:spPr>
          <a:xfrm>
            <a:off x="4727010" y="1932674"/>
            <a:ext cx="576142"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680 BV</a:t>
            </a:r>
          </a:p>
        </p:txBody>
      </p:sp>
      <p:sp>
        <p:nvSpPr>
          <p:cNvPr id="53" name="TextBox 52">
            <a:extLst>
              <a:ext uri="{FF2B5EF4-FFF2-40B4-BE49-F238E27FC236}">
                <a16:creationId xmlns:a16="http://schemas.microsoft.com/office/drawing/2014/main" id="{54E8013C-E776-8047-A7E0-9E7AB1D2ABDF}"/>
              </a:ext>
            </a:extLst>
          </p:cNvPr>
          <p:cNvSpPr txBox="1"/>
          <p:nvPr/>
        </p:nvSpPr>
        <p:spPr>
          <a:xfrm>
            <a:off x="5929833" y="1160888"/>
            <a:ext cx="577402" cy="25391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740 BV</a:t>
            </a:r>
          </a:p>
        </p:txBody>
      </p:sp>
      <p:sp>
        <p:nvSpPr>
          <p:cNvPr id="54" name="TextBox 53">
            <a:extLst>
              <a:ext uri="{FF2B5EF4-FFF2-40B4-BE49-F238E27FC236}">
                <a16:creationId xmlns:a16="http://schemas.microsoft.com/office/drawing/2014/main" id="{F642C7AF-61F9-5D4E-A9A2-E781E855E961}"/>
              </a:ext>
            </a:extLst>
          </p:cNvPr>
          <p:cNvSpPr txBox="1"/>
          <p:nvPr/>
        </p:nvSpPr>
        <p:spPr>
          <a:xfrm>
            <a:off x="93936" y="1498470"/>
            <a:ext cx="339528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6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740 BV + 680 = 1420 BV</a:t>
            </a:r>
            <a:r>
              <a:rPr kumimoji="0" lang="zh" altLang="en-US" sz="16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來自個人零售</a:t>
            </a:r>
          </a:p>
        </p:txBody>
      </p:sp>
      <p:sp>
        <p:nvSpPr>
          <p:cNvPr id="55" name="Curved Right Arrow 54">
            <a:extLst>
              <a:ext uri="{FF2B5EF4-FFF2-40B4-BE49-F238E27FC236}">
                <a16:creationId xmlns:a16="http://schemas.microsoft.com/office/drawing/2014/main" id="{F691636F-5B6C-6946-9B90-31CF39DBC733}"/>
              </a:ext>
            </a:extLst>
          </p:cNvPr>
          <p:cNvSpPr/>
          <p:nvPr/>
        </p:nvSpPr>
        <p:spPr>
          <a:xfrm rot="2097774">
            <a:off x="2375066" y="645911"/>
            <a:ext cx="1676810" cy="6300161"/>
          </a:xfrm>
          <a:prstGeom prst="curv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09" name="Straight Arrow Connector 408">
            <a:extLst>
              <a:ext uri="{FF2B5EF4-FFF2-40B4-BE49-F238E27FC236}">
                <a16:creationId xmlns:a16="http://schemas.microsoft.com/office/drawing/2014/main" id="{79AF05A4-6498-A24A-96C5-92E884BB1BED}"/>
              </a:ext>
            </a:extLst>
          </p:cNvPr>
          <p:cNvCxnSpPr>
            <a:cxnSpLocks/>
          </p:cNvCxnSpPr>
          <p:nvPr/>
        </p:nvCxnSpPr>
        <p:spPr>
          <a:xfrm>
            <a:off x="4293128" y="5237383"/>
            <a:ext cx="998363" cy="91474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79" name="TextBox 478">
            <a:extLst>
              <a:ext uri="{FF2B5EF4-FFF2-40B4-BE49-F238E27FC236}">
                <a16:creationId xmlns:a16="http://schemas.microsoft.com/office/drawing/2014/main" id="{8C1FEFDA-DA92-8047-9FFB-9B49B0AA2A94}"/>
              </a:ext>
            </a:extLst>
          </p:cNvPr>
          <p:cNvSpPr txBox="1"/>
          <p:nvPr/>
        </p:nvSpPr>
        <p:spPr>
          <a:xfrm>
            <a:off x="2203958" y="6677987"/>
            <a:ext cx="1338120" cy="21544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ABC</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跟進法的新增長</a:t>
            </a:r>
          </a:p>
        </p:txBody>
      </p:sp>
      <p:sp>
        <p:nvSpPr>
          <p:cNvPr id="499" name="Down Arrow 498">
            <a:extLst>
              <a:ext uri="{FF2B5EF4-FFF2-40B4-BE49-F238E27FC236}">
                <a16:creationId xmlns:a16="http://schemas.microsoft.com/office/drawing/2014/main" id="{A453ED2B-A873-0349-A8EA-15751B9B6246}"/>
              </a:ext>
            </a:extLst>
          </p:cNvPr>
          <p:cNvSpPr/>
          <p:nvPr/>
        </p:nvSpPr>
        <p:spPr>
          <a:xfrm rot="20841338">
            <a:off x="2317223" y="1773744"/>
            <a:ext cx="484632" cy="340616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83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500"/>
                                        <p:tgtEl>
                                          <p:spTgt spid="3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3"/>
                                        </p:tgtEl>
                                        <p:attrNameLst>
                                          <p:attrName>style.visibility</p:attrName>
                                        </p:attrNameLst>
                                      </p:cBhvr>
                                      <p:to>
                                        <p:strVal val="visible"/>
                                      </p:to>
                                    </p:set>
                                    <p:animEffect transition="in" filter="fade">
                                      <p:cBhvr>
                                        <p:cTn id="13" dur="500"/>
                                        <p:tgtEl>
                                          <p:spTgt spid="38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8"/>
                                        </p:tgtEl>
                                        <p:attrNameLst>
                                          <p:attrName>style.visibility</p:attrName>
                                        </p:attrNameLst>
                                      </p:cBhvr>
                                      <p:to>
                                        <p:strVal val="visible"/>
                                      </p:to>
                                    </p:set>
                                    <p:animEffect transition="in" filter="fade">
                                      <p:cBhvr>
                                        <p:cTn id="20" dur="500"/>
                                        <p:tgtEl>
                                          <p:spTgt spid="39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7"/>
                                        </p:tgtEl>
                                        <p:attrNameLst>
                                          <p:attrName>style.visibility</p:attrName>
                                        </p:attrNameLst>
                                      </p:cBhvr>
                                      <p:to>
                                        <p:strVal val="visible"/>
                                      </p:to>
                                    </p:set>
                                    <p:animEffect transition="in" filter="fade">
                                      <p:cBhvr>
                                        <p:cTn id="23" dur="500"/>
                                        <p:tgtEl>
                                          <p:spTgt spid="39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4"/>
                                        </p:tgtEl>
                                        <p:attrNameLst>
                                          <p:attrName>style.visibility</p:attrName>
                                        </p:attrNameLst>
                                      </p:cBhvr>
                                      <p:to>
                                        <p:strVal val="visible"/>
                                      </p:to>
                                    </p:set>
                                    <p:animEffect transition="in" filter="wipe(up)">
                                      <p:cBhvr>
                                        <p:cTn id="34" dur="500"/>
                                        <p:tgtEl>
                                          <p:spTgt spid="49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96"/>
                                        </p:tgtEl>
                                        <p:attrNameLst>
                                          <p:attrName>style.visibility</p:attrName>
                                        </p:attrNameLst>
                                      </p:cBhvr>
                                      <p:to>
                                        <p:strVal val="visible"/>
                                      </p:to>
                                    </p:set>
                                    <p:animEffect transition="in" filter="fade">
                                      <p:cBhvr>
                                        <p:cTn id="38" dur="500"/>
                                        <p:tgtEl>
                                          <p:spTgt spid="39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09"/>
                                        </p:tgtEl>
                                        <p:attrNameLst>
                                          <p:attrName>style.visibility</p:attrName>
                                        </p:attrNameLst>
                                      </p:cBhvr>
                                      <p:to>
                                        <p:strVal val="visible"/>
                                      </p:to>
                                    </p:set>
                                    <p:animEffect transition="in" filter="wipe(up)">
                                      <p:cBhvr>
                                        <p:cTn id="43" dur="500"/>
                                        <p:tgtEl>
                                          <p:spTgt spid="409"/>
                                        </p:tgtEl>
                                      </p:cBhvr>
                                    </p:animEffect>
                                  </p:childTnLst>
                                </p:cTn>
                              </p:par>
                              <p:par>
                                <p:cTn id="44" presetID="22" presetClass="entr" presetSubtype="1" fill="hold" nodeType="withEffect">
                                  <p:stCondLst>
                                    <p:cond delay="0"/>
                                  </p:stCondLst>
                                  <p:childTnLst>
                                    <p:set>
                                      <p:cBhvr>
                                        <p:cTn id="45" dur="1" fill="hold">
                                          <p:stCondLst>
                                            <p:cond delay="0"/>
                                          </p:stCondLst>
                                        </p:cTn>
                                        <p:tgtEl>
                                          <p:spTgt spid="497"/>
                                        </p:tgtEl>
                                        <p:attrNameLst>
                                          <p:attrName>style.visibility</p:attrName>
                                        </p:attrNameLst>
                                      </p:cBhvr>
                                      <p:to>
                                        <p:strVal val="visible"/>
                                      </p:to>
                                    </p:set>
                                    <p:animEffect transition="in" filter="wipe(up)">
                                      <p:cBhvr>
                                        <p:cTn id="46" dur="500"/>
                                        <p:tgtEl>
                                          <p:spTgt spid="497"/>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496"/>
                                        </p:tgtEl>
                                        <p:attrNameLst>
                                          <p:attrName>style.visibility</p:attrName>
                                        </p:attrNameLst>
                                      </p:cBhvr>
                                      <p:to>
                                        <p:strVal val="visible"/>
                                      </p:to>
                                    </p:set>
                                    <p:animEffect transition="in" filter="wipe(up)">
                                      <p:cBhvr>
                                        <p:cTn id="50" dur="500"/>
                                        <p:tgtEl>
                                          <p:spTgt spid="496"/>
                                        </p:tgtEl>
                                      </p:cBhvr>
                                    </p:animEffect>
                                  </p:childTnLst>
                                </p:cTn>
                              </p:par>
                              <p:par>
                                <p:cTn id="51" presetID="22" presetClass="entr" presetSubtype="1" fill="hold" nodeType="withEffect">
                                  <p:stCondLst>
                                    <p:cond delay="0"/>
                                  </p:stCondLst>
                                  <p:childTnLst>
                                    <p:set>
                                      <p:cBhvr>
                                        <p:cTn id="52" dur="1" fill="hold">
                                          <p:stCondLst>
                                            <p:cond delay="0"/>
                                          </p:stCondLst>
                                        </p:cTn>
                                        <p:tgtEl>
                                          <p:spTgt spid="407"/>
                                        </p:tgtEl>
                                        <p:attrNameLst>
                                          <p:attrName>style.visibility</p:attrName>
                                        </p:attrNameLst>
                                      </p:cBhvr>
                                      <p:to>
                                        <p:strVal val="visible"/>
                                      </p:to>
                                    </p:set>
                                    <p:animEffect transition="in" filter="wipe(up)">
                                      <p:cBhvr>
                                        <p:cTn id="53" dur="500"/>
                                        <p:tgtEl>
                                          <p:spTgt spid="407"/>
                                        </p:tgtEl>
                                      </p:cBhvr>
                                    </p:animEffect>
                                  </p:childTnLst>
                                </p:cTn>
                              </p:par>
                              <p:par>
                                <p:cTn id="54" presetID="22" presetClass="entr" presetSubtype="1" fill="hold" nodeType="withEffect">
                                  <p:stCondLst>
                                    <p:cond delay="0"/>
                                  </p:stCondLst>
                                  <p:childTnLst>
                                    <p:set>
                                      <p:cBhvr>
                                        <p:cTn id="55" dur="1" fill="hold">
                                          <p:stCondLst>
                                            <p:cond delay="0"/>
                                          </p:stCondLst>
                                        </p:cTn>
                                        <p:tgtEl>
                                          <p:spTgt spid="406"/>
                                        </p:tgtEl>
                                        <p:attrNameLst>
                                          <p:attrName>style.visibility</p:attrName>
                                        </p:attrNameLst>
                                      </p:cBhvr>
                                      <p:to>
                                        <p:strVal val="visible"/>
                                      </p:to>
                                    </p:set>
                                    <p:animEffect transition="in" filter="wipe(up)">
                                      <p:cBhvr>
                                        <p:cTn id="56" dur="500"/>
                                        <p:tgtEl>
                                          <p:spTgt spid="406"/>
                                        </p:tgtEl>
                                      </p:cBhvr>
                                    </p:animEffect>
                                  </p:childTnLst>
                                </p:cTn>
                              </p:par>
                              <p:par>
                                <p:cTn id="57" presetID="22" presetClass="entr" presetSubtype="1" fill="hold" nodeType="withEffect">
                                  <p:stCondLst>
                                    <p:cond delay="0"/>
                                  </p:stCondLst>
                                  <p:childTnLst>
                                    <p:set>
                                      <p:cBhvr>
                                        <p:cTn id="58" dur="1" fill="hold">
                                          <p:stCondLst>
                                            <p:cond delay="0"/>
                                          </p:stCondLst>
                                        </p:cTn>
                                        <p:tgtEl>
                                          <p:spTgt spid="495"/>
                                        </p:tgtEl>
                                        <p:attrNameLst>
                                          <p:attrName>style.visibility</p:attrName>
                                        </p:attrNameLst>
                                      </p:cBhvr>
                                      <p:to>
                                        <p:strVal val="visible"/>
                                      </p:to>
                                    </p:set>
                                    <p:animEffect transition="in" filter="wipe(up)">
                                      <p:cBhvr>
                                        <p:cTn id="59" dur="500"/>
                                        <p:tgtEl>
                                          <p:spTgt spid="495"/>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224"/>
                                        </p:tgtEl>
                                        <p:attrNameLst>
                                          <p:attrName>style.visibility</p:attrName>
                                        </p:attrNameLst>
                                      </p:cBhvr>
                                      <p:to>
                                        <p:strVal val="visible"/>
                                      </p:to>
                                    </p:set>
                                    <p:animEffect transition="in" filter="fade">
                                      <p:cBhvr>
                                        <p:cTn id="63" dur="500"/>
                                        <p:tgtEl>
                                          <p:spTgt spid="224"/>
                                        </p:tgtEl>
                                      </p:cBhvr>
                                    </p:animEffect>
                                  </p:childTnLst>
                                </p:cTn>
                              </p:par>
                            </p:childTnLst>
                          </p:cTn>
                        </p:par>
                        <p:par>
                          <p:cTn id="64" fill="hold">
                            <p:stCondLst>
                              <p:cond delay="1500"/>
                            </p:stCondLst>
                            <p:childTnLst>
                              <p:par>
                                <p:cTn id="65" presetID="2" presetClass="entr" presetSubtype="4" fill="hold" grpId="0" nodeType="afterEffect">
                                  <p:stCondLst>
                                    <p:cond delay="0"/>
                                  </p:stCondLst>
                                  <p:childTnLst>
                                    <p:set>
                                      <p:cBhvr>
                                        <p:cTn id="66" dur="1" fill="hold">
                                          <p:stCondLst>
                                            <p:cond delay="0"/>
                                          </p:stCondLst>
                                        </p:cTn>
                                        <p:tgtEl>
                                          <p:spTgt spid="479"/>
                                        </p:tgtEl>
                                        <p:attrNameLst>
                                          <p:attrName>style.visibility</p:attrName>
                                        </p:attrNameLst>
                                      </p:cBhvr>
                                      <p:to>
                                        <p:strVal val="visible"/>
                                      </p:to>
                                    </p:set>
                                    <p:anim calcmode="lin" valueType="num">
                                      <p:cBhvr additive="base">
                                        <p:cTn id="67" dur="500" fill="hold"/>
                                        <p:tgtEl>
                                          <p:spTgt spid="479"/>
                                        </p:tgtEl>
                                        <p:attrNameLst>
                                          <p:attrName>ppt_x</p:attrName>
                                        </p:attrNameLst>
                                      </p:cBhvr>
                                      <p:tavLst>
                                        <p:tav tm="0">
                                          <p:val>
                                            <p:strVal val="#ppt_x"/>
                                          </p:val>
                                        </p:tav>
                                        <p:tav tm="100000">
                                          <p:val>
                                            <p:strVal val="#ppt_x"/>
                                          </p:val>
                                        </p:tav>
                                      </p:tavLst>
                                    </p:anim>
                                    <p:anim calcmode="lin" valueType="num">
                                      <p:cBhvr additive="base">
                                        <p:cTn id="68" dur="500" fill="hold"/>
                                        <p:tgtEl>
                                          <p:spTgt spid="47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499"/>
                                        </p:tgtEl>
                                        <p:attrNameLst>
                                          <p:attrName>style.visibility</p:attrName>
                                        </p:attrNameLst>
                                      </p:cBhvr>
                                      <p:to>
                                        <p:strVal val="visible"/>
                                      </p:to>
                                    </p:set>
                                    <p:animEffect transition="in" filter="wipe(up)">
                                      <p:cBhvr>
                                        <p:cTn id="73" dur="500"/>
                                        <p:tgtEl>
                                          <p:spTgt spid="499"/>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372"/>
                                        </p:tgtEl>
                                        <p:attrNameLst>
                                          <p:attrName>style.visibility</p:attrName>
                                        </p:attrNameLst>
                                      </p:cBhvr>
                                      <p:to>
                                        <p:strVal val="visible"/>
                                      </p:to>
                                    </p:set>
                                    <p:animEffect transition="in" filter="fade">
                                      <p:cBhvr>
                                        <p:cTn id="77" dur="500"/>
                                        <p:tgtEl>
                                          <p:spTgt spid="37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up)">
                                      <p:cBhvr>
                                        <p:cTn id="8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p:bldP spid="4" grpId="0" animBg="1"/>
      <p:bldP spid="383" grpId="0" animBg="1"/>
      <p:bldP spid="384" grpId="0" animBg="1"/>
      <p:bldP spid="396" grpId="0" animBg="1"/>
      <p:bldP spid="6" grpId="0" animBg="1"/>
      <p:bldP spid="397" grpId="0" animBg="1"/>
      <p:bldP spid="398" grpId="0" animBg="1"/>
      <p:bldP spid="52" grpId="0" animBg="1"/>
      <p:bldP spid="53" grpId="0" animBg="1"/>
      <p:bldP spid="55" grpId="0" animBg="1"/>
      <p:bldP spid="479" grpId="0" animBg="1"/>
      <p:bldP spid="4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B1F427-7799-8149-9380-AF0C127BA5F2}"/>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a:extLst>
              <a:ext uri="{FF2B5EF4-FFF2-40B4-BE49-F238E27FC236}">
                <a16:creationId xmlns:a16="http://schemas.microsoft.com/office/drawing/2014/main" id="{DCAC0A9A-A106-5146-B680-50F3AD72F206}"/>
              </a:ext>
            </a:extLst>
          </p:cNvPr>
          <p:cNvPicPr>
            <a:picLocks noChangeAspect="1"/>
          </p:cNvPicPr>
          <p:nvPr/>
        </p:nvPicPr>
        <p:blipFill>
          <a:blip r:embed="rId3"/>
          <a:stretch>
            <a:fillRect/>
          </a:stretch>
        </p:blipFill>
        <p:spPr>
          <a:xfrm>
            <a:off x="34507" y="-89576"/>
            <a:ext cx="12179300" cy="7043772"/>
          </a:xfrm>
          <a:prstGeom prst="rect">
            <a:avLst/>
          </a:prstGeom>
        </p:spPr>
      </p:pic>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6228C54-8C36-4847-BF01-C36230094BAC}"/>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2" name="Rectangle 31">
            <a:extLst>
              <a:ext uri="{FF2B5EF4-FFF2-40B4-BE49-F238E27FC236}">
                <a16:creationId xmlns:a16="http://schemas.microsoft.com/office/drawing/2014/main" id="{405A725F-FE56-1844-B1B2-31ED584D8E71}"/>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panose="020F0502020204030204"/>
                <a:ea typeface="Microsoft YaHei Light" panose="020B0502040204020203" pitchFamily="34" charset="-122"/>
                <a:cs typeface="+mn-cs"/>
              </a:rPr>
              <a:t>賺取更多收入</a:t>
            </a:r>
          </a:p>
        </p:txBody>
      </p:sp>
      <p:pic>
        <p:nvPicPr>
          <p:cNvPr id="27" name="Picture 26">
            <a:extLst>
              <a:ext uri="{FF2B5EF4-FFF2-40B4-BE49-F238E27FC236}">
                <a16:creationId xmlns:a16="http://schemas.microsoft.com/office/drawing/2014/main" id="{682D92EF-29F0-C74A-AB00-542428B04875}"/>
              </a:ext>
            </a:extLst>
          </p:cNvPr>
          <p:cNvPicPr>
            <a:picLocks noChangeAspect="1"/>
          </p:cNvPicPr>
          <p:nvPr/>
        </p:nvPicPr>
        <p:blipFill>
          <a:blip r:embed="rId4"/>
          <a:stretch>
            <a:fillRect/>
          </a:stretch>
        </p:blipFill>
        <p:spPr>
          <a:xfrm>
            <a:off x="5878506" y="5511800"/>
            <a:ext cx="1379784" cy="520019"/>
          </a:xfrm>
          <a:prstGeom prst="rect">
            <a:avLst/>
          </a:prstGeom>
        </p:spPr>
      </p:pic>
      <p:pic>
        <p:nvPicPr>
          <p:cNvPr id="35" name="Picture 34">
            <a:extLst>
              <a:ext uri="{FF2B5EF4-FFF2-40B4-BE49-F238E27FC236}">
                <a16:creationId xmlns:a16="http://schemas.microsoft.com/office/drawing/2014/main" id="{1917C0CD-BAD3-5D49-BEEF-50DA5B9B62B8}"/>
              </a:ext>
            </a:extLst>
          </p:cNvPr>
          <p:cNvPicPr>
            <a:picLocks noChangeAspect="1"/>
          </p:cNvPicPr>
          <p:nvPr/>
        </p:nvPicPr>
        <p:blipFill>
          <a:blip r:embed="rId4"/>
          <a:stretch>
            <a:fillRect/>
          </a:stretch>
        </p:blipFill>
        <p:spPr>
          <a:xfrm>
            <a:off x="10680545" y="6211800"/>
            <a:ext cx="1379784" cy="520019"/>
          </a:xfrm>
          <a:prstGeom prst="rect">
            <a:avLst/>
          </a:prstGeom>
        </p:spPr>
      </p:pic>
      <p:cxnSp>
        <p:nvCxnSpPr>
          <p:cNvPr id="6" name="Elbow Connector 5">
            <a:extLst>
              <a:ext uri="{FF2B5EF4-FFF2-40B4-BE49-F238E27FC236}">
                <a16:creationId xmlns:a16="http://schemas.microsoft.com/office/drawing/2014/main" id="{85726A48-BFAD-7C44-BCFD-1C7FAA638A47}"/>
              </a:ext>
            </a:extLst>
          </p:cNvPr>
          <p:cNvCxnSpPr>
            <a:cxnSpLocks/>
          </p:cNvCxnSpPr>
          <p:nvPr/>
        </p:nvCxnSpPr>
        <p:spPr>
          <a:xfrm rot="5400000">
            <a:off x="789781" y="6051325"/>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8B6978A-32AC-A245-BE83-4D1B3E56FA90}"/>
              </a:ext>
            </a:extLst>
          </p:cNvPr>
          <p:cNvPicPr>
            <a:picLocks noChangeAspect="1"/>
          </p:cNvPicPr>
          <p:nvPr/>
        </p:nvPicPr>
        <p:blipFill rotWithShape="1">
          <a:blip r:embed="rId5"/>
          <a:srcRect l="32920" t="54031" r="53010" b="31448"/>
          <a:stretch/>
        </p:blipFill>
        <p:spPr>
          <a:xfrm>
            <a:off x="9171099" y="5368528"/>
            <a:ext cx="1365410" cy="793487"/>
          </a:xfrm>
          <a:prstGeom prst="rect">
            <a:avLst/>
          </a:prstGeom>
        </p:spPr>
      </p:pic>
      <p:sp>
        <p:nvSpPr>
          <p:cNvPr id="37" name="Rectangle 36">
            <a:extLst>
              <a:ext uri="{FF2B5EF4-FFF2-40B4-BE49-F238E27FC236}">
                <a16:creationId xmlns:a16="http://schemas.microsoft.com/office/drawing/2014/main" id="{3F661EF7-A7B0-B14B-8A7E-2121FF4F1104}"/>
              </a:ext>
            </a:extLst>
          </p:cNvPr>
          <p:cNvSpPr/>
          <p:nvPr/>
        </p:nvSpPr>
        <p:spPr>
          <a:xfrm>
            <a:off x="7919358"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0" name="Picture 39">
            <a:extLst>
              <a:ext uri="{FF2B5EF4-FFF2-40B4-BE49-F238E27FC236}">
                <a16:creationId xmlns:a16="http://schemas.microsoft.com/office/drawing/2014/main" id="{F62EB2F4-4D74-5848-B4BC-57639AF918BD}"/>
              </a:ext>
            </a:extLst>
          </p:cNvPr>
          <p:cNvPicPr>
            <a:picLocks noChangeAspect="1"/>
          </p:cNvPicPr>
          <p:nvPr/>
        </p:nvPicPr>
        <p:blipFill rotWithShape="1">
          <a:blip r:embed="rId6"/>
          <a:srcRect l="49722"/>
          <a:stretch/>
        </p:blipFill>
        <p:spPr>
          <a:xfrm>
            <a:off x="6100602" y="16427"/>
            <a:ext cx="6123458" cy="6858000"/>
          </a:xfrm>
          <a:prstGeom prst="rect">
            <a:avLst/>
          </a:prstGeom>
          <a:ln w="19050">
            <a:noFill/>
          </a:ln>
        </p:spPr>
      </p:pic>
      <p:cxnSp>
        <p:nvCxnSpPr>
          <p:cNvPr id="36" name="Elbow Connector 35">
            <a:extLst>
              <a:ext uri="{FF2B5EF4-FFF2-40B4-BE49-F238E27FC236}">
                <a16:creationId xmlns:a16="http://schemas.microsoft.com/office/drawing/2014/main" id="{5F5B9F97-9A80-374B-AFDE-F1AD3723D3C4}"/>
              </a:ext>
            </a:extLst>
          </p:cNvPr>
          <p:cNvCxnSpPr>
            <a:cxnSpLocks/>
          </p:cNvCxnSpPr>
          <p:nvPr/>
        </p:nvCxnSpPr>
        <p:spPr>
          <a:xfrm rot="16200000" flipH="1">
            <a:off x="11205722" y="6051330"/>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50C03F-7702-7746-858C-5915F1114731}"/>
              </a:ext>
            </a:extLst>
          </p:cNvPr>
          <p:cNvPicPr>
            <a:picLocks noChangeAspect="1"/>
          </p:cNvPicPr>
          <p:nvPr/>
        </p:nvPicPr>
        <p:blipFill rotWithShape="1">
          <a:blip r:embed="rId5"/>
          <a:srcRect l="50000"/>
          <a:stretch/>
        </p:blipFill>
        <p:spPr>
          <a:xfrm>
            <a:off x="6095998" y="0"/>
            <a:ext cx="6089651" cy="6858000"/>
          </a:xfrm>
          <a:prstGeom prst="rect">
            <a:avLst/>
          </a:prstGeom>
        </p:spPr>
      </p:pic>
      <p:sp>
        <p:nvSpPr>
          <p:cNvPr id="9" name="Donut 8">
            <a:extLst>
              <a:ext uri="{FF2B5EF4-FFF2-40B4-BE49-F238E27FC236}">
                <a16:creationId xmlns:a16="http://schemas.microsoft.com/office/drawing/2014/main" id="{3A1C9D36-B37E-D545-97CF-37046278F4FC}"/>
              </a:ext>
            </a:extLst>
          </p:cNvPr>
          <p:cNvSpPr/>
          <p:nvPr/>
        </p:nvSpPr>
        <p:spPr>
          <a:xfrm>
            <a:off x="5710800" y="5497920"/>
            <a:ext cx="1798133" cy="997853"/>
          </a:xfrm>
          <a:prstGeom prst="donut">
            <a:avLst>
              <a:gd name="adj" fmla="val 3457"/>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5855FBA-0410-B248-9965-B44298AEDEFA}"/>
              </a:ext>
            </a:extLst>
          </p:cNvPr>
          <p:cNvCxnSpPr>
            <a:cxnSpLocks/>
            <a:endCxn id="2" idx="0"/>
          </p:cNvCxnSpPr>
          <p:nvPr/>
        </p:nvCxnSpPr>
        <p:spPr>
          <a:xfrm flipH="1">
            <a:off x="7334336" y="2383026"/>
            <a:ext cx="591613" cy="124534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9" name="Donut 48">
            <a:extLst>
              <a:ext uri="{FF2B5EF4-FFF2-40B4-BE49-F238E27FC236}">
                <a16:creationId xmlns:a16="http://schemas.microsoft.com/office/drawing/2014/main" id="{8185F8CA-534D-2F4C-8403-061F865C460F}"/>
              </a:ext>
            </a:extLst>
          </p:cNvPr>
          <p:cNvSpPr/>
          <p:nvPr/>
        </p:nvSpPr>
        <p:spPr>
          <a:xfrm>
            <a:off x="10521614" y="6092954"/>
            <a:ext cx="1648011" cy="920210"/>
          </a:xfrm>
          <a:prstGeom prst="donut">
            <a:avLst>
              <a:gd name="adj" fmla="val 0"/>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EC401ECE-6B21-D442-AC8D-A023AE84624F}"/>
              </a:ext>
            </a:extLst>
          </p:cNvPr>
          <p:cNvSpPr txBox="1"/>
          <p:nvPr/>
        </p:nvSpPr>
        <p:spPr>
          <a:xfrm>
            <a:off x="241747" y="6657272"/>
            <a:ext cx="840295"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1000 BV/</a:t>
            </a:r>
            <a:r>
              <a:rPr kumimoji="0" lang="zh" altLang="en-US"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月</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p>
        </p:txBody>
      </p:sp>
      <p:sp>
        <p:nvSpPr>
          <p:cNvPr id="51" name="TextBox 50">
            <a:extLst>
              <a:ext uri="{FF2B5EF4-FFF2-40B4-BE49-F238E27FC236}">
                <a16:creationId xmlns:a16="http://schemas.microsoft.com/office/drawing/2014/main" id="{83A573BE-BE2B-E140-BE97-5C9A186AA616}"/>
              </a:ext>
            </a:extLst>
          </p:cNvPr>
          <p:cNvSpPr txBox="1"/>
          <p:nvPr/>
        </p:nvSpPr>
        <p:spPr>
          <a:xfrm>
            <a:off x="10734355" y="6625001"/>
            <a:ext cx="88678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每週</a:t>
            </a:r>
          </a:p>
        </p:txBody>
      </p:sp>
      <p:sp>
        <p:nvSpPr>
          <p:cNvPr id="54" name="TextBox 53">
            <a:extLst>
              <a:ext uri="{FF2B5EF4-FFF2-40B4-BE49-F238E27FC236}">
                <a16:creationId xmlns:a16="http://schemas.microsoft.com/office/drawing/2014/main" id="{75F8ECDC-1841-AE41-BC83-1DA9298E95A6}"/>
              </a:ext>
            </a:extLst>
          </p:cNvPr>
          <p:cNvSpPr txBox="1"/>
          <p:nvPr/>
        </p:nvSpPr>
        <p:spPr>
          <a:xfrm>
            <a:off x="8615966" y="5486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8FFD4042-3DB5-A740-830D-323A44952F44}"/>
              </a:ext>
            </a:extLst>
          </p:cNvPr>
          <p:cNvSpPr txBox="1"/>
          <p:nvPr/>
        </p:nvSpPr>
        <p:spPr>
          <a:xfrm>
            <a:off x="1" y="2196"/>
            <a:ext cx="12024886" cy="1015663"/>
          </a:xfrm>
          <a:prstGeom prst="rect">
            <a:avLst/>
          </a:prstGeom>
          <a:solidFill>
            <a:srgbClr val="FF00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合法下線連線位置的情況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「老計時器」、「先鋒」以及「監禁人員」的特殊情況，他們是大零售商，擁有大規模組織</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但是失去了平衡，想要賺取零售</a:t>
            </a:r>
            <a:r>
              <a:rPr kumimoji="0" lang="en-US" altLang="zh"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p>
        </p:txBody>
      </p:sp>
      <p:sp>
        <p:nvSpPr>
          <p:cNvPr id="48" name="TextBox 47">
            <a:extLst>
              <a:ext uri="{FF2B5EF4-FFF2-40B4-BE49-F238E27FC236}">
                <a16:creationId xmlns:a16="http://schemas.microsoft.com/office/drawing/2014/main" id="{2202FB78-06D9-594E-B935-0B9825F9D9E9}"/>
              </a:ext>
            </a:extLst>
          </p:cNvPr>
          <p:cNvSpPr txBox="1"/>
          <p:nvPr/>
        </p:nvSpPr>
        <p:spPr>
          <a:xfrm>
            <a:off x="5055044" y="1365250"/>
            <a:ext cx="2151404" cy="415498"/>
          </a:xfrm>
          <a:prstGeom prst="rect">
            <a:avLst/>
          </a:prstGeom>
          <a:solidFill>
            <a:schemeClr val="bg1"/>
          </a:solidFill>
          <a:ln w="127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在</a:t>
            </a: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003</a:t>
            </a:r>
            <a:r>
              <a:rPr kumimoji="0" lang="zh" altLang="en-US"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每週賺取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偶爾從</a:t>
            </a:r>
            <a:r>
              <a:rPr kumimoji="0" lang="en-US" altLang="zh"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001</a:t>
            </a:r>
            <a:r>
              <a:rPr kumimoji="0" lang="zh" altLang="en-US" sz="10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賺取</a:t>
            </a:r>
          </a:p>
        </p:txBody>
      </p:sp>
      <p:sp>
        <p:nvSpPr>
          <p:cNvPr id="38" name="TextBox 37">
            <a:extLst>
              <a:ext uri="{FF2B5EF4-FFF2-40B4-BE49-F238E27FC236}">
                <a16:creationId xmlns:a16="http://schemas.microsoft.com/office/drawing/2014/main" id="{F9279C83-2419-9144-AE57-0A7780EAA11F}"/>
              </a:ext>
            </a:extLst>
          </p:cNvPr>
          <p:cNvSpPr txBox="1"/>
          <p:nvPr/>
        </p:nvSpPr>
        <p:spPr>
          <a:xfrm>
            <a:off x="52841" y="1421789"/>
            <a:ext cx="4437814" cy="830997"/>
          </a:xfrm>
          <a:prstGeom prst="rect">
            <a:avLst/>
          </a:prstGeom>
          <a:solidFill>
            <a:schemeClr val="bg1"/>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左邊失敗或萎縮 </a:t>
            </a:r>
            <a:r>
              <a:rPr kumimoji="0" lang="en-US" altLang="zh"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不再存在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艱難建立 </a:t>
            </a:r>
            <a:r>
              <a:rPr kumimoji="0" lang="en-US" altLang="zh"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一些踏實穩定型和等待觀望型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人</a:t>
            </a:r>
          </a:p>
        </p:txBody>
      </p:sp>
      <p:sp>
        <p:nvSpPr>
          <p:cNvPr id="39" name="TextBox 38">
            <a:extLst>
              <a:ext uri="{FF2B5EF4-FFF2-40B4-BE49-F238E27FC236}">
                <a16:creationId xmlns:a16="http://schemas.microsoft.com/office/drawing/2014/main" id="{37BFB8EA-47CA-864A-BA59-88F2F9795D6D}"/>
              </a:ext>
            </a:extLst>
          </p:cNvPr>
          <p:cNvSpPr txBox="1"/>
          <p:nvPr/>
        </p:nvSpPr>
        <p:spPr>
          <a:xfrm>
            <a:off x="4502895" y="1018878"/>
            <a:ext cx="3167195" cy="276999"/>
          </a:xfrm>
          <a:prstGeom prst="rect">
            <a:avLst/>
          </a:prstGeom>
          <a:solidFill>
            <a:srgbClr val="52B5F9"/>
          </a:solid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我們在努力尋找解決辦法</a:t>
            </a:r>
          </a:p>
        </p:txBody>
      </p:sp>
      <p:sp>
        <p:nvSpPr>
          <p:cNvPr id="2" name="Donut 1">
            <a:extLst>
              <a:ext uri="{FF2B5EF4-FFF2-40B4-BE49-F238E27FC236}">
                <a16:creationId xmlns:a16="http://schemas.microsoft.com/office/drawing/2014/main" id="{822C72C7-0E06-084A-B147-E0E0769B1F99}"/>
              </a:ext>
            </a:extLst>
          </p:cNvPr>
          <p:cNvSpPr/>
          <p:nvPr/>
        </p:nvSpPr>
        <p:spPr>
          <a:xfrm>
            <a:off x="6579972" y="3628366"/>
            <a:ext cx="1508727" cy="1537070"/>
          </a:xfrm>
          <a:prstGeom prst="donut">
            <a:avLst>
              <a:gd name="adj" fmla="val 73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Donut 41">
            <a:extLst>
              <a:ext uri="{FF2B5EF4-FFF2-40B4-BE49-F238E27FC236}">
                <a16:creationId xmlns:a16="http://schemas.microsoft.com/office/drawing/2014/main" id="{3C718F1D-63C0-D846-82B4-053C2856393D}"/>
              </a:ext>
            </a:extLst>
          </p:cNvPr>
          <p:cNvSpPr/>
          <p:nvPr/>
        </p:nvSpPr>
        <p:spPr>
          <a:xfrm>
            <a:off x="7616208" y="2684046"/>
            <a:ext cx="1934191" cy="1537070"/>
          </a:xfrm>
          <a:prstGeom prst="donut">
            <a:avLst>
              <a:gd name="adj" fmla="val 739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3A807B2-B79D-F140-8817-29D07AB76A8C}"/>
              </a:ext>
            </a:extLst>
          </p:cNvPr>
          <p:cNvSpPr txBox="1"/>
          <p:nvPr/>
        </p:nvSpPr>
        <p:spPr>
          <a:xfrm>
            <a:off x="6987926" y="4704334"/>
            <a:ext cx="692818" cy="369332"/>
          </a:xfrm>
          <a:prstGeom prst="rect">
            <a:avLst/>
          </a:prstGeom>
          <a:solidFill>
            <a:srgbClr val="FFFF00"/>
          </a:solid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PSQ4</a:t>
            </a:r>
          </a:p>
        </p:txBody>
      </p:sp>
      <p:sp>
        <p:nvSpPr>
          <p:cNvPr id="12" name="Multiply 11">
            <a:extLst>
              <a:ext uri="{FF2B5EF4-FFF2-40B4-BE49-F238E27FC236}">
                <a16:creationId xmlns:a16="http://schemas.microsoft.com/office/drawing/2014/main" id="{913772C6-ADE2-FC47-AA2B-5F08A8A77267}"/>
              </a:ext>
            </a:extLst>
          </p:cNvPr>
          <p:cNvSpPr/>
          <p:nvPr/>
        </p:nvSpPr>
        <p:spPr>
          <a:xfrm>
            <a:off x="8112858" y="5284665"/>
            <a:ext cx="786435" cy="969985"/>
          </a:xfrm>
          <a:prstGeom prst="mathMultiply">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3D29CB0-5645-D44A-AB97-4031625221BE}"/>
              </a:ext>
            </a:extLst>
          </p:cNvPr>
          <p:cNvSpPr txBox="1"/>
          <p:nvPr/>
        </p:nvSpPr>
        <p:spPr>
          <a:xfrm>
            <a:off x="7781007" y="1098865"/>
            <a:ext cx="1935753" cy="147732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零售</a:t>
            </a:r>
            <a:r>
              <a:rPr kumimoji="0" lang="en-US" altLang="zh"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1400BV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altLang="zh"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200</a:t>
            </a:r>
            <a:r>
              <a:rPr kumimoji="0" lang="zh" altLang="en-US"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點要求</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altLang="zh"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1000</a:t>
            </a:r>
            <a:r>
              <a:rPr kumimoji="0" lang="zh" altLang="en-US"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點受制約的</a:t>
            </a:r>
            <a:r>
              <a:rPr kumimoji="0" lang="en-US" altLang="zh"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BV</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zh" altLang="en-US"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卓越超連鎖店主 </a:t>
            </a:r>
            <a:r>
              <a:rPr kumimoji="0" lang="en-US" altLang="zh"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購物年金卓越成員</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zh" altLang="en-US"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回購的顧客</a:t>
            </a:r>
            <a:br>
              <a:rPr kumimoji="0" lang="en"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zh" altLang="en-US"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每月</a:t>
            </a:r>
          </a:p>
        </p:txBody>
      </p:sp>
      <p:cxnSp>
        <p:nvCxnSpPr>
          <p:cNvPr id="18" name="Straight Arrow Connector 17">
            <a:extLst>
              <a:ext uri="{FF2B5EF4-FFF2-40B4-BE49-F238E27FC236}">
                <a16:creationId xmlns:a16="http://schemas.microsoft.com/office/drawing/2014/main" id="{41647F23-9D63-7A42-94EF-73826C1ED9E9}"/>
              </a:ext>
            </a:extLst>
          </p:cNvPr>
          <p:cNvCxnSpPr>
            <a:cxnSpLocks/>
          </p:cNvCxnSpPr>
          <p:nvPr/>
        </p:nvCxnSpPr>
        <p:spPr>
          <a:xfrm>
            <a:off x="9241346" y="3320144"/>
            <a:ext cx="843897" cy="86260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8F152B1-1D69-F14D-A381-D4C884944DBB}"/>
              </a:ext>
            </a:extLst>
          </p:cNvPr>
          <p:cNvSpPr txBox="1"/>
          <p:nvPr/>
        </p:nvSpPr>
        <p:spPr>
          <a:xfrm>
            <a:off x="6776663" y="3730051"/>
            <a:ext cx="1089379"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500BV </a:t>
            </a:r>
            <a:r>
              <a:rPr kumimoji="0" lang="zh" altLang="en-US" sz="14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下線放置</a:t>
            </a:r>
          </a:p>
        </p:txBody>
      </p:sp>
      <p:sp>
        <p:nvSpPr>
          <p:cNvPr id="56" name="TextBox 55">
            <a:extLst>
              <a:ext uri="{FF2B5EF4-FFF2-40B4-BE49-F238E27FC236}">
                <a16:creationId xmlns:a16="http://schemas.microsoft.com/office/drawing/2014/main" id="{F94C9338-E028-4D42-81CE-D0DBE80A5BE4}"/>
              </a:ext>
            </a:extLst>
          </p:cNvPr>
          <p:cNvSpPr txBox="1"/>
          <p:nvPr/>
        </p:nvSpPr>
        <p:spPr>
          <a:xfrm>
            <a:off x="3969844" y="3845808"/>
            <a:ext cx="1579278" cy="64633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失敗的一邊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產生一些點數</a:t>
            </a:r>
          </a:p>
        </p:txBody>
      </p:sp>
      <p:sp>
        <p:nvSpPr>
          <p:cNvPr id="59" name="TextBox 58">
            <a:extLst>
              <a:ext uri="{FF2B5EF4-FFF2-40B4-BE49-F238E27FC236}">
                <a16:creationId xmlns:a16="http://schemas.microsoft.com/office/drawing/2014/main" id="{FB211238-B35C-5E47-9570-3215063D39F3}"/>
              </a:ext>
            </a:extLst>
          </p:cNvPr>
          <p:cNvSpPr txBox="1"/>
          <p:nvPr/>
        </p:nvSpPr>
        <p:spPr>
          <a:xfrm>
            <a:off x="7425998" y="6512200"/>
            <a:ext cx="2893009"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在這裡建立</a:t>
            </a:r>
            <a:r>
              <a:rPr kumimoji="0" lang="en-US" altLang="zh"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ABC</a:t>
            </a:r>
            <a:r>
              <a:rPr kumimoji="0" lang="zh" altLang="en-US" sz="1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跟進法</a:t>
            </a:r>
          </a:p>
        </p:txBody>
      </p:sp>
      <p:sp>
        <p:nvSpPr>
          <p:cNvPr id="44" name="Down Arrow 43">
            <a:extLst>
              <a:ext uri="{FF2B5EF4-FFF2-40B4-BE49-F238E27FC236}">
                <a16:creationId xmlns:a16="http://schemas.microsoft.com/office/drawing/2014/main" id="{A43EA1AA-BE10-984A-A7C1-DC412D2E3C86}"/>
              </a:ext>
            </a:extLst>
          </p:cNvPr>
          <p:cNvSpPr/>
          <p:nvPr/>
        </p:nvSpPr>
        <p:spPr>
          <a:xfrm>
            <a:off x="3544916" y="3878079"/>
            <a:ext cx="502243" cy="16128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975F298C-4B0E-1C43-BBBB-E850189C0626}"/>
              </a:ext>
            </a:extLst>
          </p:cNvPr>
          <p:cNvCxnSpPr/>
          <p:nvPr/>
        </p:nvCxnSpPr>
        <p:spPr>
          <a:xfrm>
            <a:off x="2147116" y="2211895"/>
            <a:ext cx="914400" cy="9144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6362970E-D89F-694F-9A64-CA9E87BEF40D}"/>
              </a:ext>
            </a:extLst>
          </p:cNvPr>
          <p:cNvGrpSpPr/>
          <p:nvPr/>
        </p:nvGrpSpPr>
        <p:grpSpPr>
          <a:xfrm>
            <a:off x="2657904" y="4852076"/>
            <a:ext cx="865205" cy="395172"/>
            <a:chOff x="5170334" y="2759074"/>
            <a:chExt cx="620521" cy="249640"/>
          </a:xfrm>
        </p:grpSpPr>
        <p:sp>
          <p:nvSpPr>
            <p:cNvPr id="46" name="Rectangle 45">
              <a:extLst>
                <a:ext uri="{FF2B5EF4-FFF2-40B4-BE49-F238E27FC236}">
                  <a16:creationId xmlns:a16="http://schemas.microsoft.com/office/drawing/2014/main" id="{83B7DDB4-C39E-6D4B-94C8-6F46E5F3F1A7}"/>
                </a:ext>
              </a:extLst>
            </p:cNvPr>
            <p:cNvSpPr>
              <a:spLocks noChangeAspect="1"/>
            </p:cNvSpPr>
            <p:nvPr/>
          </p:nvSpPr>
          <p:spPr>
            <a:xfrm>
              <a:off x="5331877" y="2759074"/>
              <a:ext cx="303766" cy="249639"/>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7" name="Rectangle 46">
              <a:extLst>
                <a:ext uri="{FF2B5EF4-FFF2-40B4-BE49-F238E27FC236}">
                  <a16:creationId xmlns:a16="http://schemas.microsoft.com/office/drawing/2014/main" id="{CE941C02-9B30-F142-9209-A024F222BB65}"/>
                </a:ext>
              </a:extLst>
            </p:cNvPr>
            <p:cNvSpPr>
              <a:spLocks noChangeAspect="1"/>
            </p:cNvSpPr>
            <p:nvPr/>
          </p:nvSpPr>
          <p:spPr>
            <a:xfrm>
              <a:off x="5251106" y="2759074"/>
              <a:ext cx="80771" cy="2496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a:extLst>
                <a:ext uri="{FF2B5EF4-FFF2-40B4-BE49-F238E27FC236}">
                  <a16:creationId xmlns:a16="http://schemas.microsoft.com/office/drawing/2014/main" id="{CEC5B877-D850-CC4F-9E21-29C896FA0E04}"/>
                </a:ext>
              </a:extLst>
            </p:cNvPr>
            <p:cNvSpPr>
              <a:spLocks noChangeAspect="1"/>
            </p:cNvSpPr>
            <p:nvPr/>
          </p:nvSpPr>
          <p:spPr>
            <a:xfrm>
              <a:off x="5170334" y="2759074"/>
              <a:ext cx="80771" cy="2496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a:extLst>
                <a:ext uri="{FF2B5EF4-FFF2-40B4-BE49-F238E27FC236}">
                  <a16:creationId xmlns:a16="http://schemas.microsoft.com/office/drawing/2014/main" id="{4F800F30-EF48-944D-8E00-4F2BC6B8155E}"/>
                </a:ext>
              </a:extLst>
            </p:cNvPr>
            <p:cNvSpPr>
              <a:spLocks noChangeAspect="1"/>
            </p:cNvSpPr>
            <p:nvPr/>
          </p:nvSpPr>
          <p:spPr>
            <a:xfrm>
              <a:off x="5632106" y="2759074"/>
              <a:ext cx="80771" cy="2496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a:extLst>
                <a:ext uri="{FF2B5EF4-FFF2-40B4-BE49-F238E27FC236}">
                  <a16:creationId xmlns:a16="http://schemas.microsoft.com/office/drawing/2014/main" id="{6F224DAF-D09E-5140-8D2E-5C214F0EFDAE}"/>
                </a:ext>
              </a:extLst>
            </p:cNvPr>
            <p:cNvSpPr>
              <a:spLocks noChangeAspect="1"/>
            </p:cNvSpPr>
            <p:nvPr/>
          </p:nvSpPr>
          <p:spPr>
            <a:xfrm>
              <a:off x="5710084" y="2759074"/>
              <a:ext cx="80771" cy="2496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pic>
        <p:nvPicPr>
          <p:cNvPr id="63" name="Picture 62">
            <a:extLst>
              <a:ext uri="{FF2B5EF4-FFF2-40B4-BE49-F238E27FC236}">
                <a16:creationId xmlns:a16="http://schemas.microsoft.com/office/drawing/2014/main" id="{020AD38D-FECD-5444-8A06-860703D111C3}"/>
              </a:ext>
            </a:extLst>
          </p:cNvPr>
          <p:cNvPicPr>
            <a:picLocks noChangeAspect="1"/>
          </p:cNvPicPr>
          <p:nvPr/>
        </p:nvPicPr>
        <p:blipFill>
          <a:blip r:embed="rId7"/>
          <a:stretch>
            <a:fillRect/>
          </a:stretch>
        </p:blipFill>
        <p:spPr>
          <a:xfrm>
            <a:off x="246503" y="6204328"/>
            <a:ext cx="1279684" cy="494748"/>
          </a:xfrm>
          <a:prstGeom prst="rect">
            <a:avLst/>
          </a:prstGeom>
        </p:spPr>
      </p:pic>
      <p:cxnSp>
        <p:nvCxnSpPr>
          <p:cNvPr id="10" name="Straight Connector 9">
            <a:extLst>
              <a:ext uri="{FF2B5EF4-FFF2-40B4-BE49-F238E27FC236}">
                <a16:creationId xmlns:a16="http://schemas.microsoft.com/office/drawing/2014/main" id="{DF2A3FD6-1C20-D847-BD56-C13EB6732E96}"/>
              </a:ext>
            </a:extLst>
          </p:cNvPr>
          <p:cNvCxnSpPr>
            <a:cxnSpLocks/>
          </p:cNvCxnSpPr>
          <p:nvPr/>
        </p:nvCxnSpPr>
        <p:spPr>
          <a:xfrm>
            <a:off x="3039018" y="4445776"/>
            <a:ext cx="174907" cy="470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F9CC5E7-6D1A-ED49-BF01-153C8EB14180}"/>
              </a:ext>
            </a:extLst>
          </p:cNvPr>
          <p:cNvSpPr txBox="1"/>
          <p:nvPr/>
        </p:nvSpPr>
        <p:spPr>
          <a:xfrm>
            <a:off x="3067931" y="2793417"/>
            <a:ext cx="1143262"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1000 - 2000/</a:t>
            </a:r>
            <a:r>
              <a:rPr kumimoji="0" lang="zh" altLang="en-US" sz="12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月</a:t>
            </a:r>
          </a:p>
        </p:txBody>
      </p:sp>
      <p:sp>
        <p:nvSpPr>
          <p:cNvPr id="20" name="TextBox 19">
            <a:extLst>
              <a:ext uri="{FF2B5EF4-FFF2-40B4-BE49-F238E27FC236}">
                <a16:creationId xmlns:a16="http://schemas.microsoft.com/office/drawing/2014/main" id="{AE271883-BC0C-1A43-81F6-2281B15EB3F8}"/>
              </a:ext>
            </a:extLst>
          </p:cNvPr>
          <p:cNvSpPr txBox="1"/>
          <p:nvPr/>
        </p:nvSpPr>
        <p:spPr>
          <a:xfrm>
            <a:off x="9864246" y="1031787"/>
            <a:ext cx="2269203" cy="1015663"/>
          </a:xfrm>
          <a:prstGeom prst="rect">
            <a:avLst/>
          </a:prstGeom>
          <a:noFill/>
          <a:ln w="381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每週在</a:t>
            </a:r>
            <a:r>
              <a:rPr kumimoji="0" lang="en-US" altLang="zh"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r>
              <a:rPr kumimoji="0" lang="zh" altLang="en-US"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賺取 </a:t>
            </a:r>
            <a:r>
              <a:rPr kumimoji="0" lang="en-US" altLang="zh"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&amp; </a:t>
            </a:r>
            <a:r>
              <a:rPr kumimoji="0" lang="zh" altLang="en-US"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它被當做他們的</a:t>
            </a:r>
            <a:r>
              <a:rPr kumimoji="0" lang="en-US" altLang="zh"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001</a:t>
            </a:r>
          </a:p>
        </p:txBody>
      </p:sp>
      <p:cxnSp>
        <p:nvCxnSpPr>
          <p:cNvPr id="64" name="Straight Arrow Connector 63">
            <a:extLst>
              <a:ext uri="{FF2B5EF4-FFF2-40B4-BE49-F238E27FC236}">
                <a16:creationId xmlns:a16="http://schemas.microsoft.com/office/drawing/2014/main" id="{5535322D-D38F-6C4D-A05E-19B3EC27D3EC}"/>
              </a:ext>
            </a:extLst>
          </p:cNvPr>
          <p:cNvCxnSpPr>
            <a:cxnSpLocks/>
            <a:stCxn id="20" idx="2"/>
          </p:cNvCxnSpPr>
          <p:nvPr/>
        </p:nvCxnSpPr>
        <p:spPr>
          <a:xfrm flipH="1">
            <a:off x="9237136" y="2047450"/>
            <a:ext cx="1761712" cy="129598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Curved Left Arrow 33">
            <a:extLst>
              <a:ext uri="{FF2B5EF4-FFF2-40B4-BE49-F238E27FC236}">
                <a16:creationId xmlns:a16="http://schemas.microsoft.com/office/drawing/2014/main" id="{B2344C21-507C-714A-9FA9-8A32FD34C8F1}"/>
              </a:ext>
            </a:extLst>
          </p:cNvPr>
          <p:cNvSpPr/>
          <p:nvPr/>
        </p:nvSpPr>
        <p:spPr>
          <a:xfrm rot="19720267">
            <a:off x="8119488" y="1925027"/>
            <a:ext cx="1319889" cy="4171354"/>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Multiply 64">
            <a:extLst>
              <a:ext uri="{FF2B5EF4-FFF2-40B4-BE49-F238E27FC236}">
                <a16:creationId xmlns:a16="http://schemas.microsoft.com/office/drawing/2014/main" id="{412B0658-6E59-1145-BEE0-2F99269412C5}"/>
              </a:ext>
            </a:extLst>
          </p:cNvPr>
          <p:cNvSpPr/>
          <p:nvPr/>
        </p:nvSpPr>
        <p:spPr>
          <a:xfrm>
            <a:off x="9322683" y="4510209"/>
            <a:ext cx="640862" cy="68373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Arrow Connector 65">
            <a:extLst>
              <a:ext uri="{FF2B5EF4-FFF2-40B4-BE49-F238E27FC236}">
                <a16:creationId xmlns:a16="http://schemas.microsoft.com/office/drawing/2014/main" id="{F6262378-31FE-394C-A3B2-DE773DE76992}"/>
              </a:ext>
            </a:extLst>
          </p:cNvPr>
          <p:cNvCxnSpPr>
            <a:cxnSpLocks/>
          </p:cNvCxnSpPr>
          <p:nvPr/>
        </p:nvCxnSpPr>
        <p:spPr>
          <a:xfrm flipH="1">
            <a:off x="7004798" y="1902446"/>
            <a:ext cx="776208" cy="11340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6" name="Curved Right Arrow 75">
            <a:extLst>
              <a:ext uri="{FF2B5EF4-FFF2-40B4-BE49-F238E27FC236}">
                <a16:creationId xmlns:a16="http://schemas.microsoft.com/office/drawing/2014/main" id="{3514943E-39DB-D94F-AB5F-CE914E091E67}"/>
              </a:ext>
            </a:extLst>
          </p:cNvPr>
          <p:cNvSpPr/>
          <p:nvPr/>
        </p:nvSpPr>
        <p:spPr>
          <a:xfrm rot="21014545">
            <a:off x="6149267" y="2808129"/>
            <a:ext cx="703993" cy="1599551"/>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Multiply 76">
            <a:extLst>
              <a:ext uri="{FF2B5EF4-FFF2-40B4-BE49-F238E27FC236}">
                <a16:creationId xmlns:a16="http://schemas.microsoft.com/office/drawing/2014/main" id="{9806CBA7-4623-364C-B11B-355B3167D2E1}"/>
              </a:ext>
            </a:extLst>
          </p:cNvPr>
          <p:cNvSpPr/>
          <p:nvPr/>
        </p:nvSpPr>
        <p:spPr>
          <a:xfrm>
            <a:off x="9100740" y="3500893"/>
            <a:ext cx="640862" cy="68373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Multiply 77">
            <a:extLst>
              <a:ext uri="{FF2B5EF4-FFF2-40B4-BE49-F238E27FC236}">
                <a16:creationId xmlns:a16="http://schemas.microsoft.com/office/drawing/2014/main" id="{A0397985-069B-D84B-BF4F-B7108F36F3D7}"/>
              </a:ext>
            </a:extLst>
          </p:cNvPr>
          <p:cNvSpPr/>
          <p:nvPr/>
        </p:nvSpPr>
        <p:spPr>
          <a:xfrm>
            <a:off x="7597451" y="2247237"/>
            <a:ext cx="640862" cy="68373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Multiply 78">
            <a:extLst>
              <a:ext uri="{FF2B5EF4-FFF2-40B4-BE49-F238E27FC236}">
                <a16:creationId xmlns:a16="http://schemas.microsoft.com/office/drawing/2014/main" id="{DFD4A858-F9B2-9F48-B9F9-012F861BF2C3}"/>
              </a:ext>
            </a:extLst>
          </p:cNvPr>
          <p:cNvSpPr/>
          <p:nvPr/>
        </p:nvSpPr>
        <p:spPr>
          <a:xfrm>
            <a:off x="8714433" y="2912330"/>
            <a:ext cx="640862" cy="68373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6-Point Star 80">
            <a:extLst>
              <a:ext uri="{FF2B5EF4-FFF2-40B4-BE49-F238E27FC236}">
                <a16:creationId xmlns:a16="http://schemas.microsoft.com/office/drawing/2014/main" id="{BBBB26FE-0D88-6540-A170-48A8EA7E101C}"/>
              </a:ext>
            </a:extLst>
          </p:cNvPr>
          <p:cNvSpPr/>
          <p:nvPr/>
        </p:nvSpPr>
        <p:spPr>
          <a:xfrm>
            <a:off x="8320427" y="3809391"/>
            <a:ext cx="466028" cy="524911"/>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2" name="TextBox 81">
            <a:extLst>
              <a:ext uri="{FF2B5EF4-FFF2-40B4-BE49-F238E27FC236}">
                <a16:creationId xmlns:a16="http://schemas.microsoft.com/office/drawing/2014/main" id="{59EF217E-75A3-1240-A5FA-A4421CEE05EE}"/>
              </a:ext>
            </a:extLst>
          </p:cNvPr>
          <p:cNvSpPr txBox="1"/>
          <p:nvPr/>
        </p:nvSpPr>
        <p:spPr>
          <a:xfrm>
            <a:off x="9330931" y="6120984"/>
            <a:ext cx="1089379" cy="523220"/>
          </a:xfrm>
          <a:prstGeom prst="rect">
            <a:avLst/>
          </a:prstGeom>
          <a:solidFill>
            <a:srgbClr val="FFFF00">
              <a:alpha val="56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500BV </a:t>
            </a:r>
            <a:r>
              <a:rPr kumimoji="0" lang="zh" altLang="en-US" sz="14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下線放置點數</a:t>
            </a:r>
          </a:p>
        </p:txBody>
      </p:sp>
      <p:sp>
        <p:nvSpPr>
          <p:cNvPr id="83" name="Multiply 82">
            <a:extLst>
              <a:ext uri="{FF2B5EF4-FFF2-40B4-BE49-F238E27FC236}">
                <a16:creationId xmlns:a16="http://schemas.microsoft.com/office/drawing/2014/main" id="{D2F2D703-CB79-0F4D-9F31-01C815947DC8}"/>
              </a:ext>
            </a:extLst>
          </p:cNvPr>
          <p:cNvSpPr/>
          <p:nvPr/>
        </p:nvSpPr>
        <p:spPr>
          <a:xfrm>
            <a:off x="9545898" y="5325800"/>
            <a:ext cx="739835" cy="928426"/>
          </a:xfrm>
          <a:prstGeom prst="mathMultiply">
            <a:avLst/>
          </a:prstGeom>
          <a:solidFill>
            <a:srgbClr val="FF0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Arrow Connector 102">
            <a:extLst>
              <a:ext uri="{FF2B5EF4-FFF2-40B4-BE49-F238E27FC236}">
                <a16:creationId xmlns:a16="http://schemas.microsoft.com/office/drawing/2014/main" id="{D9911EA5-B644-F449-A344-EA39A448FAB0}"/>
              </a:ext>
            </a:extLst>
          </p:cNvPr>
          <p:cNvCxnSpPr>
            <a:cxnSpLocks/>
          </p:cNvCxnSpPr>
          <p:nvPr/>
        </p:nvCxnSpPr>
        <p:spPr>
          <a:xfrm flipH="1">
            <a:off x="8583304" y="4489929"/>
            <a:ext cx="517436" cy="41068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5" name="Down Arrow 104">
            <a:extLst>
              <a:ext uri="{FF2B5EF4-FFF2-40B4-BE49-F238E27FC236}">
                <a16:creationId xmlns:a16="http://schemas.microsoft.com/office/drawing/2014/main" id="{E27AC0A2-712E-5E4E-9B4B-03DA38B7D376}"/>
              </a:ext>
            </a:extLst>
          </p:cNvPr>
          <p:cNvSpPr/>
          <p:nvPr/>
        </p:nvSpPr>
        <p:spPr>
          <a:xfrm>
            <a:off x="8307318" y="6108700"/>
            <a:ext cx="484632" cy="533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 name="Straight Arrow Connector 105">
            <a:extLst>
              <a:ext uri="{FF2B5EF4-FFF2-40B4-BE49-F238E27FC236}">
                <a16:creationId xmlns:a16="http://schemas.microsoft.com/office/drawing/2014/main" id="{7014ED3D-1C91-B54C-BF23-B571B7E8E3FF}"/>
              </a:ext>
            </a:extLst>
          </p:cNvPr>
          <p:cNvCxnSpPr>
            <a:cxnSpLocks/>
          </p:cNvCxnSpPr>
          <p:nvPr/>
        </p:nvCxnSpPr>
        <p:spPr>
          <a:xfrm flipH="1">
            <a:off x="8507942" y="4944940"/>
            <a:ext cx="9967" cy="56437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E5D5F4AE-57B0-3D41-9ED3-2356A2F1386A}"/>
              </a:ext>
            </a:extLst>
          </p:cNvPr>
          <p:cNvCxnSpPr>
            <a:cxnSpLocks/>
          </p:cNvCxnSpPr>
          <p:nvPr/>
        </p:nvCxnSpPr>
        <p:spPr>
          <a:xfrm flipH="1">
            <a:off x="9890039" y="4731259"/>
            <a:ext cx="147011" cy="68197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9ADFA47-C24B-4948-A20C-D86442BCEB82}"/>
              </a:ext>
            </a:extLst>
          </p:cNvPr>
          <p:cNvSpPr txBox="1"/>
          <p:nvPr/>
        </p:nvSpPr>
        <p:spPr>
          <a:xfrm>
            <a:off x="6188727" y="3425314"/>
            <a:ext cx="840295" cy="246221"/>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下線放置</a:t>
            </a:r>
            <a:r>
              <a:rPr kumimoji="0" lang="en-US" altLang="zh" sz="10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p>
        </p:txBody>
      </p:sp>
      <p:sp>
        <p:nvSpPr>
          <p:cNvPr id="119" name="TextBox 118">
            <a:extLst>
              <a:ext uri="{FF2B5EF4-FFF2-40B4-BE49-F238E27FC236}">
                <a16:creationId xmlns:a16="http://schemas.microsoft.com/office/drawing/2014/main" id="{FFDFCAA9-1A55-F648-8DCE-CC8FDECCFA5E}"/>
              </a:ext>
            </a:extLst>
          </p:cNvPr>
          <p:cNvSpPr txBox="1"/>
          <p:nvPr/>
        </p:nvSpPr>
        <p:spPr>
          <a:xfrm>
            <a:off x="10910967" y="2637822"/>
            <a:ext cx="1273105" cy="106182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想要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在右側下線放置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累積到</a:t>
            </a:r>
            <a:r>
              <a:rPr kumimoji="0" lang="en-US" altLang="zh"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但是不行，因為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他們的</a:t>
            </a:r>
            <a:r>
              <a:rPr kumimoji="0" lang="en-US" altLang="zh"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PSQ4</a:t>
            </a: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已經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被用於他們的一位</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下線放置點數</a:t>
            </a:r>
            <a:r>
              <a:rPr kumimoji="0" lang="en-US" altLang="zh"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r>
              <a:rPr kumimoji="0" lang="zh" altLang="en-US" sz="9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季度。</a:t>
            </a:r>
          </a:p>
        </p:txBody>
      </p:sp>
      <p:cxnSp>
        <p:nvCxnSpPr>
          <p:cNvPr id="120" name="Straight Arrow Connector 119">
            <a:extLst>
              <a:ext uri="{FF2B5EF4-FFF2-40B4-BE49-F238E27FC236}">
                <a16:creationId xmlns:a16="http://schemas.microsoft.com/office/drawing/2014/main" id="{F495BF49-5235-5544-974B-775178596764}"/>
              </a:ext>
            </a:extLst>
          </p:cNvPr>
          <p:cNvCxnSpPr>
            <a:cxnSpLocks/>
          </p:cNvCxnSpPr>
          <p:nvPr/>
        </p:nvCxnSpPr>
        <p:spPr>
          <a:xfrm flipH="1">
            <a:off x="9741603" y="3557733"/>
            <a:ext cx="1854005" cy="16507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A37209A-3518-7A46-BAEC-3CBCDB6AB5D7}"/>
              </a:ext>
            </a:extLst>
          </p:cNvPr>
          <p:cNvCxnSpPr>
            <a:cxnSpLocks/>
            <a:stCxn id="119" idx="1"/>
          </p:cNvCxnSpPr>
          <p:nvPr/>
        </p:nvCxnSpPr>
        <p:spPr>
          <a:xfrm flipH="1">
            <a:off x="9483353" y="3168737"/>
            <a:ext cx="1427614" cy="699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33C0F76E-841E-304B-BBD5-D00C5CC298CE}"/>
              </a:ext>
            </a:extLst>
          </p:cNvPr>
          <p:cNvSpPr/>
          <p:nvPr/>
        </p:nvSpPr>
        <p:spPr>
          <a:xfrm>
            <a:off x="6046757" y="5989576"/>
            <a:ext cx="9476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3000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每週</a:t>
            </a: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p>
        </p:txBody>
      </p:sp>
      <p:sp>
        <p:nvSpPr>
          <p:cNvPr id="141" name="TextBox 140">
            <a:extLst>
              <a:ext uri="{FF2B5EF4-FFF2-40B4-BE49-F238E27FC236}">
                <a16:creationId xmlns:a16="http://schemas.microsoft.com/office/drawing/2014/main" id="{00F692AA-8781-2246-A6E5-B40FC923E8E7}"/>
              </a:ext>
            </a:extLst>
          </p:cNvPr>
          <p:cNvSpPr txBox="1"/>
          <p:nvPr/>
        </p:nvSpPr>
        <p:spPr>
          <a:xfrm>
            <a:off x="3276613" y="5499440"/>
            <a:ext cx="112402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不活躍的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邊 </a:t>
            </a:r>
          </a:p>
        </p:txBody>
      </p:sp>
      <p:sp>
        <p:nvSpPr>
          <p:cNvPr id="142" name="Multiply 141">
            <a:extLst>
              <a:ext uri="{FF2B5EF4-FFF2-40B4-BE49-F238E27FC236}">
                <a16:creationId xmlns:a16="http://schemas.microsoft.com/office/drawing/2014/main" id="{98BDB76D-7298-3449-B869-FD8DC6353AD8}"/>
              </a:ext>
            </a:extLst>
          </p:cNvPr>
          <p:cNvSpPr/>
          <p:nvPr/>
        </p:nvSpPr>
        <p:spPr>
          <a:xfrm>
            <a:off x="3287220" y="5252280"/>
            <a:ext cx="1074210" cy="1120842"/>
          </a:xfrm>
          <a:prstGeom prst="mathMultiply">
            <a:avLst/>
          </a:prstGeom>
          <a:solidFill>
            <a:schemeClr val="bg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BC6D8D55-CBB1-1B4E-A27C-B51DF3CA8099}"/>
              </a:ext>
            </a:extLst>
          </p:cNvPr>
          <p:cNvSpPr txBox="1"/>
          <p:nvPr/>
        </p:nvSpPr>
        <p:spPr>
          <a:xfrm>
            <a:off x="6268746" y="4025798"/>
            <a:ext cx="393056" cy="58477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3200" b="1" i="0" u="none" strike="noStrike" kern="1200" cap="none" spc="0" normalizeH="0" baseline="0" noProof="0" dirty="0">
                <a:ln>
                  <a:noFill/>
                </a:ln>
                <a:solidFill>
                  <a:srgbClr val="FF0000"/>
                </a:solidFill>
                <a:effectLst/>
                <a:uLnTx/>
                <a:uFillTx/>
                <a:latin typeface="Calibri" panose="020F0502020204030204"/>
                <a:ea typeface="Microsoft YaHei Light" panose="020B0502040204020203" pitchFamily="34" charset="-122"/>
                <a:cs typeface="+mn-cs"/>
              </a:rPr>
              <a:t>1</a:t>
            </a:r>
          </a:p>
        </p:txBody>
      </p:sp>
      <p:sp>
        <p:nvSpPr>
          <p:cNvPr id="144" name="TextBox 143">
            <a:extLst>
              <a:ext uri="{FF2B5EF4-FFF2-40B4-BE49-F238E27FC236}">
                <a16:creationId xmlns:a16="http://schemas.microsoft.com/office/drawing/2014/main" id="{0A21F36F-6EE4-DD4A-9F40-68AEC39FE37B}"/>
              </a:ext>
            </a:extLst>
          </p:cNvPr>
          <p:cNvSpPr txBox="1"/>
          <p:nvPr/>
        </p:nvSpPr>
        <p:spPr>
          <a:xfrm>
            <a:off x="11139007" y="4096019"/>
            <a:ext cx="393056" cy="58477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3200" b="1" i="0" u="none" strike="noStrike" kern="1200" cap="none" spc="0" normalizeH="0" baseline="0" noProof="0" dirty="0">
                <a:ln>
                  <a:noFill/>
                </a:ln>
                <a:solidFill>
                  <a:srgbClr val="FF0000"/>
                </a:solidFill>
                <a:effectLst/>
                <a:uLnTx/>
                <a:uFillTx/>
                <a:latin typeface="Calibri" panose="020F0502020204030204"/>
                <a:ea typeface="Microsoft YaHei Light" panose="020B0502040204020203" pitchFamily="34" charset="-122"/>
                <a:cs typeface="+mn-cs"/>
              </a:rPr>
              <a:t>2</a:t>
            </a:r>
          </a:p>
        </p:txBody>
      </p:sp>
    </p:spTree>
    <p:extLst>
      <p:ext uri="{BB962C8B-B14F-4D97-AF65-F5344CB8AC3E}">
        <p14:creationId xmlns:p14="http://schemas.microsoft.com/office/powerpoint/2010/main" val="107119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3"/>
                                        </p:tgtEl>
                                        <p:attrNameLst>
                                          <p:attrName>style.visibility</p:attrName>
                                        </p:attrNameLst>
                                      </p:cBhvr>
                                      <p:to>
                                        <p:strVal val="visible"/>
                                      </p:to>
                                    </p:set>
                                    <p:animEffect transition="in" filter="fade">
                                      <p:cBhvr>
                                        <p:cTn id="32" dur="500"/>
                                        <p:tgtEl>
                                          <p:spTgt spid="143"/>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wipe(up)">
                                      <p:cBhvr>
                                        <p:cTn id="36" dur="500"/>
                                        <p:tgtEl>
                                          <p:spTgt spid="76"/>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par>
                          <p:cTn id="51" fill="hold">
                            <p:stCondLst>
                              <p:cond delay="3000"/>
                            </p:stCondLst>
                            <p:childTnLst>
                              <p:par>
                                <p:cTn id="52" presetID="22" presetClass="entr" presetSubtype="1"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500"/>
                                        <p:tgtEl>
                                          <p:spTgt spid="18"/>
                                        </p:tgtEl>
                                      </p:cBhvr>
                                    </p:animEffect>
                                  </p:childTnLst>
                                </p:cTn>
                              </p:par>
                            </p:childTnLst>
                          </p:cTn>
                        </p:par>
                        <p:par>
                          <p:cTn id="55" fill="hold">
                            <p:stCondLst>
                              <p:cond delay="3500"/>
                            </p:stCondLst>
                            <p:childTnLst>
                              <p:par>
                                <p:cTn id="56" presetID="22" presetClass="entr" presetSubtype="1" fill="hold"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wipe(up)">
                                      <p:cBhvr>
                                        <p:cTn id="58" dur="500"/>
                                        <p:tgtEl>
                                          <p:spTgt spid="103"/>
                                        </p:tgtEl>
                                      </p:cBhvr>
                                    </p:animEffect>
                                  </p:childTnLst>
                                </p:cTn>
                              </p:par>
                            </p:childTnLst>
                          </p:cTn>
                        </p:par>
                        <p:par>
                          <p:cTn id="59" fill="hold">
                            <p:stCondLst>
                              <p:cond delay="4000"/>
                            </p:stCondLst>
                            <p:childTnLst>
                              <p:par>
                                <p:cTn id="60" presetID="22" presetClass="entr" presetSubtype="1" fill="hold" nodeType="afterEffect">
                                  <p:stCondLst>
                                    <p:cond delay="0"/>
                                  </p:stCondLst>
                                  <p:childTnLst>
                                    <p:set>
                                      <p:cBhvr>
                                        <p:cTn id="61" dur="1" fill="hold">
                                          <p:stCondLst>
                                            <p:cond delay="0"/>
                                          </p:stCondLst>
                                        </p:cTn>
                                        <p:tgtEl>
                                          <p:spTgt spid="106"/>
                                        </p:tgtEl>
                                        <p:attrNameLst>
                                          <p:attrName>style.visibility</p:attrName>
                                        </p:attrNameLst>
                                      </p:cBhvr>
                                      <p:to>
                                        <p:strVal val="visible"/>
                                      </p:to>
                                    </p:set>
                                    <p:animEffect transition="in" filter="wipe(up)">
                                      <p:cBhvr>
                                        <p:cTn id="62" dur="500"/>
                                        <p:tgtEl>
                                          <p:spTgt spid="106"/>
                                        </p:tgtEl>
                                      </p:cBhvr>
                                    </p:animEffect>
                                  </p:childTnLst>
                                </p:cTn>
                              </p:par>
                              <p:par>
                                <p:cTn id="63" presetID="22" presetClass="entr" presetSubtype="1" fill="hold" nodeType="withEffect">
                                  <p:stCondLst>
                                    <p:cond delay="0"/>
                                  </p:stCondLst>
                                  <p:childTnLst>
                                    <p:set>
                                      <p:cBhvr>
                                        <p:cTn id="64" dur="1" fill="hold">
                                          <p:stCondLst>
                                            <p:cond delay="0"/>
                                          </p:stCondLst>
                                        </p:cTn>
                                        <p:tgtEl>
                                          <p:spTgt spid="112"/>
                                        </p:tgtEl>
                                        <p:attrNameLst>
                                          <p:attrName>style.visibility</p:attrName>
                                        </p:attrNameLst>
                                      </p:cBhvr>
                                      <p:to>
                                        <p:strVal val="visible"/>
                                      </p:to>
                                    </p:set>
                                    <p:animEffect transition="in" filter="wipe(up)">
                                      <p:cBhvr>
                                        <p:cTn id="65" dur="500"/>
                                        <p:tgtEl>
                                          <p:spTgt spid="112"/>
                                        </p:tgtEl>
                                      </p:cBhvr>
                                    </p:animEffect>
                                  </p:childTnLst>
                                </p:cTn>
                              </p:par>
                            </p:childTnLst>
                          </p:cTn>
                        </p:par>
                        <p:par>
                          <p:cTn id="66" fill="hold">
                            <p:stCondLst>
                              <p:cond delay="4500"/>
                            </p:stCondLst>
                            <p:childTnLst>
                              <p:par>
                                <p:cTn id="67" presetID="10" presetClass="entr" presetSubtype="0" fill="hold" grpId="0" nodeType="afterEffect">
                                  <p:stCondLst>
                                    <p:cond delay="0"/>
                                  </p:stCondLst>
                                  <p:childTnLst>
                                    <p:set>
                                      <p:cBhvr>
                                        <p:cTn id="68" dur="1" fill="hold">
                                          <p:stCondLst>
                                            <p:cond delay="0"/>
                                          </p:stCondLst>
                                        </p:cTn>
                                        <p:tgtEl>
                                          <p:spTgt spid="144"/>
                                        </p:tgtEl>
                                        <p:attrNameLst>
                                          <p:attrName>style.visibility</p:attrName>
                                        </p:attrNameLst>
                                      </p:cBhvr>
                                      <p:to>
                                        <p:strVal val="visible"/>
                                      </p:to>
                                    </p:set>
                                    <p:animEffect transition="in" filter="fade">
                                      <p:cBhvr>
                                        <p:cTn id="69" dur="500"/>
                                        <p:tgtEl>
                                          <p:spTgt spid="144"/>
                                        </p:tgtEl>
                                      </p:cBhvr>
                                    </p:animEffect>
                                  </p:childTnLst>
                                </p:cTn>
                              </p:par>
                            </p:childTnLst>
                          </p:cTn>
                        </p:par>
                        <p:par>
                          <p:cTn id="70" fill="hold">
                            <p:stCondLst>
                              <p:cond delay="5000"/>
                            </p:stCondLst>
                            <p:childTnLst>
                              <p:par>
                                <p:cTn id="71" presetID="10" presetClass="entr" presetSubtype="0" fill="hold" grpId="0" nodeType="afterEffect">
                                  <p:stCondLst>
                                    <p:cond delay="0"/>
                                  </p:stCondLst>
                                  <p:childTnLst>
                                    <p:set>
                                      <p:cBhvr>
                                        <p:cTn id="72" dur="1" fill="hold">
                                          <p:stCondLst>
                                            <p:cond delay="0"/>
                                          </p:stCondLst>
                                        </p:cTn>
                                        <p:tgtEl>
                                          <p:spTgt spid="119"/>
                                        </p:tgtEl>
                                        <p:attrNameLst>
                                          <p:attrName>style.visibility</p:attrName>
                                        </p:attrNameLst>
                                      </p:cBhvr>
                                      <p:to>
                                        <p:strVal val="visible"/>
                                      </p:to>
                                    </p:set>
                                    <p:animEffect transition="in" filter="fade">
                                      <p:cBhvr>
                                        <p:cTn id="73" dur="500"/>
                                        <p:tgtEl>
                                          <p:spTgt spid="119"/>
                                        </p:tgtEl>
                                      </p:cBhvr>
                                    </p:animEffect>
                                  </p:childTnLst>
                                </p:cTn>
                              </p:par>
                            </p:childTnLst>
                          </p:cTn>
                        </p:par>
                        <p:par>
                          <p:cTn id="74" fill="hold">
                            <p:stCondLst>
                              <p:cond delay="5500"/>
                            </p:stCondLst>
                            <p:childTnLst>
                              <p:par>
                                <p:cTn id="75" presetID="22" presetClass="entr" presetSubtype="1" fill="hold" nodeType="afterEffect">
                                  <p:stCondLst>
                                    <p:cond delay="0"/>
                                  </p:stCondLst>
                                  <p:childTnLst>
                                    <p:set>
                                      <p:cBhvr>
                                        <p:cTn id="76" dur="1" fill="hold">
                                          <p:stCondLst>
                                            <p:cond delay="0"/>
                                          </p:stCondLst>
                                        </p:cTn>
                                        <p:tgtEl>
                                          <p:spTgt spid="128"/>
                                        </p:tgtEl>
                                        <p:attrNameLst>
                                          <p:attrName>style.visibility</p:attrName>
                                        </p:attrNameLst>
                                      </p:cBhvr>
                                      <p:to>
                                        <p:strVal val="visible"/>
                                      </p:to>
                                    </p:set>
                                    <p:animEffect transition="in" filter="wipe(up)">
                                      <p:cBhvr>
                                        <p:cTn id="77" dur="500"/>
                                        <p:tgtEl>
                                          <p:spTgt spid="128"/>
                                        </p:tgtEl>
                                      </p:cBhvr>
                                    </p:animEffect>
                                  </p:childTnLst>
                                </p:cTn>
                              </p:par>
                              <p:par>
                                <p:cTn id="78" presetID="22" presetClass="entr" presetSubtype="1" fill="hold" nodeType="withEffect">
                                  <p:stCondLst>
                                    <p:cond delay="0"/>
                                  </p:stCondLst>
                                  <p:childTnLst>
                                    <p:set>
                                      <p:cBhvr>
                                        <p:cTn id="79" dur="1" fill="hold">
                                          <p:stCondLst>
                                            <p:cond delay="0"/>
                                          </p:stCondLst>
                                        </p:cTn>
                                        <p:tgtEl>
                                          <p:spTgt spid="120"/>
                                        </p:tgtEl>
                                        <p:attrNameLst>
                                          <p:attrName>style.visibility</p:attrName>
                                        </p:attrNameLst>
                                      </p:cBhvr>
                                      <p:to>
                                        <p:strVal val="visible"/>
                                      </p:to>
                                    </p:set>
                                    <p:animEffect transition="in" filter="wipe(up)">
                                      <p:cBhvr>
                                        <p:cTn id="80" dur="500"/>
                                        <p:tgtEl>
                                          <p:spTgt spid="120"/>
                                        </p:tgtEl>
                                      </p:cBhvr>
                                    </p:animEffect>
                                  </p:childTnLst>
                                </p:cTn>
                              </p:par>
                            </p:childTnLst>
                          </p:cTn>
                        </p:par>
                        <p:par>
                          <p:cTn id="81" fill="hold">
                            <p:stCondLst>
                              <p:cond delay="6000"/>
                            </p:stCondLst>
                            <p:childTnLst>
                              <p:par>
                                <p:cTn id="82" presetID="22" presetClass="entr" presetSubtype="1"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up)">
                                      <p:cBhvr>
                                        <p:cTn id="84" dur="500"/>
                                        <p:tgtEl>
                                          <p:spTgt spid="34"/>
                                        </p:tgtEl>
                                      </p:cBhvr>
                                    </p:animEffect>
                                  </p:childTnLst>
                                </p:cTn>
                              </p:par>
                            </p:childTnLst>
                          </p:cTn>
                        </p:par>
                        <p:par>
                          <p:cTn id="85" fill="hold">
                            <p:stCondLst>
                              <p:cond delay="6500"/>
                            </p:stCondLst>
                            <p:childTnLst>
                              <p:par>
                                <p:cTn id="86" presetID="10" presetClass="entr" presetSubtype="0" fill="hold" grpId="0" nodeType="after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fade">
                                      <p:cBhvr>
                                        <p:cTn id="88" dur="500"/>
                                        <p:tgtEl>
                                          <p:spTgt spid="7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fade">
                                      <p:cBhvr>
                                        <p:cTn id="91" dur="500"/>
                                        <p:tgtEl>
                                          <p:spTgt spid="7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fade">
                                      <p:cBhvr>
                                        <p:cTn id="97" dur="500"/>
                                        <p:tgtEl>
                                          <p:spTgt spid="77"/>
                                        </p:tgtEl>
                                      </p:cBhvr>
                                    </p:animEffect>
                                  </p:childTnLst>
                                </p:cTn>
                              </p:par>
                            </p:childTnLst>
                          </p:cTn>
                        </p:par>
                        <p:par>
                          <p:cTn id="98" fill="hold">
                            <p:stCondLst>
                              <p:cond delay="7000"/>
                            </p:stCondLst>
                            <p:childTnLst>
                              <p:par>
                                <p:cTn id="99" presetID="22" presetClass="entr" presetSubtype="4"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down)">
                                      <p:cBhvr>
                                        <p:cTn id="101" dur="500"/>
                                        <p:tgtEl>
                                          <p:spTgt spid="12"/>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83"/>
                                        </p:tgtEl>
                                        <p:attrNameLst>
                                          <p:attrName>style.visibility</p:attrName>
                                        </p:attrNameLst>
                                      </p:cBhvr>
                                      <p:to>
                                        <p:strVal val="visible"/>
                                      </p:to>
                                    </p:set>
                                    <p:animEffect transition="in" filter="wipe(down)">
                                      <p:cBhvr>
                                        <p:cTn id="104" dur="500"/>
                                        <p:tgtEl>
                                          <p:spTgt spid="83"/>
                                        </p:tgtEl>
                                      </p:cBhvr>
                                    </p:animEffect>
                                  </p:childTnLst>
                                </p:cTn>
                              </p:par>
                            </p:childTnLst>
                          </p:cTn>
                        </p:par>
                        <p:par>
                          <p:cTn id="105" fill="hold">
                            <p:stCondLst>
                              <p:cond delay="7500"/>
                            </p:stCondLst>
                            <p:childTnLst>
                              <p:par>
                                <p:cTn id="106" presetID="22" presetClass="entr" presetSubtype="1" fill="hold" grpId="0" nodeType="afterEffect">
                                  <p:stCondLst>
                                    <p:cond delay="0"/>
                                  </p:stCondLst>
                                  <p:childTnLst>
                                    <p:set>
                                      <p:cBhvr>
                                        <p:cTn id="107" dur="1" fill="hold">
                                          <p:stCondLst>
                                            <p:cond delay="0"/>
                                          </p:stCondLst>
                                        </p:cTn>
                                        <p:tgtEl>
                                          <p:spTgt spid="105"/>
                                        </p:tgtEl>
                                        <p:attrNameLst>
                                          <p:attrName>style.visibility</p:attrName>
                                        </p:attrNameLst>
                                      </p:cBhvr>
                                      <p:to>
                                        <p:strVal val="visible"/>
                                      </p:to>
                                    </p:set>
                                    <p:animEffect transition="in" filter="wipe(up)">
                                      <p:cBhvr>
                                        <p:cTn id="108" dur="500"/>
                                        <p:tgtEl>
                                          <p:spTgt spid="105"/>
                                        </p:tgtEl>
                                      </p:cBhvr>
                                    </p:animEffect>
                                  </p:childTnLst>
                                </p:cTn>
                              </p:par>
                            </p:childTnLst>
                          </p:cTn>
                        </p:par>
                        <p:par>
                          <p:cTn id="109" fill="hold">
                            <p:stCondLst>
                              <p:cond delay="8000"/>
                            </p:stCondLst>
                            <p:childTnLst>
                              <p:par>
                                <p:cTn id="110" presetID="10" presetClass="entr" presetSubtype="0" fill="hold" grpId="0" nodeType="after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fade">
                                      <p:cBhvr>
                                        <p:cTn id="112" dur="500"/>
                                        <p:tgtEl>
                                          <p:spTgt spid="59"/>
                                        </p:tgtEl>
                                      </p:cBhvr>
                                    </p:animEffect>
                                  </p:childTnLst>
                                </p:cTn>
                              </p:par>
                              <p:par>
                                <p:cTn id="113" presetID="35" presetClass="emph" presetSubtype="0" repeatCount="indefinite" fill="hold" grpId="1" nodeType="withEffect">
                                  <p:stCondLst>
                                    <p:cond delay="0"/>
                                  </p:stCondLst>
                                  <p:endCondLst>
                                    <p:cond evt="onNext" delay="0">
                                      <p:tgtEl>
                                        <p:sldTgt/>
                                      </p:tgtEl>
                                    </p:cond>
                                  </p:endCondLst>
                                  <p:childTnLst>
                                    <p:anim calcmode="discrete" valueType="str">
                                      <p:cBhvr>
                                        <p:cTn id="114" dur="1000" fill="hold"/>
                                        <p:tgtEl>
                                          <p:spTgt spid="65"/>
                                        </p:tgtEl>
                                        <p:attrNameLst>
                                          <p:attrName>style.visibility</p:attrName>
                                        </p:attrNameLst>
                                      </p:cBhvr>
                                      <p:tavLst>
                                        <p:tav tm="0">
                                          <p:val>
                                            <p:strVal val="hidden"/>
                                          </p:val>
                                        </p:tav>
                                        <p:tav tm="50000">
                                          <p:val>
                                            <p:strVal val="visible"/>
                                          </p:val>
                                        </p:tav>
                                      </p:tavLst>
                                    </p:anim>
                                  </p:childTnLst>
                                </p:cTn>
                              </p:par>
                              <p:par>
                                <p:cTn id="115" presetID="35" presetClass="emph" presetSubtype="0" repeatCount="indefinite" fill="hold" grpId="1" nodeType="withEffect">
                                  <p:stCondLst>
                                    <p:cond delay="0"/>
                                  </p:stCondLst>
                                  <p:endCondLst>
                                    <p:cond evt="onNext" delay="0">
                                      <p:tgtEl>
                                        <p:sldTgt/>
                                      </p:tgtEl>
                                    </p:cond>
                                  </p:endCondLst>
                                  <p:childTnLst>
                                    <p:anim calcmode="discrete" valueType="str">
                                      <p:cBhvr>
                                        <p:cTn id="116" dur="1000" fill="hold"/>
                                        <p:tgtEl>
                                          <p:spTgt spid="77"/>
                                        </p:tgtEl>
                                        <p:attrNameLst>
                                          <p:attrName>style.visibility</p:attrName>
                                        </p:attrNameLst>
                                      </p:cBhvr>
                                      <p:tavLst>
                                        <p:tav tm="0">
                                          <p:val>
                                            <p:strVal val="hidden"/>
                                          </p:val>
                                        </p:tav>
                                        <p:tav tm="50000">
                                          <p:val>
                                            <p:strVal val="visible"/>
                                          </p:val>
                                        </p:tav>
                                      </p:tavLst>
                                    </p:anim>
                                  </p:childTnLst>
                                </p:cTn>
                              </p:par>
                              <p:par>
                                <p:cTn id="117" presetID="35" presetClass="emph" presetSubtype="0" repeatCount="indefinite" fill="hold" grpId="1" nodeType="withEffect">
                                  <p:stCondLst>
                                    <p:cond delay="0"/>
                                  </p:stCondLst>
                                  <p:endCondLst>
                                    <p:cond evt="onNext" delay="0">
                                      <p:tgtEl>
                                        <p:sldTgt/>
                                      </p:tgtEl>
                                    </p:cond>
                                  </p:endCondLst>
                                  <p:childTnLst>
                                    <p:anim calcmode="discrete" valueType="str">
                                      <p:cBhvr>
                                        <p:cTn id="118" dur="1000" fill="hold"/>
                                        <p:tgtEl>
                                          <p:spTgt spid="79"/>
                                        </p:tgtEl>
                                        <p:attrNameLst>
                                          <p:attrName>style.visibility</p:attrName>
                                        </p:attrNameLst>
                                      </p:cBhvr>
                                      <p:tavLst>
                                        <p:tav tm="0">
                                          <p:val>
                                            <p:strVal val="hidden"/>
                                          </p:val>
                                        </p:tav>
                                        <p:tav tm="50000">
                                          <p:val>
                                            <p:strVal val="visible"/>
                                          </p:val>
                                        </p:tav>
                                      </p:tavLst>
                                    </p:anim>
                                  </p:childTnLst>
                                </p:cTn>
                              </p:par>
                              <p:par>
                                <p:cTn id="119" presetID="35" presetClass="emph" presetSubtype="0" repeatCount="indefinite" fill="hold" grpId="1" nodeType="withEffect">
                                  <p:stCondLst>
                                    <p:cond delay="0"/>
                                  </p:stCondLst>
                                  <p:endCondLst>
                                    <p:cond evt="onNext" delay="0">
                                      <p:tgtEl>
                                        <p:sldTgt/>
                                      </p:tgtEl>
                                    </p:cond>
                                  </p:endCondLst>
                                  <p:childTnLst>
                                    <p:anim calcmode="discrete" valueType="str">
                                      <p:cBhvr>
                                        <p:cTn id="120" dur="1000" fill="hold"/>
                                        <p:tgtEl>
                                          <p:spTgt spid="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2" grpId="0" animBg="1"/>
      <p:bldP spid="5" grpId="0" animBg="1"/>
      <p:bldP spid="12" grpId="0" animBg="1"/>
      <p:bldP spid="52" grpId="0" animBg="1"/>
      <p:bldP spid="59" grpId="0" animBg="1"/>
      <p:bldP spid="34" grpId="0" animBg="1"/>
      <p:bldP spid="65" grpId="0" animBg="1"/>
      <p:bldP spid="65" grpId="1" animBg="1"/>
      <p:bldP spid="76" grpId="0" animBg="1"/>
      <p:bldP spid="77" grpId="0" animBg="1"/>
      <p:bldP spid="77" grpId="1" animBg="1"/>
      <p:bldP spid="78" grpId="0" animBg="1"/>
      <p:bldP spid="78" grpId="1" animBg="1"/>
      <p:bldP spid="79" grpId="0" animBg="1"/>
      <p:bldP spid="79" grpId="1" animBg="1"/>
      <p:bldP spid="82" grpId="0" animBg="1"/>
      <p:bldP spid="83" grpId="0" animBg="1"/>
      <p:bldP spid="105" grpId="0" animBg="1"/>
      <p:bldP spid="119" grpId="0" animBg="1"/>
      <p:bldP spid="143" grpId="0" animBg="1"/>
      <p:bldP spid="1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7" name="Straight Connector 246"/>
          <p:cNvCxnSpPr/>
          <p:nvPr/>
        </p:nvCxnSpPr>
        <p:spPr>
          <a:xfrm flipH="1">
            <a:off x="1230622" y="5118751"/>
            <a:ext cx="870086" cy="6946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95666" y="1379213"/>
            <a:ext cx="5744725" cy="460021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a:stCxn id="5" idx="2"/>
          </p:cNvCxnSpPr>
          <p:nvPr/>
        </p:nvCxnSpPr>
        <p:spPr>
          <a:xfrm>
            <a:off x="6563941" y="1801264"/>
            <a:ext cx="3930222" cy="311849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345806" y="3679775"/>
            <a:ext cx="478156" cy="3556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141839" y="1931751"/>
            <a:ext cx="887497" cy="6812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846830" y="2998551"/>
            <a:ext cx="1764432" cy="1392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663022" y="4746575"/>
            <a:ext cx="1325459" cy="11179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96888" y="1931751"/>
            <a:ext cx="427956" cy="34061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463590" y="3324175"/>
            <a:ext cx="1316753" cy="10668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390219" y="3687162"/>
            <a:ext cx="1336589" cy="10893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p:cNvSpPr>
            <a:spLocks noChangeAspect="1"/>
          </p:cNvSpPr>
          <p:nvPr/>
        </p:nvSpPr>
        <p:spPr>
          <a:xfrm>
            <a:off x="5771198" y="1379213"/>
            <a:ext cx="602812" cy="422051"/>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超連鎖店主上線夥伴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領導人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644579"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517958"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500631"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374010"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 name="Rectangle 7"/>
          <p:cNvSpPr>
            <a:spLocks noChangeAspect="1"/>
          </p:cNvSpPr>
          <p:nvPr/>
        </p:nvSpPr>
        <p:spPr>
          <a:xfrm>
            <a:off x="5003647"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002</a:t>
            </a:r>
          </a:p>
        </p:txBody>
      </p:sp>
      <p:sp>
        <p:nvSpPr>
          <p:cNvPr id="9" name="Rectangle 8"/>
          <p:cNvSpPr>
            <a:spLocks noChangeAspect="1"/>
          </p:cNvSpPr>
          <p:nvPr/>
        </p:nvSpPr>
        <p:spPr>
          <a:xfrm>
            <a:off x="4938916"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874184"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376553"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311821"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56547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 name="Rectangle 13"/>
          <p:cNvSpPr>
            <a:spLocks noChangeAspect="1"/>
          </p:cNvSpPr>
          <p:nvPr/>
        </p:nvSpPr>
        <p:spPr>
          <a:xfrm>
            <a:off x="450074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443600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493837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87364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4127835"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 name="Rectangle 18"/>
          <p:cNvSpPr>
            <a:spLocks noChangeAspect="1"/>
          </p:cNvSpPr>
          <p:nvPr/>
        </p:nvSpPr>
        <p:spPr>
          <a:xfrm>
            <a:off x="4063104"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998372"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500741"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436009"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690198"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4" name="Rectangle 23"/>
          <p:cNvSpPr>
            <a:spLocks noChangeAspect="1"/>
          </p:cNvSpPr>
          <p:nvPr/>
        </p:nvSpPr>
        <p:spPr>
          <a:xfrm>
            <a:off x="3625467"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3560735"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4063104"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998372"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3252561"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9" name="Rectangle 28"/>
          <p:cNvSpPr>
            <a:spLocks noChangeAspect="1"/>
          </p:cNvSpPr>
          <p:nvPr/>
        </p:nvSpPr>
        <p:spPr>
          <a:xfrm>
            <a:off x="3187830"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3123098"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625467"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3560735"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Rectangle 32"/>
          <p:cNvSpPr>
            <a:spLocks noChangeAspect="1"/>
          </p:cNvSpPr>
          <p:nvPr/>
        </p:nvSpPr>
        <p:spPr>
          <a:xfrm>
            <a:off x="281492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4" name="Rectangle 33"/>
          <p:cNvSpPr>
            <a:spLocks noChangeAspect="1"/>
          </p:cNvSpPr>
          <p:nvPr/>
        </p:nvSpPr>
        <p:spPr>
          <a:xfrm>
            <a:off x="27501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268546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318783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312309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 name="Rectangle 37"/>
          <p:cNvSpPr>
            <a:spLocks noChangeAspect="1"/>
          </p:cNvSpPr>
          <p:nvPr/>
        </p:nvSpPr>
        <p:spPr>
          <a:xfrm>
            <a:off x="237728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 name="Rectangle 38"/>
          <p:cNvSpPr>
            <a:spLocks noChangeAspect="1"/>
          </p:cNvSpPr>
          <p:nvPr/>
        </p:nvSpPr>
        <p:spPr>
          <a:xfrm>
            <a:off x="23125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224782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275019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268546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1939650"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 name="Rectangle 43"/>
          <p:cNvSpPr>
            <a:spLocks noChangeAspect="1"/>
          </p:cNvSpPr>
          <p:nvPr/>
        </p:nvSpPr>
        <p:spPr>
          <a:xfrm>
            <a:off x="18749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1810187"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2312556"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224782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1502013" y="4604937"/>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9" name="Rectangle 48"/>
          <p:cNvSpPr>
            <a:spLocks noChangeAspect="1"/>
          </p:cNvSpPr>
          <p:nvPr/>
        </p:nvSpPr>
        <p:spPr>
          <a:xfrm>
            <a:off x="1437282"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372550"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 name="Rectangle 50"/>
          <p:cNvSpPr>
            <a:spLocks noChangeAspect="1"/>
          </p:cNvSpPr>
          <p:nvPr/>
        </p:nvSpPr>
        <p:spPr>
          <a:xfrm>
            <a:off x="1874919"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 name="Rectangle 51"/>
          <p:cNvSpPr>
            <a:spLocks noChangeAspect="1"/>
          </p:cNvSpPr>
          <p:nvPr/>
        </p:nvSpPr>
        <p:spPr>
          <a:xfrm>
            <a:off x="1810187"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p:cNvSpPr>
            <a:spLocks noChangeAspect="1"/>
          </p:cNvSpPr>
          <p:nvPr/>
        </p:nvSpPr>
        <p:spPr>
          <a:xfrm>
            <a:off x="1064376"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54" name="Rectangle 53"/>
          <p:cNvSpPr>
            <a:spLocks noChangeAspect="1"/>
          </p:cNvSpPr>
          <p:nvPr/>
        </p:nvSpPr>
        <p:spPr>
          <a:xfrm>
            <a:off x="999645"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 name="Rectangle 54"/>
          <p:cNvSpPr>
            <a:spLocks noChangeAspect="1"/>
          </p:cNvSpPr>
          <p:nvPr/>
        </p:nvSpPr>
        <p:spPr>
          <a:xfrm>
            <a:off x="934913"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 name="Rectangle 55"/>
          <p:cNvSpPr>
            <a:spLocks noChangeAspect="1"/>
          </p:cNvSpPr>
          <p:nvPr/>
        </p:nvSpPr>
        <p:spPr>
          <a:xfrm>
            <a:off x="1437282"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p:cNvSpPr>
            <a:spLocks noChangeAspect="1"/>
          </p:cNvSpPr>
          <p:nvPr/>
        </p:nvSpPr>
        <p:spPr>
          <a:xfrm>
            <a:off x="1372550"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8" name="Rectangle 57"/>
          <p:cNvSpPr>
            <a:spLocks noChangeAspect="1"/>
          </p:cNvSpPr>
          <p:nvPr/>
        </p:nvSpPr>
        <p:spPr>
          <a:xfrm>
            <a:off x="626739"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59" name="Rectangle 58"/>
          <p:cNvSpPr>
            <a:spLocks noChangeAspect="1"/>
          </p:cNvSpPr>
          <p:nvPr/>
        </p:nvSpPr>
        <p:spPr>
          <a:xfrm>
            <a:off x="562008"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0" name="Rectangle 59"/>
          <p:cNvSpPr>
            <a:spLocks noChangeAspect="1"/>
          </p:cNvSpPr>
          <p:nvPr/>
        </p:nvSpPr>
        <p:spPr>
          <a:xfrm>
            <a:off x="497276"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999645"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934913"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6886549"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p>
        </p:txBody>
      </p:sp>
      <p:sp>
        <p:nvSpPr>
          <p:cNvPr id="64" name="Rectangle 63"/>
          <p:cNvSpPr>
            <a:spLocks noChangeAspect="1"/>
          </p:cNvSpPr>
          <p:nvPr/>
        </p:nvSpPr>
        <p:spPr>
          <a:xfrm>
            <a:off x="6821818"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6757086"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7259455"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7194723"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32418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9" name="Rectangle 68"/>
          <p:cNvSpPr>
            <a:spLocks noChangeAspect="1"/>
          </p:cNvSpPr>
          <p:nvPr/>
        </p:nvSpPr>
        <p:spPr>
          <a:xfrm>
            <a:off x="725945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19472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769709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63236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776182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4" name="Rectangle 73"/>
          <p:cNvSpPr>
            <a:spLocks noChangeAspect="1"/>
          </p:cNvSpPr>
          <p:nvPr/>
        </p:nvSpPr>
        <p:spPr>
          <a:xfrm>
            <a:off x="769709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63236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13472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06999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199460"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9" name="Rectangle 78"/>
          <p:cNvSpPr>
            <a:spLocks noChangeAspect="1"/>
          </p:cNvSpPr>
          <p:nvPr/>
        </p:nvSpPr>
        <p:spPr>
          <a:xfrm>
            <a:off x="8134729"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069997"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8572366"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8507634"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8637097"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4" name="Rectangle 83"/>
          <p:cNvSpPr>
            <a:spLocks noChangeAspect="1"/>
          </p:cNvSpPr>
          <p:nvPr/>
        </p:nvSpPr>
        <p:spPr>
          <a:xfrm>
            <a:off x="8572366"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8507634"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010003"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8945271"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07473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9" name="Rectangle 88"/>
          <p:cNvSpPr>
            <a:spLocks noChangeAspect="1"/>
          </p:cNvSpPr>
          <p:nvPr/>
        </p:nvSpPr>
        <p:spPr>
          <a:xfrm>
            <a:off x="901000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894527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944764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938290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9512371"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4" name="Rectangle 93"/>
          <p:cNvSpPr>
            <a:spLocks noChangeAspect="1"/>
          </p:cNvSpPr>
          <p:nvPr/>
        </p:nvSpPr>
        <p:spPr>
          <a:xfrm>
            <a:off x="9447640"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938290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9885277"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9820545"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8" name="Rectangle 97"/>
          <p:cNvSpPr>
            <a:spLocks noChangeAspect="1"/>
          </p:cNvSpPr>
          <p:nvPr/>
        </p:nvSpPr>
        <p:spPr>
          <a:xfrm>
            <a:off x="995000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9" name="Rectangle 98"/>
          <p:cNvSpPr>
            <a:spLocks noChangeAspect="1"/>
          </p:cNvSpPr>
          <p:nvPr/>
        </p:nvSpPr>
        <p:spPr>
          <a:xfrm>
            <a:off x="988527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0" name="Rectangle 99"/>
          <p:cNvSpPr>
            <a:spLocks noChangeAspect="1"/>
          </p:cNvSpPr>
          <p:nvPr/>
        </p:nvSpPr>
        <p:spPr>
          <a:xfrm>
            <a:off x="982054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1032291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025818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0387645"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04" name="Rectangle 103"/>
          <p:cNvSpPr>
            <a:spLocks noChangeAspect="1"/>
          </p:cNvSpPr>
          <p:nvPr/>
        </p:nvSpPr>
        <p:spPr>
          <a:xfrm>
            <a:off x="10322914"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5" name="Rectangle 104"/>
          <p:cNvSpPr>
            <a:spLocks noChangeAspect="1"/>
          </p:cNvSpPr>
          <p:nvPr/>
        </p:nvSpPr>
        <p:spPr>
          <a:xfrm>
            <a:off x="10258182"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6" name="Rectangle 105"/>
          <p:cNvSpPr>
            <a:spLocks noChangeAspect="1"/>
          </p:cNvSpPr>
          <p:nvPr/>
        </p:nvSpPr>
        <p:spPr>
          <a:xfrm>
            <a:off x="10760551"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10695819"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3" name="Rectangle 112"/>
          <p:cNvSpPr>
            <a:spLocks noChangeAspect="1"/>
          </p:cNvSpPr>
          <p:nvPr/>
        </p:nvSpPr>
        <p:spPr>
          <a:xfrm>
            <a:off x="189102"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4" name="Rectangle 113"/>
          <p:cNvSpPr>
            <a:spLocks noChangeAspect="1"/>
          </p:cNvSpPr>
          <p:nvPr/>
        </p:nvSpPr>
        <p:spPr>
          <a:xfrm>
            <a:off x="124371"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5" name="Rectangle 114"/>
          <p:cNvSpPr>
            <a:spLocks noChangeAspect="1"/>
          </p:cNvSpPr>
          <p:nvPr/>
        </p:nvSpPr>
        <p:spPr>
          <a:xfrm>
            <a:off x="59639"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6" name="Rectangle 115"/>
          <p:cNvSpPr>
            <a:spLocks noChangeAspect="1"/>
          </p:cNvSpPr>
          <p:nvPr/>
        </p:nvSpPr>
        <p:spPr>
          <a:xfrm>
            <a:off x="562008"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7" name="Rectangle 116"/>
          <p:cNvSpPr>
            <a:spLocks noChangeAspect="1"/>
          </p:cNvSpPr>
          <p:nvPr/>
        </p:nvSpPr>
        <p:spPr>
          <a:xfrm>
            <a:off x="497276"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44074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9" name="Rectangle 118"/>
          <p:cNvSpPr>
            <a:spLocks noChangeAspect="1"/>
          </p:cNvSpPr>
          <p:nvPr/>
        </p:nvSpPr>
        <p:spPr>
          <a:xfrm>
            <a:off x="537601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31128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81365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4892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44891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24" name="Rectangle 123"/>
          <p:cNvSpPr>
            <a:spLocks noChangeAspect="1"/>
          </p:cNvSpPr>
          <p:nvPr/>
        </p:nvSpPr>
        <p:spPr>
          <a:xfrm>
            <a:off x="638418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1944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82181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75708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838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a:spLocks noChangeAspect="1"/>
          </p:cNvSpPr>
          <p:nvPr/>
        </p:nvSpPr>
        <p:spPr>
          <a:xfrm>
            <a:off x="581365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4892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25128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18655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4127835"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a:spLocks noChangeAspect="1"/>
          </p:cNvSpPr>
          <p:nvPr/>
        </p:nvSpPr>
        <p:spPr>
          <a:xfrm>
            <a:off x="4063104"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998372"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500741"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436009"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565472"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a:spLocks noChangeAspect="1"/>
          </p:cNvSpPr>
          <p:nvPr/>
        </p:nvSpPr>
        <p:spPr>
          <a:xfrm>
            <a:off x="4500741"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436009"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938378"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873646"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5003109"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9" name="Rectangle 148"/>
          <p:cNvSpPr>
            <a:spLocks noChangeAspect="1"/>
          </p:cNvSpPr>
          <p:nvPr/>
        </p:nvSpPr>
        <p:spPr>
          <a:xfrm>
            <a:off x="493837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873646"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376015"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31128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4120094"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4" name="Rectangle 153"/>
          <p:cNvSpPr>
            <a:spLocks noChangeAspect="1"/>
          </p:cNvSpPr>
          <p:nvPr/>
        </p:nvSpPr>
        <p:spPr>
          <a:xfrm>
            <a:off x="405536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990631"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493000"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42826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69019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9" name="Rectangle 158"/>
          <p:cNvSpPr>
            <a:spLocks noChangeAspect="1"/>
          </p:cNvSpPr>
          <p:nvPr/>
        </p:nvSpPr>
        <p:spPr>
          <a:xfrm>
            <a:off x="362546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356073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406310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99837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440746"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4" name="Rectangle 163"/>
          <p:cNvSpPr>
            <a:spLocks noChangeAspect="1"/>
          </p:cNvSpPr>
          <p:nvPr/>
        </p:nvSpPr>
        <p:spPr>
          <a:xfrm>
            <a:off x="5376015"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311283"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81365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48920"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8" name="Rectangle 167"/>
          <p:cNvSpPr>
            <a:spLocks noChangeAspect="1"/>
          </p:cNvSpPr>
          <p:nvPr/>
        </p:nvSpPr>
        <p:spPr>
          <a:xfrm>
            <a:off x="1939650"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9" name="Rectangle 168"/>
          <p:cNvSpPr>
            <a:spLocks noChangeAspect="1"/>
          </p:cNvSpPr>
          <p:nvPr/>
        </p:nvSpPr>
        <p:spPr>
          <a:xfrm>
            <a:off x="1874919"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0" name="Rectangle 169"/>
          <p:cNvSpPr>
            <a:spLocks noChangeAspect="1"/>
          </p:cNvSpPr>
          <p:nvPr/>
        </p:nvSpPr>
        <p:spPr>
          <a:xfrm>
            <a:off x="1810187"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1" name="Rectangle 170"/>
          <p:cNvSpPr>
            <a:spLocks noChangeAspect="1"/>
          </p:cNvSpPr>
          <p:nvPr/>
        </p:nvSpPr>
        <p:spPr>
          <a:xfrm>
            <a:off x="2312556"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2" name="Rectangle 171"/>
          <p:cNvSpPr>
            <a:spLocks noChangeAspect="1"/>
          </p:cNvSpPr>
          <p:nvPr/>
        </p:nvSpPr>
        <p:spPr>
          <a:xfrm>
            <a:off x="2247824"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8" name="Rectangle 177"/>
          <p:cNvSpPr>
            <a:spLocks noChangeAspect="1"/>
          </p:cNvSpPr>
          <p:nvPr/>
        </p:nvSpPr>
        <p:spPr>
          <a:xfrm>
            <a:off x="2377287"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79" name="Rectangle 178"/>
          <p:cNvSpPr>
            <a:spLocks noChangeAspect="1"/>
          </p:cNvSpPr>
          <p:nvPr/>
        </p:nvSpPr>
        <p:spPr>
          <a:xfrm>
            <a:off x="2312556"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0" name="Rectangle 179"/>
          <p:cNvSpPr>
            <a:spLocks noChangeAspect="1"/>
          </p:cNvSpPr>
          <p:nvPr/>
        </p:nvSpPr>
        <p:spPr>
          <a:xfrm>
            <a:off x="2247824"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1" name="Rectangle 180"/>
          <p:cNvSpPr>
            <a:spLocks noChangeAspect="1"/>
          </p:cNvSpPr>
          <p:nvPr/>
        </p:nvSpPr>
        <p:spPr>
          <a:xfrm>
            <a:off x="2750193"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2" name="Rectangle 181"/>
          <p:cNvSpPr>
            <a:spLocks noChangeAspect="1"/>
          </p:cNvSpPr>
          <p:nvPr/>
        </p:nvSpPr>
        <p:spPr>
          <a:xfrm>
            <a:off x="2685461"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3" name="Rectangle 182"/>
          <p:cNvSpPr>
            <a:spLocks noChangeAspect="1"/>
          </p:cNvSpPr>
          <p:nvPr/>
        </p:nvSpPr>
        <p:spPr>
          <a:xfrm>
            <a:off x="1502013"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184" name="Rectangle 183"/>
          <p:cNvSpPr>
            <a:spLocks noChangeAspect="1"/>
          </p:cNvSpPr>
          <p:nvPr/>
        </p:nvSpPr>
        <p:spPr>
          <a:xfrm>
            <a:off x="1437282"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5" name="Rectangle 184"/>
          <p:cNvSpPr>
            <a:spLocks noChangeAspect="1"/>
          </p:cNvSpPr>
          <p:nvPr/>
        </p:nvSpPr>
        <p:spPr>
          <a:xfrm>
            <a:off x="1372550"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6" name="Rectangle 185"/>
          <p:cNvSpPr>
            <a:spLocks noChangeAspect="1"/>
          </p:cNvSpPr>
          <p:nvPr/>
        </p:nvSpPr>
        <p:spPr>
          <a:xfrm>
            <a:off x="1874919"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7" name="Rectangle 186"/>
          <p:cNvSpPr>
            <a:spLocks noChangeAspect="1"/>
          </p:cNvSpPr>
          <p:nvPr/>
        </p:nvSpPr>
        <p:spPr>
          <a:xfrm>
            <a:off x="1810187"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8" name="Rectangle 187"/>
          <p:cNvSpPr>
            <a:spLocks noChangeAspect="1"/>
          </p:cNvSpPr>
          <p:nvPr/>
        </p:nvSpPr>
        <p:spPr>
          <a:xfrm>
            <a:off x="1064376"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89" name="Rectangle 188"/>
          <p:cNvSpPr>
            <a:spLocks noChangeAspect="1"/>
          </p:cNvSpPr>
          <p:nvPr/>
        </p:nvSpPr>
        <p:spPr>
          <a:xfrm>
            <a:off x="999645"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0" name="Rectangle 189"/>
          <p:cNvSpPr>
            <a:spLocks noChangeAspect="1"/>
          </p:cNvSpPr>
          <p:nvPr/>
        </p:nvSpPr>
        <p:spPr>
          <a:xfrm>
            <a:off x="934913"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1" name="Rectangle 190"/>
          <p:cNvSpPr>
            <a:spLocks noChangeAspect="1"/>
          </p:cNvSpPr>
          <p:nvPr/>
        </p:nvSpPr>
        <p:spPr>
          <a:xfrm>
            <a:off x="1437282"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2" name="Rectangle 191"/>
          <p:cNvSpPr>
            <a:spLocks noChangeAspect="1"/>
          </p:cNvSpPr>
          <p:nvPr/>
        </p:nvSpPr>
        <p:spPr>
          <a:xfrm>
            <a:off x="1372550"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3" name="Rectangle 192"/>
          <p:cNvSpPr>
            <a:spLocks noChangeAspect="1"/>
          </p:cNvSpPr>
          <p:nvPr/>
        </p:nvSpPr>
        <p:spPr>
          <a:xfrm>
            <a:off x="2814924"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4" name="Rectangle 193"/>
          <p:cNvSpPr>
            <a:spLocks noChangeAspect="1"/>
          </p:cNvSpPr>
          <p:nvPr/>
        </p:nvSpPr>
        <p:spPr>
          <a:xfrm>
            <a:off x="2750193"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5" name="Rectangle 194"/>
          <p:cNvSpPr>
            <a:spLocks noChangeAspect="1"/>
          </p:cNvSpPr>
          <p:nvPr/>
        </p:nvSpPr>
        <p:spPr>
          <a:xfrm>
            <a:off x="2685461"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6" name="Rectangle 195"/>
          <p:cNvSpPr>
            <a:spLocks noChangeAspect="1"/>
          </p:cNvSpPr>
          <p:nvPr/>
        </p:nvSpPr>
        <p:spPr>
          <a:xfrm>
            <a:off x="3187830"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7" name="Rectangle 196"/>
          <p:cNvSpPr>
            <a:spLocks noChangeAspect="1"/>
          </p:cNvSpPr>
          <p:nvPr/>
        </p:nvSpPr>
        <p:spPr>
          <a:xfrm>
            <a:off x="3123098"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3252561"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9" name="Rectangle 198"/>
          <p:cNvSpPr>
            <a:spLocks noChangeAspect="1"/>
          </p:cNvSpPr>
          <p:nvPr/>
        </p:nvSpPr>
        <p:spPr>
          <a:xfrm>
            <a:off x="3187830"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3123098"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625467"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3560735"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191719"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4" name="Rectangle 203"/>
          <p:cNvSpPr>
            <a:spLocks noChangeAspect="1"/>
          </p:cNvSpPr>
          <p:nvPr/>
        </p:nvSpPr>
        <p:spPr>
          <a:xfrm>
            <a:off x="812698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062256"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8564625"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84998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7754082"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9" name="Rectangle 208"/>
          <p:cNvSpPr>
            <a:spLocks noChangeAspect="1"/>
          </p:cNvSpPr>
          <p:nvPr/>
        </p:nvSpPr>
        <p:spPr>
          <a:xfrm>
            <a:off x="768935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624619"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12698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0622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863709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4" name="Rectangle 213"/>
          <p:cNvSpPr>
            <a:spLocks noChangeAspect="1"/>
          </p:cNvSpPr>
          <p:nvPr/>
        </p:nvSpPr>
        <p:spPr>
          <a:xfrm>
            <a:off x="857236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850763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01000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894527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316445"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9" name="Rectangle 218"/>
          <p:cNvSpPr>
            <a:spLocks noChangeAspect="1"/>
          </p:cNvSpPr>
          <p:nvPr/>
        </p:nvSpPr>
        <p:spPr>
          <a:xfrm>
            <a:off x="725171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18698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7689351"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6246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4" name="TextBox 233"/>
          <p:cNvSpPr txBox="1"/>
          <p:nvPr/>
        </p:nvSpPr>
        <p:spPr>
          <a:xfrm>
            <a:off x="88821" y="3001009"/>
            <a:ext cx="1996680"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a:t>
            </a:r>
            <a:r>
              <a:rPr kumimoji="0" lang="en-US" altLang="zh"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放置的受益者並非下線</a:t>
            </a:r>
          </a:p>
        </p:txBody>
      </p:sp>
      <p:sp>
        <p:nvSpPr>
          <p:cNvPr id="223" name="TextBox 222"/>
          <p:cNvSpPr txBox="1"/>
          <p:nvPr/>
        </p:nvSpPr>
        <p:spPr>
          <a:xfrm>
            <a:off x="-2427"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3/26-1577BV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4/12-2000BV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4/20-396BV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5/7-2398BV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5/18-1810BV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224" name="TextBox 223"/>
          <p:cNvSpPr txBox="1"/>
          <p:nvPr/>
        </p:nvSpPr>
        <p:spPr>
          <a:xfrm>
            <a:off x="2639470" y="5915156"/>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4/13-2732BV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4/13-1727BV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4/22-604BV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4/24-1167BV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4/27-1586BV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108" name="TextBox 107"/>
          <p:cNvSpPr txBox="1"/>
          <p:nvPr/>
        </p:nvSpPr>
        <p:spPr>
          <a:xfrm>
            <a:off x="4401993" y="5701745"/>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僅有少許或沒有回購顧客</a:t>
            </a:r>
          </a:p>
        </p:txBody>
      </p:sp>
      <p:sp>
        <p:nvSpPr>
          <p:cNvPr id="174" name="TextBox 173"/>
          <p:cNvSpPr txBox="1"/>
          <p:nvPr/>
        </p:nvSpPr>
        <p:spPr>
          <a:xfrm>
            <a:off x="5037598" y="-35009"/>
            <a:ext cx="2031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下線累積放置範例</a:t>
            </a:r>
          </a:p>
        </p:txBody>
      </p:sp>
      <p:sp>
        <p:nvSpPr>
          <p:cNvPr id="254" name="TextBox 253"/>
          <p:cNvSpPr txBox="1"/>
          <p:nvPr/>
        </p:nvSpPr>
        <p:spPr>
          <a:xfrm>
            <a:off x="14044613" y="-2743200"/>
            <a:ext cx="184731" cy="369332"/>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7413B270-9AB4-CB4B-9E79-093E00CB42F6}"/>
              </a:ext>
            </a:extLst>
          </p:cNvPr>
          <p:cNvSpPr>
            <a:spLocks noChangeAspect="1"/>
          </p:cNvSpPr>
          <p:nvPr/>
        </p:nvSpPr>
        <p:spPr>
          <a:xfrm>
            <a:off x="2454649" y="4558565"/>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1" name="Rectangle 250">
            <a:extLst>
              <a:ext uri="{FF2B5EF4-FFF2-40B4-BE49-F238E27FC236}">
                <a16:creationId xmlns:a16="http://schemas.microsoft.com/office/drawing/2014/main" id="{C558CA95-5959-5F46-B5BF-A4086923ED07}"/>
              </a:ext>
            </a:extLst>
          </p:cNvPr>
          <p:cNvSpPr>
            <a:spLocks noChangeAspect="1"/>
          </p:cNvSpPr>
          <p:nvPr/>
        </p:nvSpPr>
        <p:spPr>
          <a:xfrm>
            <a:off x="2325186"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a:extLst>
              <a:ext uri="{FF2B5EF4-FFF2-40B4-BE49-F238E27FC236}">
                <a16:creationId xmlns:a16="http://schemas.microsoft.com/office/drawing/2014/main" id="{3663CFB4-C260-3B42-A91C-5BCD95F07717}"/>
              </a:ext>
            </a:extLst>
          </p:cNvPr>
          <p:cNvSpPr>
            <a:spLocks noChangeAspect="1"/>
          </p:cNvSpPr>
          <p:nvPr/>
        </p:nvSpPr>
        <p:spPr>
          <a:xfrm>
            <a:off x="2827555"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a:extLst>
              <a:ext uri="{FF2B5EF4-FFF2-40B4-BE49-F238E27FC236}">
                <a16:creationId xmlns:a16="http://schemas.microsoft.com/office/drawing/2014/main" id="{0E7A7C17-9816-AC4F-94BD-92D9B273217B}"/>
              </a:ext>
            </a:extLst>
          </p:cNvPr>
          <p:cNvSpPr>
            <a:spLocks noChangeAspect="1"/>
          </p:cNvSpPr>
          <p:nvPr/>
        </p:nvSpPr>
        <p:spPr>
          <a:xfrm>
            <a:off x="2761920" y="453411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5" name="Rectangle 254">
            <a:extLst>
              <a:ext uri="{FF2B5EF4-FFF2-40B4-BE49-F238E27FC236}">
                <a16:creationId xmlns:a16="http://schemas.microsoft.com/office/drawing/2014/main" id="{488DB84D-7398-A44A-9202-7AC1661A918C}"/>
              </a:ext>
            </a:extLst>
          </p:cNvPr>
          <p:cNvSpPr>
            <a:spLocks noChangeAspect="1"/>
          </p:cNvSpPr>
          <p:nvPr/>
        </p:nvSpPr>
        <p:spPr>
          <a:xfrm>
            <a:off x="2269573" y="6072880"/>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6" name="Rectangle 255">
            <a:extLst>
              <a:ext uri="{FF2B5EF4-FFF2-40B4-BE49-F238E27FC236}">
                <a16:creationId xmlns:a16="http://schemas.microsoft.com/office/drawing/2014/main" id="{2B339EB6-ABD8-3B44-A7E7-562B1BE664BB}"/>
              </a:ext>
            </a:extLst>
          </p:cNvPr>
          <p:cNvSpPr>
            <a:spLocks noChangeAspect="1"/>
          </p:cNvSpPr>
          <p:nvPr/>
        </p:nvSpPr>
        <p:spPr>
          <a:xfrm>
            <a:off x="2140110" y="6072880"/>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7" name="Rectangle 256">
            <a:extLst>
              <a:ext uri="{FF2B5EF4-FFF2-40B4-BE49-F238E27FC236}">
                <a16:creationId xmlns:a16="http://schemas.microsoft.com/office/drawing/2014/main" id="{3F067C26-E2E6-4B4F-A5C7-16A0127A788E}"/>
              </a:ext>
            </a:extLst>
          </p:cNvPr>
          <p:cNvSpPr>
            <a:spLocks noChangeAspect="1"/>
          </p:cNvSpPr>
          <p:nvPr/>
        </p:nvSpPr>
        <p:spPr>
          <a:xfrm>
            <a:off x="2618747" y="607848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9FA8EEEF-04BE-0E4D-BA13-0D820CD93FFF}"/>
              </a:ext>
            </a:extLst>
          </p:cNvPr>
          <p:cNvSpPr>
            <a:spLocks noChangeAspect="1"/>
          </p:cNvSpPr>
          <p:nvPr/>
        </p:nvSpPr>
        <p:spPr>
          <a:xfrm>
            <a:off x="2531374" y="607848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F7020DBA-DE5B-3B41-982B-F44207B37C6C}"/>
              </a:ext>
            </a:extLst>
          </p:cNvPr>
          <p:cNvSpPr>
            <a:spLocks noChangeAspect="1"/>
          </p:cNvSpPr>
          <p:nvPr/>
        </p:nvSpPr>
        <p:spPr>
          <a:xfrm>
            <a:off x="2410373" y="4573308"/>
            <a:ext cx="56905" cy="2808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1" name="Rectangle 260">
            <a:extLst>
              <a:ext uri="{FF2B5EF4-FFF2-40B4-BE49-F238E27FC236}">
                <a16:creationId xmlns:a16="http://schemas.microsoft.com/office/drawing/2014/main" id="{CD988C6F-B3A6-A14C-B182-062260D94734}"/>
              </a:ext>
            </a:extLst>
          </p:cNvPr>
          <p:cNvSpPr>
            <a:spLocks noChangeAspect="1"/>
          </p:cNvSpPr>
          <p:nvPr/>
        </p:nvSpPr>
        <p:spPr>
          <a:xfrm>
            <a:off x="2207445" y="6078487"/>
            <a:ext cx="45719"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pic>
        <p:nvPicPr>
          <p:cNvPr id="262" name="Picture 261">
            <a:extLst>
              <a:ext uri="{FF2B5EF4-FFF2-40B4-BE49-F238E27FC236}">
                <a16:creationId xmlns:a16="http://schemas.microsoft.com/office/drawing/2014/main" id="{E88D21A2-0F52-0F42-94E3-4914FEFAB001}"/>
              </a:ext>
            </a:extLst>
          </p:cNvPr>
          <p:cNvPicPr>
            <a:picLocks noChangeAspect="1"/>
          </p:cNvPicPr>
          <p:nvPr/>
        </p:nvPicPr>
        <p:blipFill>
          <a:blip r:embed="rId2"/>
          <a:stretch>
            <a:fillRect/>
          </a:stretch>
        </p:blipFill>
        <p:spPr>
          <a:xfrm>
            <a:off x="3468495" y="3586456"/>
            <a:ext cx="520957" cy="201411"/>
          </a:xfrm>
          <a:prstGeom prst="rect">
            <a:avLst/>
          </a:prstGeom>
        </p:spPr>
      </p:pic>
      <p:pic>
        <p:nvPicPr>
          <p:cNvPr id="263" name="Picture 262">
            <a:extLst>
              <a:ext uri="{FF2B5EF4-FFF2-40B4-BE49-F238E27FC236}">
                <a16:creationId xmlns:a16="http://schemas.microsoft.com/office/drawing/2014/main" id="{2C29A056-E9E9-F94A-887E-E06BA06B0D15}"/>
              </a:ext>
            </a:extLst>
          </p:cNvPr>
          <p:cNvPicPr>
            <a:picLocks noChangeAspect="1"/>
          </p:cNvPicPr>
          <p:nvPr/>
        </p:nvPicPr>
        <p:blipFill>
          <a:blip r:embed="rId2"/>
          <a:stretch>
            <a:fillRect/>
          </a:stretch>
        </p:blipFill>
        <p:spPr>
          <a:xfrm>
            <a:off x="4452972" y="3628501"/>
            <a:ext cx="520957" cy="201411"/>
          </a:xfrm>
          <a:prstGeom prst="rect">
            <a:avLst/>
          </a:prstGeom>
        </p:spPr>
      </p:pic>
      <p:pic>
        <p:nvPicPr>
          <p:cNvPr id="264" name="Picture 263">
            <a:extLst>
              <a:ext uri="{FF2B5EF4-FFF2-40B4-BE49-F238E27FC236}">
                <a16:creationId xmlns:a16="http://schemas.microsoft.com/office/drawing/2014/main" id="{2C053EE4-0E13-BE45-83A8-6868C72E6FFA}"/>
              </a:ext>
            </a:extLst>
          </p:cNvPr>
          <p:cNvPicPr>
            <a:picLocks noChangeAspect="1"/>
          </p:cNvPicPr>
          <p:nvPr/>
        </p:nvPicPr>
        <p:blipFill>
          <a:blip r:embed="rId2"/>
          <a:stretch>
            <a:fillRect/>
          </a:stretch>
        </p:blipFill>
        <p:spPr>
          <a:xfrm>
            <a:off x="3028546" y="3899218"/>
            <a:ext cx="520957" cy="201411"/>
          </a:xfrm>
          <a:prstGeom prst="rect">
            <a:avLst/>
          </a:prstGeom>
        </p:spPr>
      </p:pic>
      <p:pic>
        <p:nvPicPr>
          <p:cNvPr id="265" name="Picture 264">
            <a:extLst>
              <a:ext uri="{FF2B5EF4-FFF2-40B4-BE49-F238E27FC236}">
                <a16:creationId xmlns:a16="http://schemas.microsoft.com/office/drawing/2014/main" id="{4FE4C362-ED2B-1F4A-948F-632A02D22A17}"/>
              </a:ext>
            </a:extLst>
          </p:cNvPr>
          <p:cNvPicPr>
            <a:picLocks noChangeAspect="1"/>
          </p:cNvPicPr>
          <p:nvPr/>
        </p:nvPicPr>
        <p:blipFill>
          <a:blip r:embed="rId2"/>
          <a:stretch>
            <a:fillRect/>
          </a:stretch>
        </p:blipFill>
        <p:spPr>
          <a:xfrm>
            <a:off x="1579751" y="5994357"/>
            <a:ext cx="520957" cy="201411"/>
          </a:xfrm>
          <a:prstGeom prst="rect">
            <a:avLst/>
          </a:prstGeom>
        </p:spPr>
      </p:pic>
      <p:pic>
        <p:nvPicPr>
          <p:cNvPr id="266" name="Picture 265">
            <a:extLst>
              <a:ext uri="{FF2B5EF4-FFF2-40B4-BE49-F238E27FC236}">
                <a16:creationId xmlns:a16="http://schemas.microsoft.com/office/drawing/2014/main" id="{4798150B-9163-9A48-ABAB-4129F8E68291}"/>
              </a:ext>
            </a:extLst>
          </p:cNvPr>
          <p:cNvPicPr>
            <a:picLocks noChangeAspect="1"/>
          </p:cNvPicPr>
          <p:nvPr/>
        </p:nvPicPr>
        <p:blipFill>
          <a:blip r:embed="rId2"/>
          <a:stretch>
            <a:fillRect/>
          </a:stretch>
        </p:blipFill>
        <p:spPr>
          <a:xfrm>
            <a:off x="4242936" y="2812039"/>
            <a:ext cx="520957" cy="201411"/>
          </a:xfrm>
          <a:prstGeom prst="rect">
            <a:avLst/>
          </a:prstGeom>
        </p:spPr>
      </p:pic>
      <p:sp>
        <p:nvSpPr>
          <p:cNvPr id="267" name="Rectangle 266">
            <a:extLst>
              <a:ext uri="{FF2B5EF4-FFF2-40B4-BE49-F238E27FC236}">
                <a16:creationId xmlns:a16="http://schemas.microsoft.com/office/drawing/2014/main" id="{2080243C-3B97-FC46-AB6F-042F6CCFF5FD}"/>
              </a:ext>
            </a:extLst>
          </p:cNvPr>
          <p:cNvSpPr>
            <a:spLocks noChangeAspect="1"/>
          </p:cNvSpPr>
          <p:nvPr/>
        </p:nvSpPr>
        <p:spPr>
          <a:xfrm>
            <a:off x="1924366" y="5645368"/>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RE</a:t>
            </a:r>
          </a:p>
        </p:txBody>
      </p:sp>
      <p:sp>
        <p:nvSpPr>
          <p:cNvPr id="268" name="Rectangle 267">
            <a:extLst>
              <a:ext uri="{FF2B5EF4-FFF2-40B4-BE49-F238E27FC236}">
                <a16:creationId xmlns:a16="http://schemas.microsoft.com/office/drawing/2014/main" id="{34184C89-C82C-C54C-8E21-72D585A3AF93}"/>
              </a:ext>
            </a:extLst>
          </p:cNvPr>
          <p:cNvSpPr>
            <a:spLocks noChangeAspect="1"/>
          </p:cNvSpPr>
          <p:nvPr/>
        </p:nvSpPr>
        <p:spPr>
          <a:xfrm>
            <a:off x="1794903"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9" name="Rectangle 268">
            <a:extLst>
              <a:ext uri="{FF2B5EF4-FFF2-40B4-BE49-F238E27FC236}">
                <a16:creationId xmlns:a16="http://schemas.microsoft.com/office/drawing/2014/main" id="{085FDC15-256C-E24E-B901-722518056D45}"/>
              </a:ext>
            </a:extLst>
          </p:cNvPr>
          <p:cNvSpPr>
            <a:spLocks noChangeAspect="1"/>
          </p:cNvSpPr>
          <p:nvPr/>
        </p:nvSpPr>
        <p:spPr>
          <a:xfrm>
            <a:off x="2297272"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0" name="Rectangle 269">
            <a:extLst>
              <a:ext uri="{FF2B5EF4-FFF2-40B4-BE49-F238E27FC236}">
                <a16:creationId xmlns:a16="http://schemas.microsoft.com/office/drawing/2014/main" id="{EAE19A67-AB15-FB43-9BF8-D57F48F13DE3}"/>
              </a:ext>
            </a:extLst>
          </p:cNvPr>
          <p:cNvSpPr>
            <a:spLocks noChangeAspect="1"/>
          </p:cNvSpPr>
          <p:nvPr/>
        </p:nvSpPr>
        <p:spPr>
          <a:xfrm>
            <a:off x="2232540" y="564536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F67FAB4E-1B98-404B-894F-3AB5D9689C79}"/>
              </a:ext>
            </a:extLst>
          </p:cNvPr>
          <p:cNvSpPr>
            <a:spLocks noChangeAspect="1"/>
          </p:cNvSpPr>
          <p:nvPr/>
        </p:nvSpPr>
        <p:spPr>
          <a:xfrm>
            <a:off x="1868964" y="5637080"/>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cxnSp>
        <p:nvCxnSpPr>
          <p:cNvPr id="228" name="Straight Arrow Connector 227">
            <a:extLst>
              <a:ext uri="{FF2B5EF4-FFF2-40B4-BE49-F238E27FC236}">
                <a16:creationId xmlns:a16="http://schemas.microsoft.com/office/drawing/2014/main" id="{74F716D4-73AB-1147-9D3D-490002C85BB9}"/>
              </a:ext>
            </a:extLst>
          </p:cNvPr>
          <p:cNvCxnSpPr>
            <a:cxnSpLocks/>
          </p:cNvCxnSpPr>
          <p:nvPr/>
        </p:nvCxnSpPr>
        <p:spPr>
          <a:xfrm>
            <a:off x="1064376" y="3687162"/>
            <a:ext cx="676982" cy="90701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639E3CB2-0D57-C546-B917-8E5F2C2271F8}"/>
              </a:ext>
            </a:extLst>
          </p:cNvPr>
          <p:cNvCxnSpPr>
            <a:cxnSpLocks/>
            <a:endCxn id="255" idx="0"/>
          </p:cNvCxnSpPr>
          <p:nvPr/>
        </p:nvCxnSpPr>
        <p:spPr>
          <a:xfrm>
            <a:off x="2221696" y="5930916"/>
            <a:ext cx="201964" cy="1419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279" name="Left Arrow 278">
            <a:extLst>
              <a:ext uri="{FF2B5EF4-FFF2-40B4-BE49-F238E27FC236}">
                <a16:creationId xmlns:a16="http://schemas.microsoft.com/office/drawing/2014/main" id="{0A025454-0A33-4E44-8AD4-3915A3B256D4}"/>
              </a:ext>
            </a:extLst>
          </p:cNvPr>
          <p:cNvSpPr/>
          <p:nvPr/>
        </p:nvSpPr>
        <p:spPr>
          <a:xfrm>
            <a:off x="3416944" y="5864525"/>
            <a:ext cx="932914" cy="2389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0" name="Donut 279">
            <a:extLst>
              <a:ext uri="{FF2B5EF4-FFF2-40B4-BE49-F238E27FC236}">
                <a16:creationId xmlns:a16="http://schemas.microsoft.com/office/drawing/2014/main" id="{70CB8411-EBC3-1F4B-B767-C59FC08D0F75}"/>
              </a:ext>
            </a:extLst>
          </p:cNvPr>
          <p:cNvSpPr/>
          <p:nvPr/>
        </p:nvSpPr>
        <p:spPr>
          <a:xfrm>
            <a:off x="1250880" y="4390975"/>
            <a:ext cx="800246" cy="727776"/>
          </a:xfrm>
          <a:prstGeom prst="donut">
            <a:avLst>
              <a:gd name="adj" fmla="val 95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TextBox 281">
            <a:extLst>
              <a:ext uri="{FF2B5EF4-FFF2-40B4-BE49-F238E27FC236}">
                <a16:creationId xmlns:a16="http://schemas.microsoft.com/office/drawing/2014/main" id="{6445B12A-0F29-D84F-B1FB-E98B1C6AD378}"/>
              </a:ext>
            </a:extLst>
          </p:cNvPr>
          <p:cNvSpPr txBox="1"/>
          <p:nvPr/>
        </p:nvSpPr>
        <p:spPr>
          <a:xfrm>
            <a:off x="195666" y="256742"/>
            <a:ext cx="11222299" cy="861774"/>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商業發展中心是幾個超連鎖店主較弱的邊，並且有一位上線領導人在其下有一個連鎖分店加入。這些組織之間還存在關係和可能的策略、交易和互惠權衡在起作用。每週或每月，上線超連鎖店主週期性地在紅色超連鎖商業發展中心的一邊或兩邊放置不同點數。在任何一周，它相對較小，約為下一個合格線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。然而，只要紅色的商業發展中心一直保持合格，它可以持續累積一年。平均合併放置點數為</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點（每週每個上線超連鎖店主平均</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100-250BV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）。幾週之後就無法區分了，因為它合併到總的累積點數。顯示每邊的每一側自下而上，匯合到紅色商業發展中心，然後再向上匯合到共同的組織。</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個或幾個月後，紅色的超連鎖店主只完成了基本業務要求，即</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150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點、推薦</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個人以擴展業務。他達到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、再達到另一個</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，重複下去，所有點數的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90%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都來自以上下線放置的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。紅色超連鎖商業發展中心以下的組織幾乎不產生點數</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上線為了能賺取點數而建立一個連鎖分店。</a:t>
            </a:r>
          </a:p>
        </p:txBody>
      </p:sp>
      <p:cxnSp>
        <p:nvCxnSpPr>
          <p:cNvPr id="274" name="Straight Arrow Connector 273">
            <a:extLst>
              <a:ext uri="{FF2B5EF4-FFF2-40B4-BE49-F238E27FC236}">
                <a16:creationId xmlns:a16="http://schemas.microsoft.com/office/drawing/2014/main" id="{27890466-53BF-D541-835D-BB572A5FF9FA}"/>
              </a:ext>
            </a:extLst>
          </p:cNvPr>
          <p:cNvCxnSpPr>
            <a:cxnSpLocks/>
          </p:cNvCxnSpPr>
          <p:nvPr/>
        </p:nvCxnSpPr>
        <p:spPr>
          <a:xfrm>
            <a:off x="1068175" y="1379213"/>
            <a:ext cx="0" cy="1589362"/>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0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616698"/>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603036"/>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684117"/>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5288943"/>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486645"/>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486645"/>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650779"/>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385003"/>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587763"/>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585794"/>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5264862"/>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462564"/>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462564"/>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465169"/>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465169"/>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5274542"/>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5080867"/>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640929"/>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4077954"/>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585794"/>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3293715"/>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587763"/>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346441"/>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514725"/>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468426"/>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4003266"/>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4003266"/>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672570"/>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672570"/>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3179480"/>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74736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435519"/>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96395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5097573"/>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5097573"/>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5198990"/>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268520"/>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696055"/>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650328"/>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527131"/>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55214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19" name="TextBox 18"/>
          <p:cNvSpPr txBox="1"/>
          <p:nvPr/>
        </p:nvSpPr>
        <p:spPr>
          <a:xfrm>
            <a:off x="692772" y="277061"/>
            <a:ext cx="1076896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00"/>
                </a:solidFill>
                <a:ea typeface="Microsoft YaHei" panose="020B0503020204020204" pitchFamily="34" charset="-122"/>
              </a:rPr>
              <a:t>神奇的管理業績紅利計畫表單</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400" b="1" i="0" u="none" dirty="0">
                <a:solidFill>
                  <a:srgbClr val="FFFF00"/>
                </a:solidFill>
                <a:ea typeface="Microsoft YaHei" panose="020B0503020204020204" pitchFamily="34" charset="-122"/>
              </a:rPr>
              <a:t>要知道，JR在27年前發明了這個事業計畫，並多年來致力於使其更加完善。很多人嘗試仿傚，但已經有354個失敗的例子，因為他們不了解整個計畫的運行。最近來說，Usana是唯一一家成功仿傚的公司，但他們所能得到的成效更低。</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2" name="TextBox 21"/>
          <p:cNvSpPr txBox="1"/>
          <p:nvPr/>
        </p:nvSpPr>
        <p:spPr>
          <a:xfrm>
            <a:off x="1115853" y="6069434"/>
            <a:ext cx="4801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pic>
        <p:nvPicPr>
          <p:cNvPr id="721" name="Picture 720">
            <a:extLst>
              <a:ext uri="{FF2B5EF4-FFF2-40B4-BE49-F238E27FC236}">
                <a16:creationId xmlns:a16="http://schemas.microsoft.com/office/drawing/2014/main" id="{41C2A0EE-34F3-954E-AF0C-DAA0DDF61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42" y="2388789"/>
            <a:ext cx="1523035" cy="1337388"/>
          </a:xfrm>
          <a:prstGeom prst="rect">
            <a:avLst/>
          </a:prstGeom>
        </p:spPr>
      </p:pic>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3557" y="2220094"/>
            <a:ext cx="1556117" cy="1378236"/>
          </a:xfrm>
          <a:prstGeom prst="rect">
            <a:avLst/>
          </a:prstGeom>
          <a:effectLst/>
        </p:spPr>
      </p:pic>
      <p:sp>
        <p:nvSpPr>
          <p:cNvPr id="723" name="TextBox 722"/>
          <p:cNvSpPr txBox="1"/>
          <p:nvPr/>
        </p:nvSpPr>
        <p:spPr>
          <a:xfrm>
            <a:off x="2044296" y="1668180"/>
            <a:ext cx="7565661" cy="3046988"/>
          </a:xfrm>
          <a:prstGeom prst="rect">
            <a:avLst/>
          </a:prstGeom>
          <a:solidFill>
            <a:schemeClr val="tx1">
              <a:alpha val="69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200" b="1" i="0" u="none" dirty="0">
                <a:solidFill>
                  <a:srgbClr val="FFFFFF"/>
                </a:solidFill>
                <a:ea typeface="Microsoft YaHei" panose="020B0503020204020204" pitchFamily="34" charset="-122"/>
              </a:rPr>
              <a:t>這是如同魔法一樣的管理業績紅利計畫，將不可能變成可能</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200" b="1" i="0" u="none" dirty="0">
                <a:solidFill>
                  <a:srgbClr val="FFFFFF"/>
                </a:solidFill>
                <a:ea typeface="Microsoft YaHei" panose="020B0503020204020204" pitchFamily="34" charset="-122"/>
              </a:rPr>
              <a:t> 這是超連鎖店主所鍾情與依賴</a:t>
            </a:r>
            <a:r>
              <a:rPr lang="zh" sz="3200" b="1" i="0" dirty="0">
                <a:solidFill>
                  <a:srgbClr val="FFFFFF"/>
                </a:solidFill>
                <a:ea typeface="Microsoft YaHei" panose="020B0503020204020204" pitchFamily="34" charset="-122"/>
              </a:rPr>
              <a:t>&amp; </a:t>
            </a:r>
            <a:r>
              <a:rPr lang="zh" sz="3200" b="1" i="0" u="none" dirty="0">
                <a:solidFill>
                  <a:srgbClr val="FFFFFF"/>
                </a:solidFill>
                <a:ea typeface="Microsoft YaHei" panose="020B0503020204020204" pitchFamily="34" charset="-122"/>
              </a:rPr>
              <a:t> 確信並感恩的。</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200" b="1" i="0" u="none" dirty="0">
                <a:solidFill>
                  <a:srgbClr val="FFFFFF"/>
                </a:solidFill>
                <a:ea typeface="Microsoft YaHei" panose="020B0503020204020204" pitchFamily="34" charset="-122"/>
              </a:rPr>
              <a:t> 你可以把它視為理所當然的事情，因為它一直都在，而且是自動生成。</a:t>
            </a:r>
          </a:p>
        </p:txBody>
      </p:sp>
      <p:sp>
        <p:nvSpPr>
          <p:cNvPr id="23" name="TextBox 22"/>
          <p:cNvSpPr txBox="1"/>
          <p:nvPr/>
        </p:nvSpPr>
        <p:spPr>
          <a:xfrm>
            <a:off x="2045085" y="1619993"/>
            <a:ext cx="7561031" cy="1200329"/>
          </a:xfrm>
          <a:prstGeom prst="rect">
            <a:avLst/>
          </a:prstGeom>
          <a:solidFill>
            <a:schemeClr val="tx1">
              <a:alpha val="69000"/>
            </a:schemeClr>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FF"/>
                </a:solidFill>
                <a:ea typeface="Microsoft YaHei" panose="020B0503020204020204" pitchFamily="34" charset="-122"/>
              </a:rPr>
              <a:t>這一切都被視為永續收入。</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FF"/>
                </a:solidFill>
                <a:ea typeface="Microsoft YaHei" panose="020B0503020204020204" pitchFamily="34" charset="-122"/>
              </a:rPr>
              <a:t>透過零售與消費化不可能為可能！</a:t>
            </a:r>
          </a:p>
        </p:txBody>
      </p:sp>
    </p:spTree>
    <p:extLst>
      <p:ext uri="{BB962C8B-B14F-4D97-AF65-F5344CB8AC3E}">
        <p14:creationId xmlns:p14="http://schemas.microsoft.com/office/powerpoint/2010/main" val="6726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fade">
                                      <p:cBhvr>
                                        <p:cTn id="7" dur="500"/>
                                        <p:tgtEl>
                                          <p:spTgt spid="7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23"/>
                                        </p:tgtEl>
                                      </p:cBhvr>
                                    </p:animEffect>
                                    <p:set>
                                      <p:cBhvr>
                                        <p:cTn id="12" dur="1" fill="hold">
                                          <p:stCondLst>
                                            <p:cond delay="499"/>
                                          </p:stCondLst>
                                        </p:cTn>
                                        <p:tgtEl>
                                          <p:spTgt spid="72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0" animBg="1"/>
      <p:bldP spid="723" grpId="1"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7" name="Straight Connector 246"/>
          <p:cNvCxnSpPr/>
          <p:nvPr/>
        </p:nvCxnSpPr>
        <p:spPr>
          <a:xfrm flipH="1">
            <a:off x="1230622" y="5118751"/>
            <a:ext cx="870086" cy="6946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95666" y="1379213"/>
            <a:ext cx="5744725" cy="460021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a:stCxn id="5" idx="2"/>
          </p:cNvCxnSpPr>
          <p:nvPr/>
        </p:nvCxnSpPr>
        <p:spPr>
          <a:xfrm>
            <a:off x="6563941" y="1801264"/>
            <a:ext cx="3930222" cy="311849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345806" y="3679775"/>
            <a:ext cx="478156" cy="3556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141839" y="1931751"/>
            <a:ext cx="887497" cy="6812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846830" y="2998551"/>
            <a:ext cx="1764432" cy="1392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663022" y="4746575"/>
            <a:ext cx="1325459" cy="11179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96888" y="1931751"/>
            <a:ext cx="427956" cy="34061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463590" y="3324175"/>
            <a:ext cx="1316753" cy="10668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390219" y="3687162"/>
            <a:ext cx="1336589" cy="10893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p:cNvSpPr>
            <a:spLocks noChangeAspect="1"/>
          </p:cNvSpPr>
          <p:nvPr/>
        </p:nvSpPr>
        <p:spPr>
          <a:xfrm>
            <a:off x="5771198" y="1379213"/>
            <a:ext cx="602812" cy="422051"/>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超連鎖店主上線夥伴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領導人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644579"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517958"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500631"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374010"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 name="Rectangle 7"/>
          <p:cNvSpPr>
            <a:spLocks noChangeAspect="1"/>
          </p:cNvSpPr>
          <p:nvPr/>
        </p:nvSpPr>
        <p:spPr>
          <a:xfrm>
            <a:off x="5003647"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002</a:t>
            </a:r>
          </a:p>
        </p:txBody>
      </p:sp>
      <p:sp>
        <p:nvSpPr>
          <p:cNvPr id="9" name="Rectangle 8"/>
          <p:cNvSpPr>
            <a:spLocks noChangeAspect="1"/>
          </p:cNvSpPr>
          <p:nvPr/>
        </p:nvSpPr>
        <p:spPr>
          <a:xfrm>
            <a:off x="4938916"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874184"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376553"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311821"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56547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 name="Rectangle 13"/>
          <p:cNvSpPr>
            <a:spLocks noChangeAspect="1"/>
          </p:cNvSpPr>
          <p:nvPr/>
        </p:nvSpPr>
        <p:spPr>
          <a:xfrm>
            <a:off x="450074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443600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493837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87364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4127835"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 name="Rectangle 18"/>
          <p:cNvSpPr>
            <a:spLocks noChangeAspect="1"/>
          </p:cNvSpPr>
          <p:nvPr/>
        </p:nvSpPr>
        <p:spPr>
          <a:xfrm>
            <a:off x="4063104"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998372"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500741"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436009"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690198"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4" name="Rectangle 23"/>
          <p:cNvSpPr>
            <a:spLocks noChangeAspect="1"/>
          </p:cNvSpPr>
          <p:nvPr/>
        </p:nvSpPr>
        <p:spPr>
          <a:xfrm>
            <a:off x="3625467"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3560735"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4063104"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998372"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3252561"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9" name="Rectangle 28"/>
          <p:cNvSpPr>
            <a:spLocks noChangeAspect="1"/>
          </p:cNvSpPr>
          <p:nvPr/>
        </p:nvSpPr>
        <p:spPr>
          <a:xfrm>
            <a:off x="3187830"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3123098"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625467"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3560735"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Rectangle 32"/>
          <p:cNvSpPr>
            <a:spLocks noChangeAspect="1"/>
          </p:cNvSpPr>
          <p:nvPr/>
        </p:nvSpPr>
        <p:spPr>
          <a:xfrm>
            <a:off x="281492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4" name="Rectangle 33"/>
          <p:cNvSpPr>
            <a:spLocks noChangeAspect="1"/>
          </p:cNvSpPr>
          <p:nvPr/>
        </p:nvSpPr>
        <p:spPr>
          <a:xfrm>
            <a:off x="27501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268546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318783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312309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 name="Rectangle 37"/>
          <p:cNvSpPr>
            <a:spLocks noChangeAspect="1"/>
          </p:cNvSpPr>
          <p:nvPr/>
        </p:nvSpPr>
        <p:spPr>
          <a:xfrm>
            <a:off x="237728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 name="Rectangle 38"/>
          <p:cNvSpPr>
            <a:spLocks noChangeAspect="1"/>
          </p:cNvSpPr>
          <p:nvPr/>
        </p:nvSpPr>
        <p:spPr>
          <a:xfrm>
            <a:off x="23125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224782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275019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268546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1939650"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 name="Rectangle 43"/>
          <p:cNvSpPr>
            <a:spLocks noChangeAspect="1"/>
          </p:cNvSpPr>
          <p:nvPr/>
        </p:nvSpPr>
        <p:spPr>
          <a:xfrm>
            <a:off x="18749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1810187"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2312556"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224782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1502013" y="4604937"/>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9" name="Rectangle 48"/>
          <p:cNvSpPr>
            <a:spLocks noChangeAspect="1"/>
          </p:cNvSpPr>
          <p:nvPr/>
        </p:nvSpPr>
        <p:spPr>
          <a:xfrm>
            <a:off x="1437282"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372550"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 name="Rectangle 50"/>
          <p:cNvSpPr>
            <a:spLocks noChangeAspect="1"/>
          </p:cNvSpPr>
          <p:nvPr/>
        </p:nvSpPr>
        <p:spPr>
          <a:xfrm>
            <a:off x="1874919"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 name="Rectangle 51"/>
          <p:cNvSpPr>
            <a:spLocks noChangeAspect="1"/>
          </p:cNvSpPr>
          <p:nvPr/>
        </p:nvSpPr>
        <p:spPr>
          <a:xfrm>
            <a:off x="1810187"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p:cNvSpPr>
            <a:spLocks noChangeAspect="1"/>
          </p:cNvSpPr>
          <p:nvPr/>
        </p:nvSpPr>
        <p:spPr>
          <a:xfrm>
            <a:off x="1064376"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54" name="Rectangle 53"/>
          <p:cNvSpPr>
            <a:spLocks noChangeAspect="1"/>
          </p:cNvSpPr>
          <p:nvPr/>
        </p:nvSpPr>
        <p:spPr>
          <a:xfrm>
            <a:off x="999645"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 name="Rectangle 54"/>
          <p:cNvSpPr>
            <a:spLocks noChangeAspect="1"/>
          </p:cNvSpPr>
          <p:nvPr/>
        </p:nvSpPr>
        <p:spPr>
          <a:xfrm>
            <a:off x="934913"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 name="Rectangle 55"/>
          <p:cNvSpPr>
            <a:spLocks noChangeAspect="1"/>
          </p:cNvSpPr>
          <p:nvPr/>
        </p:nvSpPr>
        <p:spPr>
          <a:xfrm>
            <a:off x="1437282"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p:cNvSpPr>
            <a:spLocks noChangeAspect="1"/>
          </p:cNvSpPr>
          <p:nvPr/>
        </p:nvSpPr>
        <p:spPr>
          <a:xfrm>
            <a:off x="1372550"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8" name="Rectangle 57"/>
          <p:cNvSpPr>
            <a:spLocks noChangeAspect="1"/>
          </p:cNvSpPr>
          <p:nvPr/>
        </p:nvSpPr>
        <p:spPr>
          <a:xfrm>
            <a:off x="626739"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59" name="Rectangle 58"/>
          <p:cNvSpPr>
            <a:spLocks noChangeAspect="1"/>
          </p:cNvSpPr>
          <p:nvPr/>
        </p:nvSpPr>
        <p:spPr>
          <a:xfrm>
            <a:off x="562008"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0" name="Rectangle 59"/>
          <p:cNvSpPr>
            <a:spLocks noChangeAspect="1"/>
          </p:cNvSpPr>
          <p:nvPr/>
        </p:nvSpPr>
        <p:spPr>
          <a:xfrm>
            <a:off x="497276"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999645"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934913"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6886549"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p>
        </p:txBody>
      </p:sp>
      <p:sp>
        <p:nvSpPr>
          <p:cNvPr id="64" name="Rectangle 63"/>
          <p:cNvSpPr>
            <a:spLocks noChangeAspect="1"/>
          </p:cNvSpPr>
          <p:nvPr/>
        </p:nvSpPr>
        <p:spPr>
          <a:xfrm>
            <a:off x="6821818"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6757086"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7259455"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7194723"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32418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9" name="Rectangle 68"/>
          <p:cNvSpPr>
            <a:spLocks noChangeAspect="1"/>
          </p:cNvSpPr>
          <p:nvPr/>
        </p:nvSpPr>
        <p:spPr>
          <a:xfrm>
            <a:off x="725945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19472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769709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63236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776182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4" name="Rectangle 73"/>
          <p:cNvSpPr>
            <a:spLocks noChangeAspect="1"/>
          </p:cNvSpPr>
          <p:nvPr/>
        </p:nvSpPr>
        <p:spPr>
          <a:xfrm>
            <a:off x="769709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63236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13472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06999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199460"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9" name="Rectangle 78"/>
          <p:cNvSpPr>
            <a:spLocks noChangeAspect="1"/>
          </p:cNvSpPr>
          <p:nvPr/>
        </p:nvSpPr>
        <p:spPr>
          <a:xfrm>
            <a:off x="8134729"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069997"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8572366"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8507634"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8637097"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4" name="Rectangle 83"/>
          <p:cNvSpPr>
            <a:spLocks noChangeAspect="1"/>
          </p:cNvSpPr>
          <p:nvPr/>
        </p:nvSpPr>
        <p:spPr>
          <a:xfrm>
            <a:off x="8572366"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8507634"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010003"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8945271"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07473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9" name="Rectangle 88"/>
          <p:cNvSpPr>
            <a:spLocks noChangeAspect="1"/>
          </p:cNvSpPr>
          <p:nvPr/>
        </p:nvSpPr>
        <p:spPr>
          <a:xfrm>
            <a:off x="901000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894527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944764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938290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9512371"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4" name="Rectangle 93"/>
          <p:cNvSpPr>
            <a:spLocks noChangeAspect="1"/>
          </p:cNvSpPr>
          <p:nvPr/>
        </p:nvSpPr>
        <p:spPr>
          <a:xfrm>
            <a:off x="9447640"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938290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9885277"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9820545"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8" name="Rectangle 97"/>
          <p:cNvSpPr>
            <a:spLocks noChangeAspect="1"/>
          </p:cNvSpPr>
          <p:nvPr/>
        </p:nvSpPr>
        <p:spPr>
          <a:xfrm>
            <a:off x="995000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9" name="Rectangle 98"/>
          <p:cNvSpPr>
            <a:spLocks noChangeAspect="1"/>
          </p:cNvSpPr>
          <p:nvPr/>
        </p:nvSpPr>
        <p:spPr>
          <a:xfrm>
            <a:off x="988527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0" name="Rectangle 99"/>
          <p:cNvSpPr>
            <a:spLocks noChangeAspect="1"/>
          </p:cNvSpPr>
          <p:nvPr/>
        </p:nvSpPr>
        <p:spPr>
          <a:xfrm>
            <a:off x="982054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1032291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025818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0387645"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04" name="Rectangle 103"/>
          <p:cNvSpPr>
            <a:spLocks noChangeAspect="1"/>
          </p:cNvSpPr>
          <p:nvPr/>
        </p:nvSpPr>
        <p:spPr>
          <a:xfrm>
            <a:off x="10322914"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5" name="Rectangle 104"/>
          <p:cNvSpPr>
            <a:spLocks noChangeAspect="1"/>
          </p:cNvSpPr>
          <p:nvPr/>
        </p:nvSpPr>
        <p:spPr>
          <a:xfrm>
            <a:off x="10258182"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6" name="Rectangle 105"/>
          <p:cNvSpPr>
            <a:spLocks noChangeAspect="1"/>
          </p:cNvSpPr>
          <p:nvPr/>
        </p:nvSpPr>
        <p:spPr>
          <a:xfrm>
            <a:off x="10760551"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10695819"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3" name="Rectangle 112"/>
          <p:cNvSpPr>
            <a:spLocks noChangeAspect="1"/>
          </p:cNvSpPr>
          <p:nvPr/>
        </p:nvSpPr>
        <p:spPr>
          <a:xfrm>
            <a:off x="189102"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4" name="Rectangle 113"/>
          <p:cNvSpPr>
            <a:spLocks noChangeAspect="1"/>
          </p:cNvSpPr>
          <p:nvPr/>
        </p:nvSpPr>
        <p:spPr>
          <a:xfrm>
            <a:off x="124371"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5" name="Rectangle 114"/>
          <p:cNvSpPr>
            <a:spLocks noChangeAspect="1"/>
          </p:cNvSpPr>
          <p:nvPr/>
        </p:nvSpPr>
        <p:spPr>
          <a:xfrm>
            <a:off x="59639"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6" name="Rectangle 115"/>
          <p:cNvSpPr>
            <a:spLocks noChangeAspect="1"/>
          </p:cNvSpPr>
          <p:nvPr/>
        </p:nvSpPr>
        <p:spPr>
          <a:xfrm>
            <a:off x="562008"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7" name="Rectangle 116"/>
          <p:cNvSpPr>
            <a:spLocks noChangeAspect="1"/>
          </p:cNvSpPr>
          <p:nvPr/>
        </p:nvSpPr>
        <p:spPr>
          <a:xfrm>
            <a:off x="497276"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44074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9" name="Rectangle 118"/>
          <p:cNvSpPr>
            <a:spLocks noChangeAspect="1"/>
          </p:cNvSpPr>
          <p:nvPr/>
        </p:nvSpPr>
        <p:spPr>
          <a:xfrm>
            <a:off x="537601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31128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81365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4892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44891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24" name="Rectangle 123"/>
          <p:cNvSpPr>
            <a:spLocks noChangeAspect="1"/>
          </p:cNvSpPr>
          <p:nvPr/>
        </p:nvSpPr>
        <p:spPr>
          <a:xfrm>
            <a:off x="638418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1944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82181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75708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838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a:spLocks noChangeAspect="1"/>
          </p:cNvSpPr>
          <p:nvPr/>
        </p:nvSpPr>
        <p:spPr>
          <a:xfrm>
            <a:off x="581365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4892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25128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18655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4127835"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a:spLocks noChangeAspect="1"/>
          </p:cNvSpPr>
          <p:nvPr/>
        </p:nvSpPr>
        <p:spPr>
          <a:xfrm>
            <a:off x="4063104"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998372"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500741"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436009"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565472"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a:spLocks noChangeAspect="1"/>
          </p:cNvSpPr>
          <p:nvPr/>
        </p:nvSpPr>
        <p:spPr>
          <a:xfrm>
            <a:off x="4500741"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436009"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938378"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873646"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5003109"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9" name="Rectangle 148"/>
          <p:cNvSpPr>
            <a:spLocks noChangeAspect="1"/>
          </p:cNvSpPr>
          <p:nvPr/>
        </p:nvSpPr>
        <p:spPr>
          <a:xfrm>
            <a:off x="493837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873646"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376015"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31128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4120094"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4" name="Rectangle 153"/>
          <p:cNvSpPr>
            <a:spLocks noChangeAspect="1"/>
          </p:cNvSpPr>
          <p:nvPr/>
        </p:nvSpPr>
        <p:spPr>
          <a:xfrm>
            <a:off x="405536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990631"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493000"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42826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69019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9" name="Rectangle 158"/>
          <p:cNvSpPr>
            <a:spLocks noChangeAspect="1"/>
          </p:cNvSpPr>
          <p:nvPr/>
        </p:nvSpPr>
        <p:spPr>
          <a:xfrm>
            <a:off x="362546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356073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406310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99837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440746"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4" name="Rectangle 163"/>
          <p:cNvSpPr>
            <a:spLocks noChangeAspect="1"/>
          </p:cNvSpPr>
          <p:nvPr/>
        </p:nvSpPr>
        <p:spPr>
          <a:xfrm>
            <a:off x="5376015"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311283"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81365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48920"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8" name="Rectangle 167"/>
          <p:cNvSpPr>
            <a:spLocks noChangeAspect="1"/>
          </p:cNvSpPr>
          <p:nvPr/>
        </p:nvSpPr>
        <p:spPr>
          <a:xfrm>
            <a:off x="1939650"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9" name="Rectangle 168"/>
          <p:cNvSpPr>
            <a:spLocks noChangeAspect="1"/>
          </p:cNvSpPr>
          <p:nvPr/>
        </p:nvSpPr>
        <p:spPr>
          <a:xfrm>
            <a:off x="1874919"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0" name="Rectangle 169"/>
          <p:cNvSpPr>
            <a:spLocks noChangeAspect="1"/>
          </p:cNvSpPr>
          <p:nvPr/>
        </p:nvSpPr>
        <p:spPr>
          <a:xfrm>
            <a:off x="1810187"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1" name="Rectangle 170"/>
          <p:cNvSpPr>
            <a:spLocks noChangeAspect="1"/>
          </p:cNvSpPr>
          <p:nvPr/>
        </p:nvSpPr>
        <p:spPr>
          <a:xfrm>
            <a:off x="2312556"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2" name="Rectangle 171"/>
          <p:cNvSpPr>
            <a:spLocks noChangeAspect="1"/>
          </p:cNvSpPr>
          <p:nvPr/>
        </p:nvSpPr>
        <p:spPr>
          <a:xfrm>
            <a:off x="2247824"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8" name="Rectangle 177"/>
          <p:cNvSpPr>
            <a:spLocks noChangeAspect="1"/>
          </p:cNvSpPr>
          <p:nvPr/>
        </p:nvSpPr>
        <p:spPr>
          <a:xfrm>
            <a:off x="2377287"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79" name="Rectangle 178"/>
          <p:cNvSpPr>
            <a:spLocks noChangeAspect="1"/>
          </p:cNvSpPr>
          <p:nvPr/>
        </p:nvSpPr>
        <p:spPr>
          <a:xfrm>
            <a:off x="2312556"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0" name="Rectangle 179"/>
          <p:cNvSpPr>
            <a:spLocks noChangeAspect="1"/>
          </p:cNvSpPr>
          <p:nvPr/>
        </p:nvSpPr>
        <p:spPr>
          <a:xfrm>
            <a:off x="2247824"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1" name="Rectangle 180"/>
          <p:cNvSpPr>
            <a:spLocks noChangeAspect="1"/>
          </p:cNvSpPr>
          <p:nvPr/>
        </p:nvSpPr>
        <p:spPr>
          <a:xfrm>
            <a:off x="2750193"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2" name="Rectangle 181"/>
          <p:cNvSpPr>
            <a:spLocks noChangeAspect="1"/>
          </p:cNvSpPr>
          <p:nvPr/>
        </p:nvSpPr>
        <p:spPr>
          <a:xfrm>
            <a:off x="2685461"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3" name="Rectangle 182"/>
          <p:cNvSpPr>
            <a:spLocks noChangeAspect="1"/>
          </p:cNvSpPr>
          <p:nvPr/>
        </p:nvSpPr>
        <p:spPr>
          <a:xfrm>
            <a:off x="1502013"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184" name="Rectangle 183"/>
          <p:cNvSpPr>
            <a:spLocks noChangeAspect="1"/>
          </p:cNvSpPr>
          <p:nvPr/>
        </p:nvSpPr>
        <p:spPr>
          <a:xfrm>
            <a:off x="1437282"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5" name="Rectangle 184"/>
          <p:cNvSpPr>
            <a:spLocks noChangeAspect="1"/>
          </p:cNvSpPr>
          <p:nvPr/>
        </p:nvSpPr>
        <p:spPr>
          <a:xfrm>
            <a:off x="1372550"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6" name="Rectangle 185"/>
          <p:cNvSpPr>
            <a:spLocks noChangeAspect="1"/>
          </p:cNvSpPr>
          <p:nvPr/>
        </p:nvSpPr>
        <p:spPr>
          <a:xfrm>
            <a:off x="1874919"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7" name="Rectangle 186"/>
          <p:cNvSpPr>
            <a:spLocks noChangeAspect="1"/>
          </p:cNvSpPr>
          <p:nvPr/>
        </p:nvSpPr>
        <p:spPr>
          <a:xfrm>
            <a:off x="1810187"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8" name="Rectangle 187"/>
          <p:cNvSpPr>
            <a:spLocks noChangeAspect="1"/>
          </p:cNvSpPr>
          <p:nvPr/>
        </p:nvSpPr>
        <p:spPr>
          <a:xfrm>
            <a:off x="1064376"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89" name="Rectangle 188"/>
          <p:cNvSpPr>
            <a:spLocks noChangeAspect="1"/>
          </p:cNvSpPr>
          <p:nvPr/>
        </p:nvSpPr>
        <p:spPr>
          <a:xfrm>
            <a:off x="999645"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0" name="Rectangle 189"/>
          <p:cNvSpPr>
            <a:spLocks noChangeAspect="1"/>
          </p:cNvSpPr>
          <p:nvPr/>
        </p:nvSpPr>
        <p:spPr>
          <a:xfrm>
            <a:off x="934913"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1" name="Rectangle 190"/>
          <p:cNvSpPr>
            <a:spLocks noChangeAspect="1"/>
          </p:cNvSpPr>
          <p:nvPr/>
        </p:nvSpPr>
        <p:spPr>
          <a:xfrm>
            <a:off x="1437282"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2" name="Rectangle 191"/>
          <p:cNvSpPr>
            <a:spLocks noChangeAspect="1"/>
          </p:cNvSpPr>
          <p:nvPr/>
        </p:nvSpPr>
        <p:spPr>
          <a:xfrm>
            <a:off x="1372550"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3" name="Rectangle 192"/>
          <p:cNvSpPr>
            <a:spLocks noChangeAspect="1"/>
          </p:cNvSpPr>
          <p:nvPr/>
        </p:nvSpPr>
        <p:spPr>
          <a:xfrm>
            <a:off x="2814924"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4" name="Rectangle 193"/>
          <p:cNvSpPr>
            <a:spLocks noChangeAspect="1"/>
          </p:cNvSpPr>
          <p:nvPr/>
        </p:nvSpPr>
        <p:spPr>
          <a:xfrm>
            <a:off x="2750193"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5" name="Rectangle 194"/>
          <p:cNvSpPr>
            <a:spLocks noChangeAspect="1"/>
          </p:cNvSpPr>
          <p:nvPr/>
        </p:nvSpPr>
        <p:spPr>
          <a:xfrm>
            <a:off x="2685461"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6" name="Rectangle 195"/>
          <p:cNvSpPr>
            <a:spLocks noChangeAspect="1"/>
          </p:cNvSpPr>
          <p:nvPr/>
        </p:nvSpPr>
        <p:spPr>
          <a:xfrm>
            <a:off x="3187830"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7" name="Rectangle 196"/>
          <p:cNvSpPr>
            <a:spLocks noChangeAspect="1"/>
          </p:cNvSpPr>
          <p:nvPr/>
        </p:nvSpPr>
        <p:spPr>
          <a:xfrm>
            <a:off x="3123098"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3252561"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9" name="Rectangle 198"/>
          <p:cNvSpPr>
            <a:spLocks noChangeAspect="1"/>
          </p:cNvSpPr>
          <p:nvPr/>
        </p:nvSpPr>
        <p:spPr>
          <a:xfrm>
            <a:off x="3187830"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3123098"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625467"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3560735"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191719"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4" name="Rectangle 203"/>
          <p:cNvSpPr>
            <a:spLocks noChangeAspect="1"/>
          </p:cNvSpPr>
          <p:nvPr/>
        </p:nvSpPr>
        <p:spPr>
          <a:xfrm>
            <a:off x="812698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062256"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8564625"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84998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7754082"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9" name="Rectangle 208"/>
          <p:cNvSpPr>
            <a:spLocks noChangeAspect="1"/>
          </p:cNvSpPr>
          <p:nvPr/>
        </p:nvSpPr>
        <p:spPr>
          <a:xfrm>
            <a:off x="768935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624619"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12698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0622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863709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4" name="Rectangle 213"/>
          <p:cNvSpPr>
            <a:spLocks noChangeAspect="1"/>
          </p:cNvSpPr>
          <p:nvPr/>
        </p:nvSpPr>
        <p:spPr>
          <a:xfrm>
            <a:off x="857236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850763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01000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894527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316445"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9" name="Rectangle 218"/>
          <p:cNvSpPr>
            <a:spLocks noChangeAspect="1"/>
          </p:cNvSpPr>
          <p:nvPr/>
        </p:nvSpPr>
        <p:spPr>
          <a:xfrm>
            <a:off x="725171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18698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7689351"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6246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1" name="Curved Left Arrow 230"/>
          <p:cNvSpPr/>
          <p:nvPr/>
        </p:nvSpPr>
        <p:spPr>
          <a:xfrm rot="2951024" flipH="1">
            <a:off x="2380970" y="-24903"/>
            <a:ext cx="681054" cy="6749448"/>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Curved Left Arrow 231"/>
          <p:cNvSpPr/>
          <p:nvPr/>
        </p:nvSpPr>
        <p:spPr>
          <a:xfrm rot="1917080">
            <a:off x="4538695" y="1566550"/>
            <a:ext cx="546151" cy="4824520"/>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TextBox 233"/>
          <p:cNvSpPr txBox="1"/>
          <p:nvPr/>
        </p:nvSpPr>
        <p:spPr>
          <a:xfrm>
            <a:off x="88821" y="3001009"/>
            <a:ext cx="1996680"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a:t>
            </a:r>
            <a:r>
              <a:rPr kumimoji="0" lang="en-US" altLang="zh"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放置的受益者並非下線</a:t>
            </a:r>
          </a:p>
        </p:txBody>
      </p:sp>
      <p:sp>
        <p:nvSpPr>
          <p:cNvPr id="7" name="Curved Right Arrow 6"/>
          <p:cNvSpPr/>
          <p:nvPr/>
        </p:nvSpPr>
        <p:spPr>
          <a:xfrm rot="2909668">
            <a:off x="880704" y="3285768"/>
            <a:ext cx="688378" cy="2133600"/>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p:cNvSpPr txBox="1"/>
          <p:nvPr/>
        </p:nvSpPr>
        <p:spPr>
          <a:xfrm>
            <a:off x="-2427"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3/26-1577BV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4/12-2000BV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4/20-396BV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5/7-2398BV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5/18-1810BV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224" name="TextBox 223"/>
          <p:cNvSpPr txBox="1"/>
          <p:nvPr/>
        </p:nvSpPr>
        <p:spPr>
          <a:xfrm>
            <a:off x="2639470" y="5915156"/>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4/13-2732BV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4/13-1727BV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4/22-604BV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4/24-1167BV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4/27-1586BV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108" name="TextBox 107"/>
          <p:cNvSpPr txBox="1"/>
          <p:nvPr/>
        </p:nvSpPr>
        <p:spPr>
          <a:xfrm>
            <a:off x="4401993" y="5701745"/>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僅有少許或沒有回購顧客</a:t>
            </a:r>
          </a:p>
        </p:txBody>
      </p:sp>
      <p:cxnSp>
        <p:nvCxnSpPr>
          <p:cNvPr id="110" name="Straight Arrow Connector 109"/>
          <p:cNvCxnSpPr>
            <a:cxnSpLocks/>
            <a:endCxn id="238" idx="2"/>
          </p:cNvCxnSpPr>
          <p:nvPr/>
        </p:nvCxnSpPr>
        <p:spPr>
          <a:xfrm flipH="1">
            <a:off x="935346" y="5242502"/>
            <a:ext cx="4581124" cy="11314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cxnSpLocks/>
            <a:stCxn id="112" idx="1"/>
          </p:cNvCxnSpPr>
          <p:nvPr/>
        </p:nvCxnSpPr>
        <p:spPr>
          <a:xfrm flipH="1">
            <a:off x="3271138" y="5264417"/>
            <a:ext cx="1886596" cy="61402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5037598" y="-35009"/>
            <a:ext cx="2031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下線累積放置範例</a:t>
            </a:r>
          </a:p>
        </p:txBody>
      </p:sp>
      <p:sp>
        <p:nvSpPr>
          <p:cNvPr id="254" name="TextBox 253"/>
          <p:cNvSpPr txBox="1"/>
          <p:nvPr/>
        </p:nvSpPr>
        <p:spPr>
          <a:xfrm>
            <a:off x="14044613" y="-2743200"/>
            <a:ext cx="184731" cy="369332"/>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Curved Right Arrow 237">
            <a:extLst>
              <a:ext uri="{FF2B5EF4-FFF2-40B4-BE49-F238E27FC236}">
                <a16:creationId xmlns:a16="http://schemas.microsoft.com/office/drawing/2014/main" id="{BE3304A2-6018-9C46-993C-3FF8E325DF42}"/>
              </a:ext>
            </a:extLst>
          </p:cNvPr>
          <p:cNvSpPr/>
          <p:nvPr/>
        </p:nvSpPr>
        <p:spPr>
          <a:xfrm rot="2909668">
            <a:off x="1667592" y="2029474"/>
            <a:ext cx="688378" cy="3828073"/>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7413B270-9AB4-CB4B-9E79-093E00CB42F6}"/>
              </a:ext>
            </a:extLst>
          </p:cNvPr>
          <p:cNvSpPr>
            <a:spLocks noChangeAspect="1"/>
          </p:cNvSpPr>
          <p:nvPr/>
        </p:nvSpPr>
        <p:spPr>
          <a:xfrm>
            <a:off x="2454649" y="4558565"/>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1" name="Rectangle 250">
            <a:extLst>
              <a:ext uri="{FF2B5EF4-FFF2-40B4-BE49-F238E27FC236}">
                <a16:creationId xmlns:a16="http://schemas.microsoft.com/office/drawing/2014/main" id="{C558CA95-5959-5F46-B5BF-A4086923ED07}"/>
              </a:ext>
            </a:extLst>
          </p:cNvPr>
          <p:cNvSpPr>
            <a:spLocks noChangeAspect="1"/>
          </p:cNvSpPr>
          <p:nvPr/>
        </p:nvSpPr>
        <p:spPr>
          <a:xfrm>
            <a:off x="2325186"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a:extLst>
              <a:ext uri="{FF2B5EF4-FFF2-40B4-BE49-F238E27FC236}">
                <a16:creationId xmlns:a16="http://schemas.microsoft.com/office/drawing/2014/main" id="{3663CFB4-C260-3B42-A91C-5BCD95F07717}"/>
              </a:ext>
            </a:extLst>
          </p:cNvPr>
          <p:cNvSpPr>
            <a:spLocks noChangeAspect="1"/>
          </p:cNvSpPr>
          <p:nvPr/>
        </p:nvSpPr>
        <p:spPr>
          <a:xfrm>
            <a:off x="2827555"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a:extLst>
              <a:ext uri="{FF2B5EF4-FFF2-40B4-BE49-F238E27FC236}">
                <a16:creationId xmlns:a16="http://schemas.microsoft.com/office/drawing/2014/main" id="{0E7A7C17-9816-AC4F-94BD-92D9B273217B}"/>
              </a:ext>
            </a:extLst>
          </p:cNvPr>
          <p:cNvSpPr>
            <a:spLocks noChangeAspect="1"/>
          </p:cNvSpPr>
          <p:nvPr/>
        </p:nvSpPr>
        <p:spPr>
          <a:xfrm>
            <a:off x="2761920" y="453411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5" name="Rectangle 254">
            <a:extLst>
              <a:ext uri="{FF2B5EF4-FFF2-40B4-BE49-F238E27FC236}">
                <a16:creationId xmlns:a16="http://schemas.microsoft.com/office/drawing/2014/main" id="{488DB84D-7398-A44A-9202-7AC1661A918C}"/>
              </a:ext>
            </a:extLst>
          </p:cNvPr>
          <p:cNvSpPr>
            <a:spLocks noChangeAspect="1"/>
          </p:cNvSpPr>
          <p:nvPr/>
        </p:nvSpPr>
        <p:spPr>
          <a:xfrm>
            <a:off x="2269573" y="6072880"/>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6" name="Rectangle 255">
            <a:extLst>
              <a:ext uri="{FF2B5EF4-FFF2-40B4-BE49-F238E27FC236}">
                <a16:creationId xmlns:a16="http://schemas.microsoft.com/office/drawing/2014/main" id="{2B339EB6-ABD8-3B44-A7E7-562B1BE664BB}"/>
              </a:ext>
            </a:extLst>
          </p:cNvPr>
          <p:cNvSpPr>
            <a:spLocks noChangeAspect="1"/>
          </p:cNvSpPr>
          <p:nvPr/>
        </p:nvSpPr>
        <p:spPr>
          <a:xfrm>
            <a:off x="2140110" y="6072880"/>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7" name="Rectangle 256">
            <a:extLst>
              <a:ext uri="{FF2B5EF4-FFF2-40B4-BE49-F238E27FC236}">
                <a16:creationId xmlns:a16="http://schemas.microsoft.com/office/drawing/2014/main" id="{3F067C26-E2E6-4B4F-A5C7-16A0127A788E}"/>
              </a:ext>
            </a:extLst>
          </p:cNvPr>
          <p:cNvSpPr>
            <a:spLocks noChangeAspect="1"/>
          </p:cNvSpPr>
          <p:nvPr/>
        </p:nvSpPr>
        <p:spPr>
          <a:xfrm>
            <a:off x="2618747" y="607848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9FA8EEEF-04BE-0E4D-BA13-0D820CD93FFF}"/>
              </a:ext>
            </a:extLst>
          </p:cNvPr>
          <p:cNvSpPr>
            <a:spLocks noChangeAspect="1"/>
          </p:cNvSpPr>
          <p:nvPr/>
        </p:nvSpPr>
        <p:spPr>
          <a:xfrm>
            <a:off x="2531374" y="607848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F7020DBA-DE5B-3B41-982B-F44207B37C6C}"/>
              </a:ext>
            </a:extLst>
          </p:cNvPr>
          <p:cNvSpPr>
            <a:spLocks noChangeAspect="1"/>
          </p:cNvSpPr>
          <p:nvPr/>
        </p:nvSpPr>
        <p:spPr>
          <a:xfrm>
            <a:off x="2410373" y="4573308"/>
            <a:ext cx="56905" cy="2808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1" name="Rectangle 260">
            <a:extLst>
              <a:ext uri="{FF2B5EF4-FFF2-40B4-BE49-F238E27FC236}">
                <a16:creationId xmlns:a16="http://schemas.microsoft.com/office/drawing/2014/main" id="{CD988C6F-B3A6-A14C-B182-062260D94734}"/>
              </a:ext>
            </a:extLst>
          </p:cNvPr>
          <p:cNvSpPr>
            <a:spLocks noChangeAspect="1"/>
          </p:cNvSpPr>
          <p:nvPr/>
        </p:nvSpPr>
        <p:spPr>
          <a:xfrm>
            <a:off x="2207445" y="6078487"/>
            <a:ext cx="45719"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pic>
        <p:nvPicPr>
          <p:cNvPr id="262" name="Picture 261">
            <a:extLst>
              <a:ext uri="{FF2B5EF4-FFF2-40B4-BE49-F238E27FC236}">
                <a16:creationId xmlns:a16="http://schemas.microsoft.com/office/drawing/2014/main" id="{E88D21A2-0F52-0F42-94E3-4914FEFAB001}"/>
              </a:ext>
            </a:extLst>
          </p:cNvPr>
          <p:cNvPicPr>
            <a:picLocks noChangeAspect="1"/>
          </p:cNvPicPr>
          <p:nvPr/>
        </p:nvPicPr>
        <p:blipFill>
          <a:blip r:embed="rId2"/>
          <a:stretch>
            <a:fillRect/>
          </a:stretch>
        </p:blipFill>
        <p:spPr>
          <a:xfrm>
            <a:off x="3468495" y="3586456"/>
            <a:ext cx="520957" cy="201411"/>
          </a:xfrm>
          <a:prstGeom prst="rect">
            <a:avLst/>
          </a:prstGeom>
        </p:spPr>
      </p:pic>
      <p:pic>
        <p:nvPicPr>
          <p:cNvPr id="263" name="Picture 262">
            <a:extLst>
              <a:ext uri="{FF2B5EF4-FFF2-40B4-BE49-F238E27FC236}">
                <a16:creationId xmlns:a16="http://schemas.microsoft.com/office/drawing/2014/main" id="{2C29A056-E9E9-F94A-887E-E06BA06B0D15}"/>
              </a:ext>
            </a:extLst>
          </p:cNvPr>
          <p:cNvPicPr>
            <a:picLocks noChangeAspect="1"/>
          </p:cNvPicPr>
          <p:nvPr/>
        </p:nvPicPr>
        <p:blipFill>
          <a:blip r:embed="rId2"/>
          <a:stretch>
            <a:fillRect/>
          </a:stretch>
        </p:blipFill>
        <p:spPr>
          <a:xfrm>
            <a:off x="4452972" y="3628501"/>
            <a:ext cx="520957" cy="201411"/>
          </a:xfrm>
          <a:prstGeom prst="rect">
            <a:avLst/>
          </a:prstGeom>
        </p:spPr>
      </p:pic>
      <p:pic>
        <p:nvPicPr>
          <p:cNvPr id="264" name="Picture 263">
            <a:extLst>
              <a:ext uri="{FF2B5EF4-FFF2-40B4-BE49-F238E27FC236}">
                <a16:creationId xmlns:a16="http://schemas.microsoft.com/office/drawing/2014/main" id="{2C053EE4-0E13-BE45-83A8-6868C72E6FFA}"/>
              </a:ext>
            </a:extLst>
          </p:cNvPr>
          <p:cNvPicPr>
            <a:picLocks noChangeAspect="1"/>
          </p:cNvPicPr>
          <p:nvPr/>
        </p:nvPicPr>
        <p:blipFill>
          <a:blip r:embed="rId2"/>
          <a:stretch>
            <a:fillRect/>
          </a:stretch>
        </p:blipFill>
        <p:spPr>
          <a:xfrm>
            <a:off x="3028546" y="3899218"/>
            <a:ext cx="520957" cy="201411"/>
          </a:xfrm>
          <a:prstGeom prst="rect">
            <a:avLst/>
          </a:prstGeom>
        </p:spPr>
      </p:pic>
      <p:pic>
        <p:nvPicPr>
          <p:cNvPr id="265" name="Picture 264">
            <a:extLst>
              <a:ext uri="{FF2B5EF4-FFF2-40B4-BE49-F238E27FC236}">
                <a16:creationId xmlns:a16="http://schemas.microsoft.com/office/drawing/2014/main" id="{4FE4C362-ED2B-1F4A-948F-632A02D22A17}"/>
              </a:ext>
            </a:extLst>
          </p:cNvPr>
          <p:cNvPicPr>
            <a:picLocks noChangeAspect="1"/>
          </p:cNvPicPr>
          <p:nvPr/>
        </p:nvPicPr>
        <p:blipFill>
          <a:blip r:embed="rId2"/>
          <a:stretch>
            <a:fillRect/>
          </a:stretch>
        </p:blipFill>
        <p:spPr>
          <a:xfrm>
            <a:off x="1579751" y="5994357"/>
            <a:ext cx="520957" cy="201411"/>
          </a:xfrm>
          <a:prstGeom prst="rect">
            <a:avLst/>
          </a:prstGeom>
        </p:spPr>
      </p:pic>
      <p:pic>
        <p:nvPicPr>
          <p:cNvPr id="266" name="Picture 265">
            <a:extLst>
              <a:ext uri="{FF2B5EF4-FFF2-40B4-BE49-F238E27FC236}">
                <a16:creationId xmlns:a16="http://schemas.microsoft.com/office/drawing/2014/main" id="{4798150B-9163-9A48-ABAB-4129F8E68291}"/>
              </a:ext>
            </a:extLst>
          </p:cNvPr>
          <p:cNvPicPr>
            <a:picLocks noChangeAspect="1"/>
          </p:cNvPicPr>
          <p:nvPr/>
        </p:nvPicPr>
        <p:blipFill>
          <a:blip r:embed="rId2"/>
          <a:stretch>
            <a:fillRect/>
          </a:stretch>
        </p:blipFill>
        <p:spPr>
          <a:xfrm>
            <a:off x="4242936" y="2812039"/>
            <a:ext cx="520957" cy="201411"/>
          </a:xfrm>
          <a:prstGeom prst="rect">
            <a:avLst/>
          </a:prstGeom>
        </p:spPr>
      </p:pic>
      <p:sp>
        <p:nvSpPr>
          <p:cNvPr id="267" name="Rectangle 266">
            <a:extLst>
              <a:ext uri="{FF2B5EF4-FFF2-40B4-BE49-F238E27FC236}">
                <a16:creationId xmlns:a16="http://schemas.microsoft.com/office/drawing/2014/main" id="{2080243C-3B97-FC46-AB6F-042F6CCFF5FD}"/>
              </a:ext>
            </a:extLst>
          </p:cNvPr>
          <p:cNvSpPr>
            <a:spLocks noChangeAspect="1"/>
          </p:cNvSpPr>
          <p:nvPr/>
        </p:nvSpPr>
        <p:spPr>
          <a:xfrm>
            <a:off x="1924366" y="5645368"/>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RE</a:t>
            </a:r>
          </a:p>
        </p:txBody>
      </p:sp>
      <p:sp>
        <p:nvSpPr>
          <p:cNvPr id="268" name="Rectangle 267">
            <a:extLst>
              <a:ext uri="{FF2B5EF4-FFF2-40B4-BE49-F238E27FC236}">
                <a16:creationId xmlns:a16="http://schemas.microsoft.com/office/drawing/2014/main" id="{34184C89-C82C-C54C-8E21-72D585A3AF93}"/>
              </a:ext>
            </a:extLst>
          </p:cNvPr>
          <p:cNvSpPr>
            <a:spLocks noChangeAspect="1"/>
          </p:cNvSpPr>
          <p:nvPr/>
        </p:nvSpPr>
        <p:spPr>
          <a:xfrm>
            <a:off x="1794903"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9" name="Rectangle 268">
            <a:extLst>
              <a:ext uri="{FF2B5EF4-FFF2-40B4-BE49-F238E27FC236}">
                <a16:creationId xmlns:a16="http://schemas.microsoft.com/office/drawing/2014/main" id="{085FDC15-256C-E24E-B901-722518056D45}"/>
              </a:ext>
            </a:extLst>
          </p:cNvPr>
          <p:cNvSpPr>
            <a:spLocks noChangeAspect="1"/>
          </p:cNvSpPr>
          <p:nvPr/>
        </p:nvSpPr>
        <p:spPr>
          <a:xfrm>
            <a:off x="2297272"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0" name="Rectangle 269">
            <a:extLst>
              <a:ext uri="{FF2B5EF4-FFF2-40B4-BE49-F238E27FC236}">
                <a16:creationId xmlns:a16="http://schemas.microsoft.com/office/drawing/2014/main" id="{EAE19A67-AB15-FB43-9BF8-D57F48F13DE3}"/>
              </a:ext>
            </a:extLst>
          </p:cNvPr>
          <p:cNvSpPr>
            <a:spLocks noChangeAspect="1"/>
          </p:cNvSpPr>
          <p:nvPr/>
        </p:nvSpPr>
        <p:spPr>
          <a:xfrm>
            <a:off x="2232540" y="564536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F67FAB4E-1B98-404B-894F-3AB5D9689C79}"/>
              </a:ext>
            </a:extLst>
          </p:cNvPr>
          <p:cNvSpPr>
            <a:spLocks noChangeAspect="1"/>
          </p:cNvSpPr>
          <p:nvPr/>
        </p:nvSpPr>
        <p:spPr>
          <a:xfrm>
            <a:off x="1868964" y="5637080"/>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2" name="Curved Left Arrow 271">
            <a:extLst>
              <a:ext uri="{FF2B5EF4-FFF2-40B4-BE49-F238E27FC236}">
                <a16:creationId xmlns:a16="http://schemas.microsoft.com/office/drawing/2014/main" id="{23741693-2006-9845-B1FD-144CF7956C28}"/>
              </a:ext>
            </a:extLst>
          </p:cNvPr>
          <p:cNvSpPr/>
          <p:nvPr/>
        </p:nvSpPr>
        <p:spPr>
          <a:xfrm rot="2375433">
            <a:off x="3632218" y="1566840"/>
            <a:ext cx="546151" cy="5160013"/>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8" name="Straight Arrow Connector 227">
            <a:extLst>
              <a:ext uri="{FF2B5EF4-FFF2-40B4-BE49-F238E27FC236}">
                <a16:creationId xmlns:a16="http://schemas.microsoft.com/office/drawing/2014/main" id="{74F716D4-73AB-1147-9D3D-490002C85BB9}"/>
              </a:ext>
            </a:extLst>
          </p:cNvPr>
          <p:cNvCxnSpPr/>
          <p:nvPr/>
        </p:nvCxnSpPr>
        <p:spPr>
          <a:xfrm>
            <a:off x="826958" y="3679775"/>
            <a:ext cx="914400" cy="91440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3" name="Curved Left Arrow 272">
            <a:extLst>
              <a:ext uri="{FF2B5EF4-FFF2-40B4-BE49-F238E27FC236}">
                <a16:creationId xmlns:a16="http://schemas.microsoft.com/office/drawing/2014/main" id="{9C88A1AF-F159-F647-BF2F-3E4507D2D00D}"/>
              </a:ext>
            </a:extLst>
          </p:cNvPr>
          <p:cNvSpPr/>
          <p:nvPr/>
        </p:nvSpPr>
        <p:spPr>
          <a:xfrm rot="1016307">
            <a:off x="3236283" y="3225345"/>
            <a:ext cx="575858" cy="3326005"/>
          </a:xfrm>
          <a:prstGeom prst="curvedLeftArrow">
            <a:avLst>
              <a:gd name="adj1" fmla="val 25000"/>
              <a:gd name="adj2" fmla="val 50000"/>
              <a:gd name="adj3" fmla="val 0"/>
            </a:avLst>
          </a:prstGeom>
          <a:solidFill>
            <a:srgbClr val="44C4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5" name="Straight Connector 274">
            <a:extLst>
              <a:ext uri="{FF2B5EF4-FFF2-40B4-BE49-F238E27FC236}">
                <a16:creationId xmlns:a16="http://schemas.microsoft.com/office/drawing/2014/main" id="{639E3CB2-0D57-C546-B917-8E5F2C2271F8}"/>
              </a:ext>
            </a:extLst>
          </p:cNvPr>
          <p:cNvCxnSpPr>
            <a:cxnSpLocks/>
            <a:endCxn id="255" idx="0"/>
          </p:cNvCxnSpPr>
          <p:nvPr/>
        </p:nvCxnSpPr>
        <p:spPr>
          <a:xfrm>
            <a:off x="2221696" y="5930916"/>
            <a:ext cx="201964" cy="1419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279" name="Left Arrow 278">
            <a:extLst>
              <a:ext uri="{FF2B5EF4-FFF2-40B4-BE49-F238E27FC236}">
                <a16:creationId xmlns:a16="http://schemas.microsoft.com/office/drawing/2014/main" id="{0A025454-0A33-4E44-8AD4-3915A3B256D4}"/>
              </a:ext>
            </a:extLst>
          </p:cNvPr>
          <p:cNvSpPr/>
          <p:nvPr/>
        </p:nvSpPr>
        <p:spPr>
          <a:xfrm>
            <a:off x="3416944" y="5864525"/>
            <a:ext cx="932914" cy="238938"/>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0" name="Donut 279">
            <a:extLst>
              <a:ext uri="{FF2B5EF4-FFF2-40B4-BE49-F238E27FC236}">
                <a16:creationId xmlns:a16="http://schemas.microsoft.com/office/drawing/2014/main" id="{70CB8411-EBC3-1F4B-B767-C59FC08D0F75}"/>
              </a:ext>
            </a:extLst>
          </p:cNvPr>
          <p:cNvSpPr/>
          <p:nvPr/>
        </p:nvSpPr>
        <p:spPr>
          <a:xfrm>
            <a:off x="1250880" y="4390975"/>
            <a:ext cx="800246" cy="727776"/>
          </a:xfrm>
          <a:prstGeom prst="donut">
            <a:avLst>
              <a:gd name="adj" fmla="val 95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TextBox 281">
            <a:extLst>
              <a:ext uri="{FF2B5EF4-FFF2-40B4-BE49-F238E27FC236}">
                <a16:creationId xmlns:a16="http://schemas.microsoft.com/office/drawing/2014/main" id="{6445B12A-0F29-D84F-B1FB-E98B1C6AD378}"/>
              </a:ext>
            </a:extLst>
          </p:cNvPr>
          <p:cNvSpPr txBox="1"/>
          <p:nvPr/>
        </p:nvSpPr>
        <p:spPr>
          <a:xfrm>
            <a:off x="195666" y="256742"/>
            <a:ext cx="11222299" cy="861774"/>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商業發展中心是幾個超連鎖店主較弱的邊，並且有一位上線領導人在其下有一個連鎖分店加入。這些組織之間還存在關係和可能的策略、交易和互惠權衡在起作用。每週或每月，上線超連鎖店主週期性地在紅色超連鎖商業發展中心的一邊或兩邊放置不同點數。在任何一週，它相對較小，約為下一次總數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。然而，只要紅色的商業發展中心一直保持合格，它可以持續累積一年。平均合併起來的點數為</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點（每週每個上線超連鎖店主平均</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100-250BV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）。幾週之後，這是無法區分的，因為它合併到總的累積點數，自下而上，顯示在每邊的每一側，直到紅色商業發展中心，然後在向上到共同的組織。</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個或幾個月後，紅色的超連鎖店主只完成了基本業務要求，即</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150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點、推薦</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個人以擴展業務。他每次在括號中放</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、又一個</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，循環往復，以上所有點數的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90%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是下線放置</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。紅色超連鎖商業發展中心以下的組織幾乎不產生點數</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上線為自己建立的連鎖分店獲得和賺取。</a:t>
            </a:r>
          </a:p>
        </p:txBody>
      </p:sp>
      <p:sp>
        <p:nvSpPr>
          <p:cNvPr id="112" name="TextBox 111">
            <a:extLst>
              <a:ext uri="{FF2B5EF4-FFF2-40B4-BE49-F238E27FC236}">
                <a16:creationId xmlns:a16="http://schemas.microsoft.com/office/drawing/2014/main" id="{B35F7843-D61D-2B44-A4A6-DB43BF47D4C7}"/>
              </a:ext>
            </a:extLst>
          </p:cNvPr>
          <p:cNvSpPr txBox="1"/>
          <p:nvPr/>
        </p:nvSpPr>
        <p:spPr>
          <a:xfrm>
            <a:off x="5157734" y="4941251"/>
            <a:ext cx="6586335" cy="6463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下線放置點數通常是由共同的組織內多個超連鎖店主所進行，可以是兩邊的目標超連鎖店主或者受益人，由此通過有利的商業發展中心向上到共同的組織 通常，為了平衡，他們會尊重下線的放置要求，因為對上線來說，這兩種方式並沒有任何不同，最終都會給他們帶來累積。</a:t>
            </a:r>
          </a:p>
        </p:txBody>
      </p:sp>
      <p:sp>
        <p:nvSpPr>
          <p:cNvPr id="128" name="Right Bracket 127">
            <a:extLst>
              <a:ext uri="{FF2B5EF4-FFF2-40B4-BE49-F238E27FC236}">
                <a16:creationId xmlns:a16="http://schemas.microsoft.com/office/drawing/2014/main" id="{A1F1F9D1-F100-8A4B-9A4F-B2B4C74C806F}"/>
              </a:ext>
            </a:extLst>
          </p:cNvPr>
          <p:cNvSpPr/>
          <p:nvPr/>
        </p:nvSpPr>
        <p:spPr>
          <a:xfrm rot="2882177">
            <a:off x="3578157" y="3434745"/>
            <a:ext cx="201136" cy="1244775"/>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Right Bracket 273">
            <a:extLst>
              <a:ext uri="{FF2B5EF4-FFF2-40B4-BE49-F238E27FC236}">
                <a16:creationId xmlns:a16="http://schemas.microsoft.com/office/drawing/2014/main" id="{0A526CA1-63B5-B448-8ACD-F0FE41282EB3}"/>
              </a:ext>
            </a:extLst>
          </p:cNvPr>
          <p:cNvSpPr/>
          <p:nvPr/>
        </p:nvSpPr>
        <p:spPr>
          <a:xfrm>
            <a:off x="3320014" y="3780237"/>
            <a:ext cx="175989" cy="1819176"/>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12B7D948-7A47-6147-B097-C0C553AF4EB3}"/>
              </a:ext>
            </a:extLst>
          </p:cNvPr>
          <p:cNvCxnSpPr>
            <a:cxnSpLocks/>
            <a:stCxn id="274" idx="2"/>
            <a:endCxn id="263" idx="2"/>
          </p:cNvCxnSpPr>
          <p:nvPr/>
        </p:nvCxnSpPr>
        <p:spPr>
          <a:xfrm flipV="1">
            <a:off x="3496003" y="3829912"/>
            <a:ext cx="1217448" cy="8599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C5F50EA-C165-E943-AE63-C95A43EB3BA0}"/>
              </a:ext>
            </a:extLst>
          </p:cNvPr>
          <p:cNvCxnSpPr>
            <a:cxnSpLocks/>
            <a:stCxn id="128" idx="2"/>
          </p:cNvCxnSpPr>
          <p:nvPr/>
        </p:nvCxnSpPr>
        <p:spPr>
          <a:xfrm>
            <a:off x="3745970" y="4131912"/>
            <a:ext cx="1500024" cy="87797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48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right)">
                                      <p:cBhvr>
                                        <p:cTn id="11" dur="500"/>
                                        <p:tgtEl>
                                          <p:spTgt spid="110"/>
                                        </p:tgtEl>
                                      </p:cBhvr>
                                    </p:animEffect>
                                  </p:childTnLst>
                                </p:cTn>
                              </p:par>
                              <p:par>
                                <p:cTn id="12" presetID="22" presetClass="entr" presetSubtype="2" fill="hold" nodeType="withEffect">
                                  <p:stCondLst>
                                    <p:cond delay="0"/>
                                  </p:stCondLst>
                                  <p:childTnLst>
                                    <p:set>
                                      <p:cBhvr>
                                        <p:cTn id="13" dur="1" fill="hold">
                                          <p:stCondLst>
                                            <p:cond delay="0"/>
                                          </p:stCondLst>
                                        </p:cTn>
                                        <p:tgtEl>
                                          <p:spTgt spid="236"/>
                                        </p:tgtEl>
                                        <p:attrNameLst>
                                          <p:attrName>style.visibility</p:attrName>
                                        </p:attrNameLst>
                                      </p:cBhvr>
                                      <p:to>
                                        <p:strVal val="visible"/>
                                      </p:to>
                                    </p:set>
                                    <p:animEffect transition="in" filter="wipe(right)">
                                      <p:cBhvr>
                                        <p:cTn id="14" dur="500"/>
                                        <p:tgtEl>
                                          <p:spTgt spid="236"/>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wipe(down)">
                                      <p:cBhvr>
                                        <p:cTn id="18" dur="500"/>
                                        <p:tgtEl>
                                          <p:spTgt spid="274"/>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wipe(down)">
                                      <p:cBhvr>
                                        <p:cTn id="22" dur="500"/>
                                        <p:tgtEl>
                                          <p:spTgt spid="131"/>
                                        </p:tgtEl>
                                      </p:cBhvr>
                                    </p:animEffect>
                                  </p:childTnLst>
                                </p:cTn>
                              </p:par>
                              <p:par>
                                <p:cTn id="23" presetID="22" presetClass="entr" presetSubtype="4" fill="hold" nodeType="withEffect">
                                  <p:stCondLst>
                                    <p:cond delay="0"/>
                                  </p:stCondLst>
                                  <p:childTnLst>
                                    <p:set>
                                      <p:cBhvr>
                                        <p:cTn id="24" dur="1" fill="hold">
                                          <p:stCondLst>
                                            <p:cond delay="0"/>
                                          </p:stCondLst>
                                        </p:cTn>
                                        <p:tgtEl>
                                          <p:spTgt spid="276"/>
                                        </p:tgtEl>
                                        <p:attrNameLst>
                                          <p:attrName>style.visibility</p:attrName>
                                        </p:attrNameLst>
                                      </p:cBhvr>
                                      <p:to>
                                        <p:strVal val="visible"/>
                                      </p:to>
                                    </p:set>
                                    <p:animEffect transition="in" filter="wipe(down)">
                                      <p:cBhvr>
                                        <p:cTn id="25" dur="500"/>
                                        <p:tgtEl>
                                          <p:spTgt spid="27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500"/>
                                        <p:tgtEl>
                                          <p:spTgt spid="128"/>
                                        </p:tgtEl>
                                      </p:cBhvr>
                                    </p:animEffect>
                                  </p:childTnLst>
                                </p:cTn>
                              </p:par>
                            </p:childTnLst>
                          </p:cTn>
                        </p:par>
                        <p:par>
                          <p:cTn id="30" fill="hold">
                            <p:stCondLst>
                              <p:cond delay="2500"/>
                            </p:stCondLst>
                            <p:childTnLst>
                              <p:par>
                                <p:cTn id="31" presetID="22" presetClass="entr" presetSubtype="2" fill="hold" grpId="0" nodeType="afterEffect">
                                  <p:stCondLst>
                                    <p:cond delay="0"/>
                                  </p:stCondLst>
                                  <p:childTnLst>
                                    <p:set>
                                      <p:cBhvr>
                                        <p:cTn id="32" dur="1" fill="hold">
                                          <p:stCondLst>
                                            <p:cond delay="0"/>
                                          </p:stCondLst>
                                        </p:cTn>
                                        <p:tgtEl>
                                          <p:spTgt spid="279"/>
                                        </p:tgtEl>
                                        <p:attrNameLst>
                                          <p:attrName>style.visibility</p:attrName>
                                        </p:attrNameLst>
                                      </p:cBhvr>
                                      <p:to>
                                        <p:strVal val="visible"/>
                                      </p:to>
                                    </p:set>
                                    <p:animEffect transition="in" filter="wipe(right)">
                                      <p:cBhvr>
                                        <p:cTn id="33" dur="500"/>
                                        <p:tgtEl>
                                          <p:spTgt spid="279"/>
                                        </p:tgtEl>
                                      </p:cBhvr>
                                    </p:animEffect>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08"/>
                                        </p:tgtEl>
                                        <p:attrNameLst>
                                          <p:attrName>style.visibility</p:attrName>
                                        </p:attrNameLst>
                                      </p:cBhvr>
                                      <p:to>
                                        <p:strVal val="visible"/>
                                      </p:to>
                                    </p:set>
                                    <p:anim calcmode="lin" valueType="num">
                                      <p:cBhvr additive="base">
                                        <p:cTn id="37" dur="500" fill="hold"/>
                                        <p:tgtEl>
                                          <p:spTgt spid="108"/>
                                        </p:tgtEl>
                                        <p:attrNameLst>
                                          <p:attrName>ppt_x</p:attrName>
                                        </p:attrNameLst>
                                      </p:cBhvr>
                                      <p:tavLst>
                                        <p:tav tm="0">
                                          <p:val>
                                            <p:strVal val="#ppt_x"/>
                                          </p:val>
                                        </p:tav>
                                        <p:tav tm="100000">
                                          <p:val>
                                            <p:strVal val="#ppt_x"/>
                                          </p:val>
                                        </p:tav>
                                      </p:tavLst>
                                    </p:anim>
                                    <p:anim calcmode="lin" valueType="num">
                                      <p:cBhvr additive="base">
                                        <p:cTn id="3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72"/>
                                        </p:tgtEl>
                                        <p:attrNameLst>
                                          <p:attrName>style.visibility</p:attrName>
                                        </p:attrNameLst>
                                      </p:cBhvr>
                                      <p:to>
                                        <p:strVal val="visible"/>
                                      </p:to>
                                    </p:set>
                                    <p:animEffect transition="in" filter="wipe(up)">
                                      <p:cBhvr>
                                        <p:cTn id="46" dur="500"/>
                                        <p:tgtEl>
                                          <p:spTgt spid="272"/>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34"/>
                                        </p:tgtEl>
                                        <p:attrNameLst>
                                          <p:attrName>style.visibility</p:attrName>
                                        </p:attrNameLst>
                                      </p:cBhvr>
                                      <p:to>
                                        <p:strVal val="visible"/>
                                      </p:to>
                                    </p:set>
                                    <p:animEffect transition="in" filter="wipe(up)">
                                      <p:cBhvr>
                                        <p:cTn id="49" dur="500"/>
                                        <p:tgtEl>
                                          <p:spTgt spid="134"/>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238"/>
                                        </p:tgtEl>
                                        <p:attrNameLst>
                                          <p:attrName>style.visibility</p:attrName>
                                        </p:attrNameLst>
                                      </p:cBhvr>
                                      <p:to>
                                        <p:strVal val="visible"/>
                                      </p:to>
                                    </p:set>
                                    <p:animEffect transition="in" filter="wipe(up)">
                                      <p:cBhvr>
                                        <p:cTn id="53" dur="500"/>
                                        <p:tgtEl>
                                          <p:spTgt spid="238"/>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73"/>
                                        </p:tgtEl>
                                        <p:attrNameLst>
                                          <p:attrName>style.visibility</p:attrName>
                                        </p:attrNameLst>
                                      </p:cBhvr>
                                      <p:to>
                                        <p:strVal val="visible"/>
                                      </p:to>
                                    </p:set>
                                    <p:animEffect transition="in" filter="wipe(up)">
                                      <p:cBhvr>
                                        <p:cTn id="56" dur="500"/>
                                        <p:tgtEl>
                                          <p:spTgt spid="273"/>
                                        </p:tgtEl>
                                      </p:cBhvr>
                                    </p:animEffect>
                                  </p:childTnLst>
                                </p:cTn>
                              </p:par>
                            </p:childTnLst>
                          </p:cTn>
                        </p:par>
                        <p:par>
                          <p:cTn id="57" fill="hold">
                            <p:stCondLst>
                              <p:cond delay="1000"/>
                            </p:stCondLst>
                            <p:childTnLst>
                              <p:par>
                                <p:cTn id="58" presetID="22" presetClass="entr" presetSubtype="1"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up)">
                                      <p:cBhvr>
                                        <p:cTn id="60" dur="500"/>
                                        <p:tgtEl>
                                          <p:spTgt spid="7"/>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32"/>
                                        </p:tgtEl>
                                        <p:attrNameLst>
                                          <p:attrName>style.visibility</p:attrName>
                                        </p:attrNameLst>
                                      </p:cBhvr>
                                      <p:to>
                                        <p:strVal val="visible"/>
                                      </p:to>
                                    </p:set>
                                    <p:animEffect transition="in" filter="wipe(up)">
                                      <p:cBhvr>
                                        <p:cTn id="63"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231" grpId="0" animBg="1"/>
      <p:bldP spid="232" grpId="0" animBg="1"/>
      <p:bldP spid="7" grpId="0" animBg="1"/>
      <p:bldP spid="108" grpId="0"/>
      <p:bldP spid="238" grpId="0" animBg="1"/>
      <p:bldP spid="272" grpId="0" animBg="1"/>
      <p:bldP spid="273" grpId="0" animBg="1"/>
      <p:bldP spid="279" grpId="0" animBg="1"/>
      <p:bldP spid="112" grpId="0" animBg="1"/>
      <p:bldP spid="128" grpId="0" animBg="1"/>
      <p:bldP spid="27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7" name="Straight Connector 246"/>
          <p:cNvCxnSpPr/>
          <p:nvPr/>
        </p:nvCxnSpPr>
        <p:spPr>
          <a:xfrm flipH="1">
            <a:off x="1230622" y="5118751"/>
            <a:ext cx="870086" cy="6946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95666" y="1379213"/>
            <a:ext cx="5744725" cy="460021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a:stCxn id="5" idx="2"/>
          </p:cNvCxnSpPr>
          <p:nvPr/>
        </p:nvCxnSpPr>
        <p:spPr>
          <a:xfrm>
            <a:off x="6563941" y="1801264"/>
            <a:ext cx="3930222" cy="311849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345806" y="3679775"/>
            <a:ext cx="478156" cy="3556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141839" y="1931751"/>
            <a:ext cx="887497" cy="6812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846830" y="2998551"/>
            <a:ext cx="1764432" cy="1392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663022" y="4746575"/>
            <a:ext cx="1325459" cy="11179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96888" y="1931751"/>
            <a:ext cx="427956" cy="34061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463590" y="3324175"/>
            <a:ext cx="1316753" cy="10668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390219" y="3687162"/>
            <a:ext cx="1336589" cy="10893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p:cNvSpPr>
            <a:spLocks noChangeAspect="1"/>
          </p:cNvSpPr>
          <p:nvPr/>
        </p:nvSpPr>
        <p:spPr>
          <a:xfrm>
            <a:off x="5771198" y="1379213"/>
            <a:ext cx="602812" cy="422051"/>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超連鎖店主上線夥伴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領導人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644579"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517958"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500631"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374010"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 name="Rectangle 7"/>
          <p:cNvSpPr>
            <a:spLocks noChangeAspect="1"/>
          </p:cNvSpPr>
          <p:nvPr/>
        </p:nvSpPr>
        <p:spPr>
          <a:xfrm>
            <a:off x="5003647"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002</a:t>
            </a:r>
          </a:p>
        </p:txBody>
      </p:sp>
      <p:sp>
        <p:nvSpPr>
          <p:cNvPr id="9" name="Rectangle 8"/>
          <p:cNvSpPr>
            <a:spLocks noChangeAspect="1"/>
          </p:cNvSpPr>
          <p:nvPr/>
        </p:nvSpPr>
        <p:spPr>
          <a:xfrm>
            <a:off x="4938916"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874184"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376553"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311821"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56547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 name="Rectangle 13"/>
          <p:cNvSpPr>
            <a:spLocks noChangeAspect="1"/>
          </p:cNvSpPr>
          <p:nvPr/>
        </p:nvSpPr>
        <p:spPr>
          <a:xfrm>
            <a:off x="450074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443600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493837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87364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4127835"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 name="Rectangle 18"/>
          <p:cNvSpPr>
            <a:spLocks noChangeAspect="1"/>
          </p:cNvSpPr>
          <p:nvPr/>
        </p:nvSpPr>
        <p:spPr>
          <a:xfrm>
            <a:off x="4063104"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998372"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500741"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436009"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690198"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4" name="Rectangle 23"/>
          <p:cNvSpPr>
            <a:spLocks noChangeAspect="1"/>
          </p:cNvSpPr>
          <p:nvPr/>
        </p:nvSpPr>
        <p:spPr>
          <a:xfrm>
            <a:off x="3625467"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3560735"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4063104"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998372"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3252561"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9" name="Rectangle 28"/>
          <p:cNvSpPr>
            <a:spLocks noChangeAspect="1"/>
          </p:cNvSpPr>
          <p:nvPr/>
        </p:nvSpPr>
        <p:spPr>
          <a:xfrm>
            <a:off x="3187830"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3123098"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625467"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3560735"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Rectangle 32"/>
          <p:cNvSpPr>
            <a:spLocks noChangeAspect="1"/>
          </p:cNvSpPr>
          <p:nvPr/>
        </p:nvSpPr>
        <p:spPr>
          <a:xfrm>
            <a:off x="281492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4" name="Rectangle 33"/>
          <p:cNvSpPr>
            <a:spLocks noChangeAspect="1"/>
          </p:cNvSpPr>
          <p:nvPr/>
        </p:nvSpPr>
        <p:spPr>
          <a:xfrm>
            <a:off x="27501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268546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318783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312309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 name="Rectangle 37"/>
          <p:cNvSpPr>
            <a:spLocks noChangeAspect="1"/>
          </p:cNvSpPr>
          <p:nvPr/>
        </p:nvSpPr>
        <p:spPr>
          <a:xfrm>
            <a:off x="237728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 name="Rectangle 38"/>
          <p:cNvSpPr>
            <a:spLocks noChangeAspect="1"/>
          </p:cNvSpPr>
          <p:nvPr/>
        </p:nvSpPr>
        <p:spPr>
          <a:xfrm>
            <a:off x="23125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224782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275019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268546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1939650"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 name="Rectangle 43"/>
          <p:cNvSpPr>
            <a:spLocks noChangeAspect="1"/>
          </p:cNvSpPr>
          <p:nvPr/>
        </p:nvSpPr>
        <p:spPr>
          <a:xfrm>
            <a:off x="18749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1810187"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2312556"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224782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1502013" y="4604937"/>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9" name="Rectangle 48"/>
          <p:cNvSpPr>
            <a:spLocks noChangeAspect="1"/>
          </p:cNvSpPr>
          <p:nvPr/>
        </p:nvSpPr>
        <p:spPr>
          <a:xfrm>
            <a:off x="1437282"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372550"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 name="Rectangle 50"/>
          <p:cNvSpPr>
            <a:spLocks noChangeAspect="1"/>
          </p:cNvSpPr>
          <p:nvPr/>
        </p:nvSpPr>
        <p:spPr>
          <a:xfrm>
            <a:off x="1874919"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 name="Rectangle 51"/>
          <p:cNvSpPr>
            <a:spLocks noChangeAspect="1"/>
          </p:cNvSpPr>
          <p:nvPr/>
        </p:nvSpPr>
        <p:spPr>
          <a:xfrm>
            <a:off x="1810187"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p:cNvSpPr>
            <a:spLocks noChangeAspect="1"/>
          </p:cNvSpPr>
          <p:nvPr/>
        </p:nvSpPr>
        <p:spPr>
          <a:xfrm>
            <a:off x="1064376"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54" name="Rectangle 53"/>
          <p:cNvSpPr>
            <a:spLocks noChangeAspect="1"/>
          </p:cNvSpPr>
          <p:nvPr/>
        </p:nvSpPr>
        <p:spPr>
          <a:xfrm>
            <a:off x="999645"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 name="Rectangle 54"/>
          <p:cNvSpPr>
            <a:spLocks noChangeAspect="1"/>
          </p:cNvSpPr>
          <p:nvPr/>
        </p:nvSpPr>
        <p:spPr>
          <a:xfrm>
            <a:off x="934913"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 name="Rectangle 55"/>
          <p:cNvSpPr>
            <a:spLocks noChangeAspect="1"/>
          </p:cNvSpPr>
          <p:nvPr/>
        </p:nvSpPr>
        <p:spPr>
          <a:xfrm>
            <a:off x="1437282"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p:cNvSpPr>
            <a:spLocks noChangeAspect="1"/>
          </p:cNvSpPr>
          <p:nvPr/>
        </p:nvSpPr>
        <p:spPr>
          <a:xfrm>
            <a:off x="1372550"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8" name="Rectangle 57"/>
          <p:cNvSpPr>
            <a:spLocks noChangeAspect="1"/>
          </p:cNvSpPr>
          <p:nvPr/>
        </p:nvSpPr>
        <p:spPr>
          <a:xfrm>
            <a:off x="626739"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59" name="Rectangle 58"/>
          <p:cNvSpPr>
            <a:spLocks noChangeAspect="1"/>
          </p:cNvSpPr>
          <p:nvPr/>
        </p:nvSpPr>
        <p:spPr>
          <a:xfrm>
            <a:off x="562008"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0" name="Rectangle 59"/>
          <p:cNvSpPr>
            <a:spLocks noChangeAspect="1"/>
          </p:cNvSpPr>
          <p:nvPr/>
        </p:nvSpPr>
        <p:spPr>
          <a:xfrm>
            <a:off x="497276"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999645"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934913"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6886549"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p>
        </p:txBody>
      </p:sp>
      <p:sp>
        <p:nvSpPr>
          <p:cNvPr id="64" name="Rectangle 63"/>
          <p:cNvSpPr>
            <a:spLocks noChangeAspect="1"/>
          </p:cNvSpPr>
          <p:nvPr/>
        </p:nvSpPr>
        <p:spPr>
          <a:xfrm>
            <a:off x="6821818"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6757086"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7259455"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7194723"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32418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9" name="Rectangle 68"/>
          <p:cNvSpPr>
            <a:spLocks noChangeAspect="1"/>
          </p:cNvSpPr>
          <p:nvPr/>
        </p:nvSpPr>
        <p:spPr>
          <a:xfrm>
            <a:off x="725945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19472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769709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63236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776182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4" name="Rectangle 73"/>
          <p:cNvSpPr>
            <a:spLocks noChangeAspect="1"/>
          </p:cNvSpPr>
          <p:nvPr/>
        </p:nvSpPr>
        <p:spPr>
          <a:xfrm>
            <a:off x="769709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63236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13472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06999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199460"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9" name="Rectangle 78"/>
          <p:cNvSpPr>
            <a:spLocks noChangeAspect="1"/>
          </p:cNvSpPr>
          <p:nvPr/>
        </p:nvSpPr>
        <p:spPr>
          <a:xfrm>
            <a:off x="8134729"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069997"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8572366"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8507634"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8637097"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4" name="Rectangle 83"/>
          <p:cNvSpPr>
            <a:spLocks noChangeAspect="1"/>
          </p:cNvSpPr>
          <p:nvPr/>
        </p:nvSpPr>
        <p:spPr>
          <a:xfrm>
            <a:off x="8572366"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8507634"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010003"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8945271"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07473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9" name="Rectangle 88"/>
          <p:cNvSpPr>
            <a:spLocks noChangeAspect="1"/>
          </p:cNvSpPr>
          <p:nvPr/>
        </p:nvSpPr>
        <p:spPr>
          <a:xfrm>
            <a:off x="901000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894527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944764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938290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9512371"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4" name="Rectangle 93"/>
          <p:cNvSpPr>
            <a:spLocks noChangeAspect="1"/>
          </p:cNvSpPr>
          <p:nvPr/>
        </p:nvSpPr>
        <p:spPr>
          <a:xfrm>
            <a:off x="9447640"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938290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9885277"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9820545"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8" name="Rectangle 97"/>
          <p:cNvSpPr>
            <a:spLocks noChangeAspect="1"/>
          </p:cNvSpPr>
          <p:nvPr/>
        </p:nvSpPr>
        <p:spPr>
          <a:xfrm>
            <a:off x="995000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9" name="Rectangle 98"/>
          <p:cNvSpPr>
            <a:spLocks noChangeAspect="1"/>
          </p:cNvSpPr>
          <p:nvPr/>
        </p:nvSpPr>
        <p:spPr>
          <a:xfrm>
            <a:off x="988527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0" name="Rectangle 99"/>
          <p:cNvSpPr>
            <a:spLocks noChangeAspect="1"/>
          </p:cNvSpPr>
          <p:nvPr/>
        </p:nvSpPr>
        <p:spPr>
          <a:xfrm>
            <a:off x="982054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1032291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025818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0387645"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04" name="Rectangle 103"/>
          <p:cNvSpPr>
            <a:spLocks noChangeAspect="1"/>
          </p:cNvSpPr>
          <p:nvPr/>
        </p:nvSpPr>
        <p:spPr>
          <a:xfrm>
            <a:off x="10322914"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5" name="Rectangle 104"/>
          <p:cNvSpPr>
            <a:spLocks noChangeAspect="1"/>
          </p:cNvSpPr>
          <p:nvPr/>
        </p:nvSpPr>
        <p:spPr>
          <a:xfrm>
            <a:off x="10258182"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6" name="Rectangle 105"/>
          <p:cNvSpPr>
            <a:spLocks noChangeAspect="1"/>
          </p:cNvSpPr>
          <p:nvPr/>
        </p:nvSpPr>
        <p:spPr>
          <a:xfrm>
            <a:off x="10760551"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10695819"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3" name="Rectangle 112"/>
          <p:cNvSpPr>
            <a:spLocks noChangeAspect="1"/>
          </p:cNvSpPr>
          <p:nvPr/>
        </p:nvSpPr>
        <p:spPr>
          <a:xfrm>
            <a:off x="189102"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4" name="Rectangle 113"/>
          <p:cNvSpPr>
            <a:spLocks noChangeAspect="1"/>
          </p:cNvSpPr>
          <p:nvPr/>
        </p:nvSpPr>
        <p:spPr>
          <a:xfrm>
            <a:off x="124371"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5" name="Rectangle 114"/>
          <p:cNvSpPr>
            <a:spLocks noChangeAspect="1"/>
          </p:cNvSpPr>
          <p:nvPr/>
        </p:nvSpPr>
        <p:spPr>
          <a:xfrm>
            <a:off x="59639"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6" name="Rectangle 115"/>
          <p:cNvSpPr>
            <a:spLocks noChangeAspect="1"/>
          </p:cNvSpPr>
          <p:nvPr/>
        </p:nvSpPr>
        <p:spPr>
          <a:xfrm>
            <a:off x="562008"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7" name="Rectangle 116"/>
          <p:cNvSpPr>
            <a:spLocks noChangeAspect="1"/>
          </p:cNvSpPr>
          <p:nvPr/>
        </p:nvSpPr>
        <p:spPr>
          <a:xfrm>
            <a:off x="497276"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44074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9" name="Rectangle 118"/>
          <p:cNvSpPr>
            <a:spLocks noChangeAspect="1"/>
          </p:cNvSpPr>
          <p:nvPr/>
        </p:nvSpPr>
        <p:spPr>
          <a:xfrm>
            <a:off x="537601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31128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81365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4892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44891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24" name="Rectangle 123"/>
          <p:cNvSpPr>
            <a:spLocks noChangeAspect="1"/>
          </p:cNvSpPr>
          <p:nvPr/>
        </p:nvSpPr>
        <p:spPr>
          <a:xfrm>
            <a:off x="638418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1944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82181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75708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838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a:spLocks noChangeAspect="1"/>
          </p:cNvSpPr>
          <p:nvPr/>
        </p:nvSpPr>
        <p:spPr>
          <a:xfrm>
            <a:off x="581365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4892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25128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18655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4127835"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a:spLocks noChangeAspect="1"/>
          </p:cNvSpPr>
          <p:nvPr/>
        </p:nvSpPr>
        <p:spPr>
          <a:xfrm>
            <a:off x="4063104"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998372"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500741"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436009"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565472"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a:spLocks noChangeAspect="1"/>
          </p:cNvSpPr>
          <p:nvPr/>
        </p:nvSpPr>
        <p:spPr>
          <a:xfrm>
            <a:off x="4500741"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436009"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938378"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873646"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5003109"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9" name="Rectangle 148"/>
          <p:cNvSpPr>
            <a:spLocks noChangeAspect="1"/>
          </p:cNvSpPr>
          <p:nvPr/>
        </p:nvSpPr>
        <p:spPr>
          <a:xfrm>
            <a:off x="493837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873646"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376015"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31128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4120094"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4" name="Rectangle 153"/>
          <p:cNvSpPr>
            <a:spLocks noChangeAspect="1"/>
          </p:cNvSpPr>
          <p:nvPr/>
        </p:nvSpPr>
        <p:spPr>
          <a:xfrm>
            <a:off x="405536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990631"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493000"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42826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69019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9" name="Rectangle 158"/>
          <p:cNvSpPr>
            <a:spLocks noChangeAspect="1"/>
          </p:cNvSpPr>
          <p:nvPr/>
        </p:nvSpPr>
        <p:spPr>
          <a:xfrm>
            <a:off x="362546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356073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406310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99837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440746"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4" name="Rectangle 163"/>
          <p:cNvSpPr>
            <a:spLocks noChangeAspect="1"/>
          </p:cNvSpPr>
          <p:nvPr/>
        </p:nvSpPr>
        <p:spPr>
          <a:xfrm>
            <a:off x="5376015"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311283"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81365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48920"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8" name="Rectangle 167"/>
          <p:cNvSpPr>
            <a:spLocks noChangeAspect="1"/>
          </p:cNvSpPr>
          <p:nvPr/>
        </p:nvSpPr>
        <p:spPr>
          <a:xfrm>
            <a:off x="1939650"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9" name="Rectangle 168"/>
          <p:cNvSpPr>
            <a:spLocks noChangeAspect="1"/>
          </p:cNvSpPr>
          <p:nvPr/>
        </p:nvSpPr>
        <p:spPr>
          <a:xfrm>
            <a:off x="1874919"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0" name="Rectangle 169"/>
          <p:cNvSpPr>
            <a:spLocks noChangeAspect="1"/>
          </p:cNvSpPr>
          <p:nvPr/>
        </p:nvSpPr>
        <p:spPr>
          <a:xfrm>
            <a:off x="1810187"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1" name="Rectangle 170"/>
          <p:cNvSpPr>
            <a:spLocks noChangeAspect="1"/>
          </p:cNvSpPr>
          <p:nvPr/>
        </p:nvSpPr>
        <p:spPr>
          <a:xfrm>
            <a:off x="2312556"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2" name="Rectangle 171"/>
          <p:cNvSpPr>
            <a:spLocks noChangeAspect="1"/>
          </p:cNvSpPr>
          <p:nvPr/>
        </p:nvSpPr>
        <p:spPr>
          <a:xfrm>
            <a:off x="2247824"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8" name="Rectangle 177"/>
          <p:cNvSpPr>
            <a:spLocks noChangeAspect="1"/>
          </p:cNvSpPr>
          <p:nvPr/>
        </p:nvSpPr>
        <p:spPr>
          <a:xfrm>
            <a:off x="2377287"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79" name="Rectangle 178"/>
          <p:cNvSpPr>
            <a:spLocks noChangeAspect="1"/>
          </p:cNvSpPr>
          <p:nvPr/>
        </p:nvSpPr>
        <p:spPr>
          <a:xfrm>
            <a:off x="2312556"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0" name="Rectangle 179"/>
          <p:cNvSpPr>
            <a:spLocks noChangeAspect="1"/>
          </p:cNvSpPr>
          <p:nvPr/>
        </p:nvSpPr>
        <p:spPr>
          <a:xfrm>
            <a:off x="2247824"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1" name="Rectangle 180"/>
          <p:cNvSpPr>
            <a:spLocks noChangeAspect="1"/>
          </p:cNvSpPr>
          <p:nvPr/>
        </p:nvSpPr>
        <p:spPr>
          <a:xfrm>
            <a:off x="2750193"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2" name="Rectangle 181"/>
          <p:cNvSpPr>
            <a:spLocks noChangeAspect="1"/>
          </p:cNvSpPr>
          <p:nvPr/>
        </p:nvSpPr>
        <p:spPr>
          <a:xfrm>
            <a:off x="2685461"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3" name="Rectangle 182"/>
          <p:cNvSpPr>
            <a:spLocks noChangeAspect="1"/>
          </p:cNvSpPr>
          <p:nvPr/>
        </p:nvSpPr>
        <p:spPr>
          <a:xfrm>
            <a:off x="1502013"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184" name="Rectangle 183"/>
          <p:cNvSpPr>
            <a:spLocks noChangeAspect="1"/>
          </p:cNvSpPr>
          <p:nvPr/>
        </p:nvSpPr>
        <p:spPr>
          <a:xfrm>
            <a:off x="1437282"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5" name="Rectangle 184"/>
          <p:cNvSpPr>
            <a:spLocks noChangeAspect="1"/>
          </p:cNvSpPr>
          <p:nvPr/>
        </p:nvSpPr>
        <p:spPr>
          <a:xfrm>
            <a:off x="1372550"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6" name="Rectangle 185"/>
          <p:cNvSpPr>
            <a:spLocks noChangeAspect="1"/>
          </p:cNvSpPr>
          <p:nvPr/>
        </p:nvSpPr>
        <p:spPr>
          <a:xfrm>
            <a:off x="1874919"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7" name="Rectangle 186"/>
          <p:cNvSpPr>
            <a:spLocks noChangeAspect="1"/>
          </p:cNvSpPr>
          <p:nvPr/>
        </p:nvSpPr>
        <p:spPr>
          <a:xfrm>
            <a:off x="1810187"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8" name="Rectangle 187"/>
          <p:cNvSpPr>
            <a:spLocks noChangeAspect="1"/>
          </p:cNvSpPr>
          <p:nvPr/>
        </p:nvSpPr>
        <p:spPr>
          <a:xfrm>
            <a:off x="1064376"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89" name="Rectangle 188"/>
          <p:cNvSpPr>
            <a:spLocks noChangeAspect="1"/>
          </p:cNvSpPr>
          <p:nvPr/>
        </p:nvSpPr>
        <p:spPr>
          <a:xfrm>
            <a:off x="999645"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0" name="Rectangle 189"/>
          <p:cNvSpPr>
            <a:spLocks noChangeAspect="1"/>
          </p:cNvSpPr>
          <p:nvPr/>
        </p:nvSpPr>
        <p:spPr>
          <a:xfrm>
            <a:off x="934913"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1" name="Rectangle 190"/>
          <p:cNvSpPr>
            <a:spLocks noChangeAspect="1"/>
          </p:cNvSpPr>
          <p:nvPr/>
        </p:nvSpPr>
        <p:spPr>
          <a:xfrm>
            <a:off x="1437282"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2" name="Rectangle 191"/>
          <p:cNvSpPr>
            <a:spLocks noChangeAspect="1"/>
          </p:cNvSpPr>
          <p:nvPr/>
        </p:nvSpPr>
        <p:spPr>
          <a:xfrm>
            <a:off x="1372550"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3" name="Rectangle 192"/>
          <p:cNvSpPr>
            <a:spLocks noChangeAspect="1"/>
          </p:cNvSpPr>
          <p:nvPr/>
        </p:nvSpPr>
        <p:spPr>
          <a:xfrm>
            <a:off x="2814924"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4" name="Rectangle 193"/>
          <p:cNvSpPr>
            <a:spLocks noChangeAspect="1"/>
          </p:cNvSpPr>
          <p:nvPr/>
        </p:nvSpPr>
        <p:spPr>
          <a:xfrm>
            <a:off x="2750193"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5" name="Rectangle 194"/>
          <p:cNvSpPr>
            <a:spLocks noChangeAspect="1"/>
          </p:cNvSpPr>
          <p:nvPr/>
        </p:nvSpPr>
        <p:spPr>
          <a:xfrm>
            <a:off x="2685461"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6" name="Rectangle 195"/>
          <p:cNvSpPr>
            <a:spLocks noChangeAspect="1"/>
          </p:cNvSpPr>
          <p:nvPr/>
        </p:nvSpPr>
        <p:spPr>
          <a:xfrm>
            <a:off x="3187830"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7" name="Rectangle 196"/>
          <p:cNvSpPr>
            <a:spLocks noChangeAspect="1"/>
          </p:cNvSpPr>
          <p:nvPr/>
        </p:nvSpPr>
        <p:spPr>
          <a:xfrm>
            <a:off x="3123098"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3252561"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9" name="Rectangle 198"/>
          <p:cNvSpPr>
            <a:spLocks noChangeAspect="1"/>
          </p:cNvSpPr>
          <p:nvPr/>
        </p:nvSpPr>
        <p:spPr>
          <a:xfrm>
            <a:off x="3187830"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3123098"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625467"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3560735"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191719"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4" name="Rectangle 203"/>
          <p:cNvSpPr>
            <a:spLocks noChangeAspect="1"/>
          </p:cNvSpPr>
          <p:nvPr/>
        </p:nvSpPr>
        <p:spPr>
          <a:xfrm>
            <a:off x="812698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062256"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8564625"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84998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7754082"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9" name="Rectangle 208"/>
          <p:cNvSpPr>
            <a:spLocks noChangeAspect="1"/>
          </p:cNvSpPr>
          <p:nvPr/>
        </p:nvSpPr>
        <p:spPr>
          <a:xfrm>
            <a:off x="768935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624619"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12698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0622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863709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4" name="Rectangle 213"/>
          <p:cNvSpPr>
            <a:spLocks noChangeAspect="1"/>
          </p:cNvSpPr>
          <p:nvPr/>
        </p:nvSpPr>
        <p:spPr>
          <a:xfrm>
            <a:off x="857236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850763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01000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894527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316445"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9" name="Rectangle 218"/>
          <p:cNvSpPr>
            <a:spLocks noChangeAspect="1"/>
          </p:cNvSpPr>
          <p:nvPr/>
        </p:nvSpPr>
        <p:spPr>
          <a:xfrm>
            <a:off x="725171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18698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7689351"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6246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1" name="Curved Left Arrow 230"/>
          <p:cNvSpPr/>
          <p:nvPr/>
        </p:nvSpPr>
        <p:spPr>
          <a:xfrm rot="2951024" flipH="1">
            <a:off x="2380970" y="-24903"/>
            <a:ext cx="681054" cy="6749448"/>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Curved Left Arrow 231"/>
          <p:cNvSpPr/>
          <p:nvPr/>
        </p:nvSpPr>
        <p:spPr>
          <a:xfrm rot="1917080">
            <a:off x="4538695" y="1566550"/>
            <a:ext cx="546151" cy="4824520"/>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TextBox 233"/>
          <p:cNvSpPr txBox="1"/>
          <p:nvPr/>
        </p:nvSpPr>
        <p:spPr>
          <a:xfrm>
            <a:off x="88821" y="3001009"/>
            <a:ext cx="1996680"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a:t>
            </a:r>
            <a:r>
              <a:rPr kumimoji="0" lang="en-US" altLang="zh"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放置的受益者並非下線</a:t>
            </a:r>
          </a:p>
        </p:txBody>
      </p:sp>
      <p:sp>
        <p:nvSpPr>
          <p:cNvPr id="7" name="Curved Right Arrow 6"/>
          <p:cNvSpPr/>
          <p:nvPr/>
        </p:nvSpPr>
        <p:spPr>
          <a:xfrm rot="2909668">
            <a:off x="880704" y="3285768"/>
            <a:ext cx="688378" cy="2133600"/>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p:cNvSpPr txBox="1"/>
          <p:nvPr/>
        </p:nvSpPr>
        <p:spPr>
          <a:xfrm>
            <a:off x="-2427"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3/26-1577BV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4/12-2000BV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4/20-396BV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5/7-2398BV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5/18-1810BV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224" name="TextBox 223"/>
          <p:cNvSpPr txBox="1"/>
          <p:nvPr/>
        </p:nvSpPr>
        <p:spPr>
          <a:xfrm>
            <a:off x="2639470" y="5915156"/>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4/13-2732BV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4/13-1727BV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4/22-604BV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4/24-1167BV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4/27-1586BV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108" name="TextBox 107"/>
          <p:cNvSpPr txBox="1"/>
          <p:nvPr/>
        </p:nvSpPr>
        <p:spPr>
          <a:xfrm>
            <a:off x="4401993" y="5701745"/>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僅有少許或沒有回購顧客</a:t>
            </a:r>
          </a:p>
        </p:txBody>
      </p:sp>
      <p:cxnSp>
        <p:nvCxnSpPr>
          <p:cNvPr id="110" name="Straight Arrow Connector 109"/>
          <p:cNvCxnSpPr>
            <a:cxnSpLocks/>
            <a:endCxn id="238" idx="2"/>
          </p:cNvCxnSpPr>
          <p:nvPr/>
        </p:nvCxnSpPr>
        <p:spPr>
          <a:xfrm flipH="1">
            <a:off x="935346" y="5242502"/>
            <a:ext cx="4581124" cy="11314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cxnSpLocks/>
          </p:cNvCxnSpPr>
          <p:nvPr/>
        </p:nvCxnSpPr>
        <p:spPr>
          <a:xfrm flipH="1">
            <a:off x="3271138" y="5356750"/>
            <a:ext cx="1886596" cy="52168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5037598" y="-35009"/>
            <a:ext cx="2031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下線累積放置範例</a:t>
            </a:r>
          </a:p>
        </p:txBody>
      </p:sp>
      <p:sp>
        <p:nvSpPr>
          <p:cNvPr id="254" name="TextBox 253"/>
          <p:cNvSpPr txBox="1"/>
          <p:nvPr/>
        </p:nvSpPr>
        <p:spPr>
          <a:xfrm>
            <a:off x="14044613" y="-2743200"/>
            <a:ext cx="184731" cy="369332"/>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Curved Right Arrow 237">
            <a:extLst>
              <a:ext uri="{FF2B5EF4-FFF2-40B4-BE49-F238E27FC236}">
                <a16:creationId xmlns:a16="http://schemas.microsoft.com/office/drawing/2014/main" id="{BE3304A2-6018-9C46-993C-3FF8E325DF42}"/>
              </a:ext>
            </a:extLst>
          </p:cNvPr>
          <p:cNvSpPr/>
          <p:nvPr/>
        </p:nvSpPr>
        <p:spPr>
          <a:xfrm rot="2909668">
            <a:off x="1667592" y="2029474"/>
            <a:ext cx="688378" cy="3828073"/>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7413B270-9AB4-CB4B-9E79-093E00CB42F6}"/>
              </a:ext>
            </a:extLst>
          </p:cNvPr>
          <p:cNvSpPr>
            <a:spLocks noChangeAspect="1"/>
          </p:cNvSpPr>
          <p:nvPr/>
        </p:nvSpPr>
        <p:spPr>
          <a:xfrm>
            <a:off x="2454649" y="4558565"/>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1" name="Rectangle 250">
            <a:extLst>
              <a:ext uri="{FF2B5EF4-FFF2-40B4-BE49-F238E27FC236}">
                <a16:creationId xmlns:a16="http://schemas.microsoft.com/office/drawing/2014/main" id="{C558CA95-5959-5F46-B5BF-A4086923ED07}"/>
              </a:ext>
            </a:extLst>
          </p:cNvPr>
          <p:cNvSpPr>
            <a:spLocks noChangeAspect="1"/>
          </p:cNvSpPr>
          <p:nvPr/>
        </p:nvSpPr>
        <p:spPr>
          <a:xfrm>
            <a:off x="2325186"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a:extLst>
              <a:ext uri="{FF2B5EF4-FFF2-40B4-BE49-F238E27FC236}">
                <a16:creationId xmlns:a16="http://schemas.microsoft.com/office/drawing/2014/main" id="{3663CFB4-C260-3B42-A91C-5BCD95F07717}"/>
              </a:ext>
            </a:extLst>
          </p:cNvPr>
          <p:cNvSpPr>
            <a:spLocks noChangeAspect="1"/>
          </p:cNvSpPr>
          <p:nvPr/>
        </p:nvSpPr>
        <p:spPr>
          <a:xfrm>
            <a:off x="2827555"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a:extLst>
              <a:ext uri="{FF2B5EF4-FFF2-40B4-BE49-F238E27FC236}">
                <a16:creationId xmlns:a16="http://schemas.microsoft.com/office/drawing/2014/main" id="{0E7A7C17-9816-AC4F-94BD-92D9B273217B}"/>
              </a:ext>
            </a:extLst>
          </p:cNvPr>
          <p:cNvSpPr>
            <a:spLocks noChangeAspect="1"/>
          </p:cNvSpPr>
          <p:nvPr/>
        </p:nvSpPr>
        <p:spPr>
          <a:xfrm>
            <a:off x="2761920" y="453411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5" name="Rectangle 254">
            <a:extLst>
              <a:ext uri="{FF2B5EF4-FFF2-40B4-BE49-F238E27FC236}">
                <a16:creationId xmlns:a16="http://schemas.microsoft.com/office/drawing/2014/main" id="{488DB84D-7398-A44A-9202-7AC1661A918C}"/>
              </a:ext>
            </a:extLst>
          </p:cNvPr>
          <p:cNvSpPr>
            <a:spLocks noChangeAspect="1"/>
          </p:cNvSpPr>
          <p:nvPr/>
        </p:nvSpPr>
        <p:spPr>
          <a:xfrm>
            <a:off x="2269573" y="6072880"/>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6" name="Rectangle 255">
            <a:extLst>
              <a:ext uri="{FF2B5EF4-FFF2-40B4-BE49-F238E27FC236}">
                <a16:creationId xmlns:a16="http://schemas.microsoft.com/office/drawing/2014/main" id="{2B339EB6-ABD8-3B44-A7E7-562B1BE664BB}"/>
              </a:ext>
            </a:extLst>
          </p:cNvPr>
          <p:cNvSpPr>
            <a:spLocks noChangeAspect="1"/>
          </p:cNvSpPr>
          <p:nvPr/>
        </p:nvSpPr>
        <p:spPr>
          <a:xfrm>
            <a:off x="2140110" y="6072880"/>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7" name="Rectangle 256">
            <a:extLst>
              <a:ext uri="{FF2B5EF4-FFF2-40B4-BE49-F238E27FC236}">
                <a16:creationId xmlns:a16="http://schemas.microsoft.com/office/drawing/2014/main" id="{3F067C26-E2E6-4B4F-A5C7-16A0127A788E}"/>
              </a:ext>
            </a:extLst>
          </p:cNvPr>
          <p:cNvSpPr>
            <a:spLocks noChangeAspect="1"/>
          </p:cNvSpPr>
          <p:nvPr/>
        </p:nvSpPr>
        <p:spPr>
          <a:xfrm>
            <a:off x="2618747" y="607848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9FA8EEEF-04BE-0E4D-BA13-0D820CD93FFF}"/>
              </a:ext>
            </a:extLst>
          </p:cNvPr>
          <p:cNvSpPr>
            <a:spLocks noChangeAspect="1"/>
          </p:cNvSpPr>
          <p:nvPr/>
        </p:nvSpPr>
        <p:spPr>
          <a:xfrm>
            <a:off x="2531374" y="607848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F7020DBA-DE5B-3B41-982B-F44207B37C6C}"/>
              </a:ext>
            </a:extLst>
          </p:cNvPr>
          <p:cNvSpPr>
            <a:spLocks noChangeAspect="1"/>
          </p:cNvSpPr>
          <p:nvPr/>
        </p:nvSpPr>
        <p:spPr>
          <a:xfrm>
            <a:off x="2410373" y="4573308"/>
            <a:ext cx="56905" cy="2808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1" name="Rectangle 260">
            <a:extLst>
              <a:ext uri="{FF2B5EF4-FFF2-40B4-BE49-F238E27FC236}">
                <a16:creationId xmlns:a16="http://schemas.microsoft.com/office/drawing/2014/main" id="{CD988C6F-B3A6-A14C-B182-062260D94734}"/>
              </a:ext>
            </a:extLst>
          </p:cNvPr>
          <p:cNvSpPr>
            <a:spLocks noChangeAspect="1"/>
          </p:cNvSpPr>
          <p:nvPr/>
        </p:nvSpPr>
        <p:spPr>
          <a:xfrm>
            <a:off x="2207445" y="6078487"/>
            <a:ext cx="45719"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pic>
        <p:nvPicPr>
          <p:cNvPr id="262" name="Picture 261">
            <a:extLst>
              <a:ext uri="{FF2B5EF4-FFF2-40B4-BE49-F238E27FC236}">
                <a16:creationId xmlns:a16="http://schemas.microsoft.com/office/drawing/2014/main" id="{E88D21A2-0F52-0F42-94E3-4914FEFAB001}"/>
              </a:ext>
            </a:extLst>
          </p:cNvPr>
          <p:cNvPicPr>
            <a:picLocks noChangeAspect="1"/>
          </p:cNvPicPr>
          <p:nvPr/>
        </p:nvPicPr>
        <p:blipFill>
          <a:blip r:embed="rId2"/>
          <a:stretch>
            <a:fillRect/>
          </a:stretch>
        </p:blipFill>
        <p:spPr>
          <a:xfrm>
            <a:off x="3468495" y="3586456"/>
            <a:ext cx="520957" cy="201411"/>
          </a:xfrm>
          <a:prstGeom prst="rect">
            <a:avLst/>
          </a:prstGeom>
        </p:spPr>
      </p:pic>
      <p:pic>
        <p:nvPicPr>
          <p:cNvPr id="263" name="Picture 262">
            <a:extLst>
              <a:ext uri="{FF2B5EF4-FFF2-40B4-BE49-F238E27FC236}">
                <a16:creationId xmlns:a16="http://schemas.microsoft.com/office/drawing/2014/main" id="{2C29A056-E9E9-F94A-887E-E06BA06B0D15}"/>
              </a:ext>
            </a:extLst>
          </p:cNvPr>
          <p:cNvPicPr>
            <a:picLocks noChangeAspect="1"/>
          </p:cNvPicPr>
          <p:nvPr/>
        </p:nvPicPr>
        <p:blipFill>
          <a:blip r:embed="rId2"/>
          <a:stretch>
            <a:fillRect/>
          </a:stretch>
        </p:blipFill>
        <p:spPr>
          <a:xfrm>
            <a:off x="4452972" y="3628501"/>
            <a:ext cx="520957" cy="201411"/>
          </a:xfrm>
          <a:prstGeom prst="rect">
            <a:avLst/>
          </a:prstGeom>
        </p:spPr>
      </p:pic>
      <p:pic>
        <p:nvPicPr>
          <p:cNvPr id="264" name="Picture 263">
            <a:extLst>
              <a:ext uri="{FF2B5EF4-FFF2-40B4-BE49-F238E27FC236}">
                <a16:creationId xmlns:a16="http://schemas.microsoft.com/office/drawing/2014/main" id="{2C053EE4-0E13-BE45-83A8-6868C72E6FFA}"/>
              </a:ext>
            </a:extLst>
          </p:cNvPr>
          <p:cNvPicPr>
            <a:picLocks noChangeAspect="1"/>
          </p:cNvPicPr>
          <p:nvPr/>
        </p:nvPicPr>
        <p:blipFill>
          <a:blip r:embed="rId2"/>
          <a:stretch>
            <a:fillRect/>
          </a:stretch>
        </p:blipFill>
        <p:spPr>
          <a:xfrm>
            <a:off x="3028546" y="3899218"/>
            <a:ext cx="520957" cy="201411"/>
          </a:xfrm>
          <a:prstGeom prst="rect">
            <a:avLst/>
          </a:prstGeom>
        </p:spPr>
      </p:pic>
      <p:pic>
        <p:nvPicPr>
          <p:cNvPr id="265" name="Picture 264">
            <a:extLst>
              <a:ext uri="{FF2B5EF4-FFF2-40B4-BE49-F238E27FC236}">
                <a16:creationId xmlns:a16="http://schemas.microsoft.com/office/drawing/2014/main" id="{4FE4C362-ED2B-1F4A-948F-632A02D22A17}"/>
              </a:ext>
            </a:extLst>
          </p:cNvPr>
          <p:cNvPicPr>
            <a:picLocks noChangeAspect="1"/>
          </p:cNvPicPr>
          <p:nvPr/>
        </p:nvPicPr>
        <p:blipFill>
          <a:blip r:embed="rId2"/>
          <a:stretch>
            <a:fillRect/>
          </a:stretch>
        </p:blipFill>
        <p:spPr>
          <a:xfrm>
            <a:off x="1579751" y="5994357"/>
            <a:ext cx="520957" cy="201411"/>
          </a:xfrm>
          <a:prstGeom prst="rect">
            <a:avLst/>
          </a:prstGeom>
        </p:spPr>
      </p:pic>
      <p:pic>
        <p:nvPicPr>
          <p:cNvPr id="266" name="Picture 265">
            <a:extLst>
              <a:ext uri="{FF2B5EF4-FFF2-40B4-BE49-F238E27FC236}">
                <a16:creationId xmlns:a16="http://schemas.microsoft.com/office/drawing/2014/main" id="{4798150B-9163-9A48-ABAB-4129F8E68291}"/>
              </a:ext>
            </a:extLst>
          </p:cNvPr>
          <p:cNvPicPr>
            <a:picLocks noChangeAspect="1"/>
          </p:cNvPicPr>
          <p:nvPr/>
        </p:nvPicPr>
        <p:blipFill>
          <a:blip r:embed="rId2"/>
          <a:stretch>
            <a:fillRect/>
          </a:stretch>
        </p:blipFill>
        <p:spPr>
          <a:xfrm>
            <a:off x="4242936" y="2812039"/>
            <a:ext cx="520957" cy="201411"/>
          </a:xfrm>
          <a:prstGeom prst="rect">
            <a:avLst/>
          </a:prstGeom>
        </p:spPr>
      </p:pic>
      <p:sp>
        <p:nvSpPr>
          <p:cNvPr id="267" name="Rectangle 266">
            <a:extLst>
              <a:ext uri="{FF2B5EF4-FFF2-40B4-BE49-F238E27FC236}">
                <a16:creationId xmlns:a16="http://schemas.microsoft.com/office/drawing/2014/main" id="{2080243C-3B97-FC46-AB6F-042F6CCFF5FD}"/>
              </a:ext>
            </a:extLst>
          </p:cNvPr>
          <p:cNvSpPr>
            <a:spLocks noChangeAspect="1"/>
          </p:cNvSpPr>
          <p:nvPr/>
        </p:nvSpPr>
        <p:spPr>
          <a:xfrm>
            <a:off x="1924366" y="5645368"/>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RE</a:t>
            </a:r>
          </a:p>
        </p:txBody>
      </p:sp>
      <p:sp>
        <p:nvSpPr>
          <p:cNvPr id="268" name="Rectangle 267">
            <a:extLst>
              <a:ext uri="{FF2B5EF4-FFF2-40B4-BE49-F238E27FC236}">
                <a16:creationId xmlns:a16="http://schemas.microsoft.com/office/drawing/2014/main" id="{34184C89-C82C-C54C-8E21-72D585A3AF93}"/>
              </a:ext>
            </a:extLst>
          </p:cNvPr>
          <p:cNvSpPr>
            <a:spLocks noChangeAspect="1"/>
          </p:cNvSpPr>
          <p:nvPr/>
        </p:nvSpPr>
        <p:spPr>
          <a:xfrm>
            <a:off x="1794903"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9" name="Rectangle 268">
            <a:extLst>
              <a:ext uri="{FF2B5EF4-FFF2-40B4-BE49-F238E27FC236}">
                <a16:creationId xmlns:a16="http://schemas.microsoft.com/office/drawing/2014/main" id="{085FDC15-256C-E24E-B901-722518056D45}"/>
              </a:ext>
            </a:extLst>
          </p:cNvPr>
          <p:cNvSpPr>
            <a:spLocks noChangeAspect="1"/>
          </p:cNvSpPr>
          <p:nvPr/>
        </p:nvSpPr>
        <p:spPr>
          <a:xfrm>
            <a:off x="2297272"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0" name="Rectangle 269">
            <a:extLst>
              <a:ext uri="{FF2B5EF4-FFF2-40B4-BE49-F238E27FC236}">
                <a16:creationId xmlns:a16="http://schemas.microsoft.com/office/drawing/2014/main" id="{EAE19A67-AB15-FB43-9BF8-D57F48F13DE3}"/>
              </a:ext>
            </a:extLst>
          </p:cNvPr>
          <p:cNvSpPr>
            <a:spLocks noChangeAspect="1"/>
          </p:cNvSpPr>
          <p:nvPr/>
        </p:nvSpPr>
        <p:spPr>
          <a:xfrm>
            <a:off x="2232540" y="564536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F67FAB4E-1B98-404B-894F-3AB5D9689C79}"/>
              </a:ext>
            </a:extLst>
          </p:cNvPr>
          <p:cNvSpPr>
            <a:spLocks noChangeAspect="1"/>
          </p:cNvSpPr>
          <p:nvPr/>
        </p:nvSpPr>
        <p:spPr>
          <a:xfrm>
            <a:off x="1868964" y="5637080"/>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2" name="Curved Left Arrow 271">
            <a:extLst>
              <a:ext uri="{FF2B5EF4-FFF2-40B4-BE49-F238E27FC236}">
                <a16:creationId xmlns:a16="http://schemas.microsoft.com/office/drawing/2014/main" id="{23741693-2006-9845-B1FD-144CF7956C28}"/>
              </a:ext>
            </a:extLst>
          </p:cNvPr>
          <p:cNvSpPr/>
          <p:nvPr/>
        </p:nvSpPr>
        <p:spPr>
          <a:xfrm rot="2375433">
            <a:off x="3632218" y="1566840"/>
            <a:ext cx="546151" cy="5160013"/>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8" name="Straight Arrow Connector 227">
            <a:extLst>
              <a:ext uri="{FF2B5EF4-FFF2-40B4-BE49-F238E27FC236}">
                <a16:creationId xmlns:a16="http://schemas.microsoft.com/office/drawing/2014/main" id="{74F716D4-73AB-1147-9D3D-490002C85BB9}"/>
              </a:ext>
            </a:extLst>
          </p:cNvPr>
          <p:cNvCxnSpPr/>
          <p:nvPr/>
        </p:nvCxnSpPr>
        <p:spPr>
          <a:xfrm>
            <a:off x="826958" y="3679775"/>
            <a:ext cx="914400" cy="91440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3" name="Curved Left Arrow 272">
            <a:extLst>
              <a:ext uri="{FF2B5EF4-FFF2-40B4-BE49-F238E27FC236}">
                <a16:creationId xmlns:a16="http://schemas.microsoft.com/office/drawing/2014/main" id="{9C88A1AF-F159-F647-BF2F-3E4507D2D00D}"/>
              </a:ext>
            </a:extLst>
          </p:cNvPr>
          <p:cNvSpPr/>
          <p:nvPr/>
        </p:nvSpPr>
        <p:spPr>
          <a:xfrm rot="1016307">
            <a:off x="3236283" y="3225345"/>
            <a:ext cx="575858" cy="3326005"/>
          </a:xfrm>
          <a:prstGeom prst="curvedLeftArrow">
            <a:avLst>
              <a:gd name="adj1" fmla="val 25000"/>
              <a:gd name="adj2" fmla="val 50000"/>
              <a:gd name="adj3" fmla="val 0"/>
            </a:avLst>
          </a:prstGeom>
          <a:solidFill>
            <a:srgbClr val="44C4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5" name="Straight Connector 274">
            <a:extLst>
              <a:ext uri="{FF2B5EF4-FFF2-40B4-BE49-F238E27FC236}">
                <a16:creationId xmlns:a16="http://schemas.microsoft.com/office/drawing/2014/main" id="{639E3CB2-0D57-C546-B917-8E5F2C2271F8}"/>
              </a:ext>
            </a:extLst>
          </p:cNvPr>
          <p:cNvCxnSpPr>
            <a:cxnSpLocks/>
            <a:endCxn id="255" idx="0"/>
          </p:cNvCxnSpPr>
          <p:nvPr/>
        </p:nvCxnSpPr>
        <p:spPr>
          <a:xfrm>
            <a:off x="2221696" y="5930916"/>
            <a:ext cx="201964" cy="1419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279" name="Left Arrow 278">
            <a:extLst>
              <a:ext uri="{FF2B5EF4-FFF2-40B4-BE49-F238E27FC236}">
                <a16:creationId xmlns:a16="http://schemas.microsoft.com/office/drawing/2014/main" id="{0A025454-0A33-4E44-8AD4-3915A3B256D4}"/>
              </a:ext>
            </a:extLst>
          </p:cNvPr>
          <p:cNvSpPr/>
          <p:nvPr/>
        </p:nvSpPr>
        <p:spPr>
          <a:xfrm>
            <a:off x="3416944" y="5864525"/>
            <a:ext cx="932914" cy="238938"/>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0" name="Donut 279">
            <a:extLst>
              <a:ext uri="{FF2B5EF4-FFF2-40B4-BE49-F238E27FC236}">
                <a16:creationId xmlns:a16="http://schemas.microsoft.com/office/drawing/2014/main" id="{70CB8411-EBC3-1F4B-B767-C59FC08D0F75}"/>
              </a:ext>
            </a:extLst>
          </p:cNvPr>
          <p:cNvSpPr/>
          <p:nvPr/>
        </p:nvSpPr>
        <p:spPr>
          <a:xfrm>
            <a:off x="1250880" y="4390975"/>
            <a:ext cx="800246" cy="727776"/>
          </a:xfrm>
          <a:prstGeom prst="donut">
            <a:avLst>
              <a:gd name="adj" fmla="val 95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TextBox 281">
            <a:extLst>
              <a:ext uri="{FF2B5EF4-FFF2-40B4-BE49-F238E27FC236}">
                <a16:creationId xmlns:a16="http://schemas.microsoft.com/office/drawing/2014/main" id="{6445B12A-0F29-D84F-B1FB-E98B1C6AD378}"/>
              </a:ext>
            </a:extLst>
          </p:cNvPr>
          <p:cNvSpPr txBox="1"/>
          <p:nvPr/>
        </p:nvSpPr>
        <p:spPr>
          <a:xfrm>
            <a:off x="195666" y="256742"/>
            <a:ext cx="11222299" cy="861774"/>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商業發展中心是幾個超連鎖店主較弱的邊，並且有一位上線領導人在其下有一個連鎖分店加入。這些組織之間還存在關係和可能的策略、交易和互惠權衡在起作用。每週或每月，上線超連鎖店主週期性地在紅色超連鎖商業發展中心的一邊或兩邊放置不同點數。在任何一周，它相對較小，約為下一個合格線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。然而，只要紅色的商業發展中心一直保持合格，它可以持續累積一年。平均合併放置點數為</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點（每週每個上線超連鎖店主平均</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100-250BV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）。幾週之後就無法區分了，因為它合併到總的累積點數。顯示每邊的每一側自下而上，匯合到紅色商業發展中心，然後再向上匯合到共同的組織。</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個或幾個月後，紅色的超連鎖店主只完成了基本業務要求，即</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150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點、推薦</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個人以擴展業務。他達到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、再達到另一個</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，重複下去，所有點數的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90%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都來自以上下線放置的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。紅色超連鎖商業發展中心以下的組織幾乎不產生點數</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上線為了能賺取點數而建立一個連鎖分店。</a:t>
            </a:r>
          </a:p>
        </p:txBody>
      </p:sp>
      <p:sp>
        <p:nvSpPr>
          <p:cNvPr id="128" name="Right Bracket 127">
            <a:extLst>
              <a:ext uri="{FF2B5EF4-FFF2-40B4-BE49-F238E27FC236}">
                <a16:creationId xmlns:a16="http://schemas.microsoft.com/office/drawing/2014/main" id="{A1F1F9D1-F100-8A4B-9A4F-B2B4C74C806F}"/>
              </a:ext>
            </a:extLst>
          </p:cNvPr>
          <p:cNvSpPr/>
          <p:nvPr/>
        </p:nvSpPr>
        <p:spPr>
          <a:xfrm rot="2882177">
            <a:off x="3578157" y="3434745"/>
            <a:ext cx="201136" cy="1244775"/>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Right Bracket 273">
            <a:extLst>
              <a:ext uri="{FF2B5EF4-FFF2-40B4-BE49-F238E27FC236}">
                <a16:creationId xmlns:a16="http://schemas.microsoft.com/office/drawing/2014/main" id="{0A526CA1-63B5-B448-8ACD-F0FE41282EB3}"/>
              </a:ext>
            </a:extLst>
          </p:cNvPr>
          <p:cNvSpPr/>
          <p:nvPr/>
        </p:nvSpPr>
        <p:spPr>
          <a:xfrm>
            <a:off x="3320014" y="3780237"/>
            <a:ext cx="175989" cy="1819176"/>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12B7D948-7A47-6147-B097-C0C553AF4EB3}"/>
              </a:ext>
            </a:extLst>
          </p:cNvPr>
          <p:cNvCxnSpPr>
            <a:cxnSpLocks/>
            <a:stCxn id="274" idx="2"/>
            <a:endCxn id="263" idx="2"/>
          </p:cNvCxnSpPr>
          <p:nvPr/>
        </p:nvCxnSpPr>
        <p:spPr>
          <a:xfrm flipV="1">
            <a:off x="3496003" y="3829912"/>
            <a:ext cx="1217448" cy="8599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C5F50EA-C165-E943-AE63-C95A43EB3BA0}"/>
              </a:ext>
            </a:extLst>
          </p:cNvPr>
          <p:cNvCxnSpPr>
            <a:cxnSpLocks/>
            <a:stCxn id="128" idx="2"/>
          </p:cNvCxnSpPr>
          <p:nvPr/>
        </p:nvCxnSpPr>
        <p:spPr>
          <a:xfrm>
            <a:off x="3745970" y="4131912"/>
            <a:ext cx="1500024" cy="87797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83886EF3-797A-CF48-90B5-4142A9277AD2}"/>
              </a:ext>
            </a:extLst>
          </p:cNvPr>
          <p:cNvSpPr txBox="1"/>
          <p:nvPr/>
        </p:nvSpPr>
        <p:spPr>
          <a:xfrm>
            <a:off x="68967" y="1240733"/>
            <a:ext cx="3305855" cy="1692771"/>
          </a:xfrm>
          <a:prstGeom prst="rect">
            <a:avLst/>
          </a:prstGeom>
          <a:solidFill>
            <a:srgbClr val="FFFF00"/>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上線資深夥伴有一條共同的邊比較弱，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並且在此邊以下有親自推薦的商業發展中心，其中之一有一個連鎖分店加入。這些組織之間還存在關係和可能的策略、交易和互惠權衡在起作用。他們相互合作，將點數放置在需要但不直接獲益的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位置。</a:t>
            </a: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4-6</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個月之後，放置在紅色商業發展中心下的累積點數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每邊都超過</a:t>
            </a: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4000</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點。實際上，它要達到</a:t>
            </a: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5</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、再一個</a:t>
            </a: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5</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是有可能的。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點數的百分比應該可以被計入佣金計算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以上下線放置點數 </a:t>
            </a: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vs h</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紅色超連鎖店主真實所產生的點數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以及他</a:t>
            </a:r>
            <a:r>
              <a:rPr kumimoji="0" lang="en-US" altLang="zh" sz="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a:t>
            </a:r>
            <a:r>
              <a:rPr kumimoji="0" lang="zh" altLang="en-US" sz="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她對下線團隊的貢獻 </a:t>
            </a:r>
            <a:r>
              <a:rPr kumimoji="0" lang="en-US" altLang="zh" sz="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5% 25% 50% 75% </a:t>
            </a:r>
            <a:r>
              <a:rPr kumimoji="0" lang="zh" altLang="en-US" sz="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在本情況下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如果該超連鎖店主保持夠格，</a:t>
            </a: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90%</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或將近</a:t>
            </a: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100%</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是比較容易達到的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a:t>
            </a: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減去小組內首次合格訂單的人） 在我們阻止它之前，</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下線放置點數甚至已被用于使商業發展中心合格，而新的超連鎖店主自己不用真正去執行管理業績紅利計畫的第二步</a:t>
            </a:r>
          </a:p>
        </p:txBody>
      </p:sp>
    </p:spTree>
    <p:extLst>
      <p:ext uri="{BB962C8B-B14F-4D97-AF65-F5344CB8AC3E}">
        <p14:creationId xmlns:p14="http://schemas.microsoft.com/office/powerpoint/2010/main" val="13483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1.85185E-6 L 0.36849 0.29467 " pathEditMode="relative" rAng="0" ptsTypes="AA">
                                      <p:cBhvr>
                                        <p:cTn id="6" dur="2000" fill="hold"/>
                                        <p:tgtEl>
                                          <p:spTgt spid="278"/>
                                        </p:tgtEl>
                                        <p:attrNameLst>
                                          <p:attrName>ppt_x</p:attrName>
                                          <p:attrName>ppt_y</p:attrName>
                                        </p:attrNameLst>
                                      </p:cBhvr>
                                      <p:rCtr x="18424" y="14722"/>
                                    </p:animMotion>
                                  </p:childTnLst>
                                </p:cTn>
                              </p:par>
                            </p:childTnLst>
                          </p:cTn>
                        </p:par>
                        <p:par>
                          <p:cTn id="7" fill="hold">
                            <p:stCondLst>
                              <p:cond delay="2000"/>
                            </p:stCondLst>
                            <p:childTnLst>
                              <p:par>
                                <p:cTn id="8" presetID="6" presetClass="emph" presetSubtype="0" fill="hold" grpId="1" nodeType="afterEffect">
                                  <p:stCondLst>
                                    <p:cond delay="0"/>
                                  </p:stCondLst>
                                  <p:childTnLst>
                                    <p:animScale>
                                      <p:cBhvr>
                                        <p:cTn id="9" dur="2000" fill="hold"/>
                                        <p:tgtEl>
                                          <p:spTgt spid="278"/>
                                        </p:tgtEl>
                                      </p:cBhvr>
                                      <p:by x="225000" y="2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7" name="Straight Connector 246"/>
          <p:cNvCxnSpPr/>
          <p:nvPr/>
        </p:nvCxnSpPr>
        <p:spPr>
          <a:xfrm flipH="1">
            <a:off x="1230622" y="5118751"/>
            <a:ext cx="870086" cy="6946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95666" y="1379213"/>
            <a:ext cx="5744725" cy="460021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a:stCxn id="5" idx="2"/>
          </p:cNvCxnSpPr>
          <p:nvPr/>
        </p:nvCxnSpPr>
        <p:spPr>
          <a:xfrm>
            <a:off x="6563941" y="1801264"/>
            <a:ext cx="3930222" cy="311849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345806" y="3679775"/>
            <a:ext cx="478156" cy="3556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141839" y="1931751"/>
            <a:ext cx="887497" cy="6812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846830" y="2998551"/>
            <a:ext cx="1764432" cy="1392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663022" y="4746575"/>
            <a:ext cx="1325459" cy="11179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96888" y="1931751"/>
            <a:ext cx="427956" cy="34061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463590" y="3324175"/>
            <a:ext cx="1316753" cy="10668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390219" y="3687162"/>
            <a:ext cx="1336589" cy="10893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p:cNvSpPr>
            <a:spLocks noChangeAspect="1"/>
          </p:cNvSpPr>
          <p:nvPr/>
        </p:nvSpPr>
        <p:spPr>
          <a:xfrm>
            <a:off x="5771198" y="1379213"/>
            <a:ext cx="602812" cy="422051"/>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超連鎖店主上線夥伴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領導人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644579"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517958"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500631"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374010"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 name="Rectangle 7"/>
          <p:cNvSpPr>
            <a:spLocks noChangeAspect="1"/>
          </p:cNvSpPr>
          <p:nvPr/>
        </p:nvSpPr>
        <p:spPr>
          <a:xfrm>
            <a:off x="5003647"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002</a:t>
            </a:r>
          </a:p>
        </p:txBody>
      </p:sp>
      <p:sp>
        <p:nvSpPr>
          <p:cNvPr id="9" name="Rectangle 8"/>
          <p:cNvSpPr>
            <a:spLocks noChangeAspect="1"/>
          </p:cNvSpPr>
          <p:nvPr/>
        </p:nvSpPr>
        <p:spPr>
          <a:xfrm>
            <a:off x="4938916"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874184"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376553"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311821"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56547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 name="Rectangle 13"/>
          <p:cNvSpPr>
            <a:spLocks noChangeAspect="1"/>
          </p:cNvSpPr>
          <p:nvPr/>
        </p:nvSpPr>
        <p:spPr>
          <a:xfrm>
            <a:off x="450074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443600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493837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87364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4127835"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 name="Rectangle 18"/>
          <p:cNvSpPr>
            <a:spLocks noChangeAspect="1"/>
          </p:cNvSpPr>
          <p:nvPr/>
        </p:nvSpPr>
        <p:spPr>
          <a:xfrm>
            <a:off x="4063104"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998372"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500741"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436009"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690198"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4" name="Rectangle 23"/>
          <p:cNvSpPr>
            <a:spLocks noChangeAspect="1"/>
          </p:cNvSpPr>
          <p:nvPr/>
        </p:nvSpPr>
        <p:spPr>
          <a:xfrm>
            <a:off x="3625467"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3560735"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4063104"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998372"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3252561"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9" name="Rectangle 28"/>
          <p:cNvSpPr>
            <a:spLocks noChangeAspect="1"/>
          </p:cNvSpPr>
          <p:nvPr/>
        </p:nvSpPr>
        <p:spPr>
          <a:xfrm>
            <a:off x="3187830"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3123098"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625467"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3560735"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Rectangle 32"/>
          <p:cNvSpPr>
            <a:spLocks noChangeAspect="1"/>
          </p:cNvSpPr>
          <p:nvPr/>
        </p:nvSpPr>
        <p:spPr>
          <a:xfrm>
            <a:off x="281492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4" name="Rectangle 33"/>
          <p:cNvSpPr>
            <a:spLocks noChangeAspect="1"/>
          </p:cNvSpPr>
          <p:nvPr/>
        </p:nvSpPr>
        <p:spPr>
          <a:xfrm>
            <a:off x="27501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268546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318783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312309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 name="Rectangle 37"/>
          <p:cNvSpPr>
            <a:spLocks noChangeAspect="1"/>
          </p:cNvSpPr>
          <p:nvPr/>
        </p:nvSpPr>
        <p:spPr>
          <a:xfrm>
            <a:off x="237728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 name="Rectangle 38"/>
          <p:cNvSpPr>
            <a:spLocks noChangeAspect="1"/>
          </p:cNvSpPr>
          <p:nvPr/>
        </p:nvSpPr>
        <p:spPr>
          <a:xfrm>
            <a:off x="23125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224782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275019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268546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1939650"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 name="Rectangle 43"/>
          <p:cNvSpPr>
            <a:spLocks noChangeAspect="1"/>
          </p:cNvSpPr>
          <p:nvPr/>
        </p:nvSpPr>
        <p:spPr>
          <a:xfrm>
            <a:off x="18749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1810187"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2312556"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224782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1502013" y="4604937"/>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9" name="Rectangle 48"/>
          <p:cNvSpPr>
            <a:spLocks noChangeAspect="1"/>
          </p:cNvSpPr>
          <p:nvPr/>
        </p:nvSpPr>
        <p:spPr>
          <a:xfrm>
            <a:off x="1437282"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372550"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 name="Rectangle 50"/>
          <p:cNvSpPr>
            <a:spLocks noChangeAspect="1"/>
          </p:cNvSpPr>
          <p:nvPr/>
        </p:nvSpPr>
        <p:spPr>
          <a:xfrm>
            <a:off x="1874919"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 name="Rectangle 51"/>
          <p:cNvSpPr>
            <a:spLocks noChangeAspect="1"/>
          </p:cNvSpPr>
          <p:nvPr/>
        </p:nvSpPr>
        <p:spPr>
          <a:xfrm>
            <a:off x="1810187"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p:cNvSpPr>
            <a:spLocks noChangeAspect="1"/>
          </p:cNvSpPr>
          <p:nvPr/>
        </p:nvSpPr>
        <p:spPr>
          <a:xfrm>
            <a:off x="1064376"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54" name="Rectangle 53"/>
          <p:cNvSpPr>
            <a:spLocks noChangeAspect="1"/>
          </p:cNvSpPr>
          <p:nvPr/>
        </p:nvSpPr>
        <p:spPr>
          <a:xfrm>
            <a:off x="999645"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 name="Rectangle 54"/>
          <p:cNvSpPr>
            <a:spLocks noChangeAspect="1"/>
          </p:cNvSpPr>
          <p:nvPr/>
        </p:nvSpPr>
        <p:spPr>
          <a:xfrm>
            <a:off x="934913"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 name="Rectangle 55"/>
          <p:cNvSpPr>
            <a:spLocks noChangeAspect="1"/>
          </p:cNvSpPr>
          <p:nvPr/>
        </p:nvSpPr>
        <p:spPr>
          <a:xfrm>
            <a:off x="1437282"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p:cNvSpPr>
            <a:spLocks noChangeAspect="1"/>
          </p:cNvSpPr>
          <p:nvPr/>
        </p:nvSpPr>
        <p:spPr>
          <a:xfrm>
            <a:off x="1372550"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8" name="Rectangle 57"/>
          <p:cNvSpPr>
            <a:spLocks noChangeAspect="1"/>
          </p:cNvSpPr>
          <p:nvPr/>
        </p:nvSpPr>
        <p:spPr>
          <a:xfrm>
            <a:off x="626739"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59" name="Rectangle 58"/>
          <p:cNvSpPr>
            <a:spLocks noChangeAspect="1"/>
          </p:cNvSpPr>
          <p:nvPr/>
        </p:nvSpPr>
        <p:spPr>
          <a:xfrm>
            <a:off x="562008"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0" name="Rectangle 59"/>
          <p:cNvSpPr>
            <a:spLocks noChangeAspect="1"/>
          </p:cNvSpPr>
          <p:nvPr/>
        </p:nvSpPr>
        <p:spPr>
          <a:xfrm>
            <a:off x="497276"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999645"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934913"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6886549"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p>
        </p:txBody>
      </p:sp>
      <p:sp>
        <p:nvSpPr>
          <p:cNvPr id="64" name="Rectangle 63"/>
          <p:cNvSpPr>
            <a:spLocks noChangeAspect="1"/>
          </p:cNvSpPr>
          <p:nvPr/>
        </p:nvSpPr>
        <p:spPr>
          <a:xfrm>
            <a:off x="6821818"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6757086"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7259455"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7194723"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32418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9" name="Rectangle 68"/>
          <p:cNvSpPr>
            <a:spLocks noChangeAspect="1"/>
          </p:cNvSpPr>
          <p:nvPr/>
        </p:nvSpPr>
        <p:spPr>
          <a:xfrm>
            <a:off x="725945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19472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769709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63236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776182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4" name="Rectangle 73"/>
          <p:cNvSpPr>
            <a:spLocks noChangeAspect="1"/>
          </p:cNvSpPr>
          <p:nvPr/>
        </p:nvSpPr>
        <p:spPr>
          <a:xfrm>
            <a:off x="769709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63236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13472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06999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199460"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9" name="Rectangle 78"/>
          <p:cNvSpPr>
            <a:spLocks noChangeAspect="1"/>
          </p:cNvSpPr>
          <p:nvPr/>
        </p:nvSpPr>
        <p:spPr>
          <a:xfrm>
            <a:off x="8134729"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069997"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8572366"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8507634"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8637097"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4" name="Rectangle 83"/>
          <p:cNvSpPr>
            <a:spLocks noChangeAspect="1"/>
          </p:cNvSpPr>
          <p:nvPr/>
        </p:nvSpPr>
        <p:spPr>
          <a:xfrm>
            <a:off x="8572366"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8507634"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010003"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8945271"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07473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9" name="Rectangle 88"/>
          <p:cNvSpPr>
            <a:spLocks noChangeAspect="1"/>
          </p:cNvSpPr>
          <p:nvPr/>
        </p:nvSpPr>
        <p:spPr>
          <a:xfrm>
            <a:off x="901000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894527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944764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938290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9512371"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4" name="Rectangle 93"/>
          <p:cNvSpPr>
            <a:spLocks noChangeAspect="1"/>
          </p:cNvSpPr>
          <p:nvPr/>
        </p:nvSpPr>
        <p:spPr>
          <a:xfrm>
            <a:off x="9447640"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938290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9885277"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9820545"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8" name="Rectangle 97"/>
          <p:cNvSpPr>
            <a:spLocks noChangeAspect="1"/>
          </p:cNvSpPr>
          <p:nvPr/>
        </p:nvSpPr>
        <p:spPr>
          <a:xfrm>
            <a:off x="995000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9" name="Rectangle 98"/>
          <p:cNvSpPr>
            <a:spLocks noChangeAspect="1"/>
          </p:cNvSpPr>
          <p:nvPr/>
        </p:nvSpPr>
        <p:spPr>
          <a:xfrm>
            <a:off x="988527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0" name="Rectangle 99"/>
          <p:cNvSpPr>
            <a:spLocks noChangeAspect="1"/>
          </p:cNvSpPr>
          <p:nvPr/>
        </p:nvSpPr>
        <p:spPr>
          <a:xfrm>
            <a:off x="982054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1032291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025818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0387645"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04" name="Rectangle 103"/>
          <p:cNvSpPr>
            <a:spLocks noChangeAspect="1"/>
          </p:cNvSpPr>
          <p:nvPr/>
        </p:nvSpPr>
        <p:spPr>
          <a:xfrm>
            <a:off x="10322914"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5" name="Rectangle 104"/>
          <p:cNvSpPr>
            <a:spLocks noChangeAspect="1"/>
          </p:cNvSpPr>
          <p:nvPr/>
        </p:nvSpPr>
        <p:spPr>
          <a:xfrm>
            <a:off x="10258182"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6" name="Rectangle 105"/>
          <p:cNvSpPr>
            <a:spLocks noChangeAspect="1"/>
          </p:cNvSpPr>
          <p:nvPr/>
        </p:nvSpPr>
        <p:spPr>
          <a:xfrm>
            <a:off x="10760551"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10695819"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3" name="Rectangle 112"/>
          <p:cNvSpPr>
            <a:spLocks noChangeAspect="1"/>
          </p:cNvSpPr>
          <p:nvPr/>
        </p:nvSpPr>
        <p:spPr>
          <a:xfrm>
            <a:off x="189102"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4" name="Rectangle 113"/>
          <p:cNvSpPr>
            <a:spLocks noChangeAspect="1"/>
          </p:cNvSpPr>
          <p:nvPr/>
        </p:nvSpPr>
        <p:spPr>
          <a:xfrm>
            <a:off x="124371"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5" name="Rectangle 114"/>
          <p:cNvSpPr>
            <a:spLocks noChangeAspect="1"/>
          </p:cNvSpPr>
          <p:nvPr/>
        </p:nvSpPr>
        <p:spPr>
          <a:xfrm>
            <a:off x="59639"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6" name="Rectangle 115"/>
          <p:cNvSpPr>
            <a:spLocks noChangeAspect="1"/>
          </p:cNvSpPr>
          <p:nvPr/>
        </p:nvSpPr>
        <p:spPr>
          <a:xfrm>
            <a:off x="562008"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7" name="Rectangle 116"/>
          <p:cNvSpPr>
            <a:spLocks noChangeAspect="1"/>
          </p:cNvSpPr>
          <p:nvPr/>
        </p:nvSpPr>
        <p:spPr>
          <a:xfrm>
            <a:off x="497276"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44074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9" name="Rectangle 118"/>
          <p:cNvSpPr>
            <a:spLocks noChangeAspect="1"/>
          </p:cNvSpPr>
          <p:nvPr/>
        </p:nvSpPr>
        <p:spPr>
          <a:xfrm>
            <a:off x="537601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31128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81365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4892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44891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24" name="Rectangle 123"/>
          <p:cNvSpPr>
            <a:spLocks noChangeAspect="1"/>
          </p:cNvSpPr>
          <p:nvPr/>
        </p:nvSpPr>
        <p:spPr>
          <a:xfrm>
            <a:off x="638418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1944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82181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75708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838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a:spLocks noChangeAspect="1"/>
          </p:cNvSpPr>
          <p:nvPr/>
        </p:nvSpPr>
        <p:spPr>
          <a:xfrm>
            <a:off x="581365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4892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25128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18655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4127835"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a:spLocks noChangeAspect="1"/>
          </p:cNvSpPr>
          <p:nvPr/>
        </p:nvSpPr>
        <p:spPr>
          <a:xfrm>
            <a:off x="4063104"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998372"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500741"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436009"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565472"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a:spLocks noChangeAspect="1"/>
          </p:cNvSpPr>
          <p:nvPr/>
        </p:nvSpPr>
        <p:spPr>
          <a:xfrm>
            <a:off x="4500741"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436009"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938378"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873646"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5003109"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9" name="Rectangle 148"/>
          <p:cNvSpPr>
            <a:spLocks noChangeAspect="1"/>
          </p:cNvSpPr>
          <p:nvPr/>
        </p:nvSpPr>
        <p:spPr>
          <a:xfrm>
            <a:off x="493837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873646"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376015"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31128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4120094"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4" name="Rectangle 153"/>
          <p:cNvSpPr>
            <a:spLocks noChangeAspect="1"/>
          </p:cNvSpPr>
          <p:nvPr/>
        </p:nvSpPr>
        <p:spPr>
          <a:xfrm>
            <a:off x="405536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990631"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493000"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42826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69019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9" name="Rectangle 158"/>
          <p:cNvSpPr>
            <a:spLocks noChangeAspect="1"/>
          </p:cNvSpPr>
          <p:nvPr/>
        </p:nvSpPr>
        <p:spPr>
          <a:xfrm>
            <a:off x="362546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356073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406310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99837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440746"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4" name="Rectangle 163"/>
          <p:cNvSpPr>
            <a:spLocks noChangeAspect="1"/>
          </p:cNvSpPr>
          <p:nvPr/>
        </p:nvSpPr>
        <p:spPr>
          <a:xfrm>
            <a:off x="5376015"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311283"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81365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48920"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8" name="Rectangle 167"/>
          <p:cNvSpPr>
            <a:spLocks noChangeAspect="1"/>
          </p:cNvSpPr>
          <p:nvPr/>
        </p:nvSpPr>
        <p:spPr>
          <a:xfrm>
            <a:off x="1939650"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9" name="Rectangle 168"/>
          <p:cNvSpPr>
            <a:spLocks noChangeAspect="1"/>
          </p:cNvSpPr>
          <p:nvPr/>
        </p:nvSpPr>
        <p:spPr>
          <a:xfrm>
            <a:off x="1874919"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0" name="Rectangle 169"/>
          <p:cNvSpPr>
            <a:spLocks noChangeAspect="1"/>
          </p:cNvSpPr>
          <p:nvPr/>
        </p:nvSpPr>
        <p:spPr>
          <a:xfrm>
            <a:off x="1810187"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1" name="Rectangle 170"/>
          <p:cNvSpPr>
            <a:spLocks noChangeAspect="1"/>
          </p:cNvSpPr>
          <p:nvPr/>
        </p:nvSpPr>
        <p:spPr>
          <a:xfrm>
            <a:off x="2312556"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2" name="Rectangle 171"/>
          <p:cNvSpPr>
            <a:spLocks noChangeAspect="1"/>
          </p:cNvSpPr>
          <p:nvPr/>
        </p:nvSpPr>
        <p:spPr>
          <a:xfrm>
            <a:off x="2247824"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8" name="Rectangle 177"/>
          <p:cNvSpPr>
            <a:spLocks noChangeAspect="1"/>
          </p:cNvSpPr>
          <p:nvPr/>
        </p:nvSpPr>
        <p:spPr>
          <a:xfrm>
            <a:off x="2377287"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79" name="Rectangle 178"/>
          <p:cNvSpPr>
            <a:spLocks noChangeAspect="1"/>
          </p:cNvSpPr>
          <p:nvPr/>
        </p:nvSpPr>
        <p:spPr>
          <a:xfrm>
            <a:off x="2312556"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0" name="Rectangle 179"/>
          <p:cNvSpPr>
            <a:spLocks noChangeAspect="1"/>
          </p:cNvSpPr>
          <p:nvPr/>
        </p:nvSpPr>
        <p:spPr>
          <a:xfrm>
            <a:off x="2247824"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1" name="Rectangle 180"/>
          <p:cNvSpPr>
            <a:spLocks noChangeAspect="1"/>
          </p:cNvSpPr>
          <p:nvPr/>
        </p:nvSpPr>
        <p:spPr>
          <a:xfrm>
            <a:off x="2750193"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2" name="Rectangle 181"/>
          <p:cNvSpPr>
            <a:spLocks noChangeAspect="1"/>
          </p:cNvSpPr>
          <p:nvPr/>
        </p:nvSpPr>
        <p:spPr>
          <a:xfrm>
            <a:off x="2685461"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3" name="Rectangle 182"/>
          <p:cNvSpPr>
            <a:spLocks noChangeAspect="1"/>
          </p:cNvSpPr>
          <p:nvPr/>
        </p:nvSpPr>
        <p:spPr>
          <a:xfrm>
            <a:off x="1502013"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184" name="Rectangle 183"/>
          <p:cNvSpPr>
            <a:spLocks noChangeAspect="1"/>
          </p:cNvSpPr>
          <p:nvPr/>
        </p:nvSpPr>
        <p:spPr>
          <a:xfrm>
            <a:off x="1437282"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5" name="Rectangle 184"/>
          <p:cNvSpPr>
            <a:spLocks noChangeAspect="1"/>
          </p:cNvSpPr>
          <p:nvPr/>
        </p:nvSpPr>
        <p:spPr>
          <a:xfrm>
            <a:off x="1372550"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6" name="Rectangle 185"/>
          <p:cNvSpPr>
            <a:spLocks noChangeAspect="1"/>
          </p:cNvSpPr>
          <p:nvPr/>
        </p:nvSpPr>
        <p:spPr>
          <a:xfrm>
            <a:off x="1874919"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7" name="Rectangle 186"/>
          <p:cNvSpPr>
            <a:spLocks noChangeAspect="1"/>
          </p:cNvSpPr>
          <p:nvPr/>
        </p:nvSpPr>
        <p:spPr>
          <a:xfrm>
            <a:off x="1810187"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8" name="Rectangle 187"/>
          <p:cNvSpPr>
            <a:spLocks noChangeAspect="1"/>
          </p:cNvSpPr>
          <p:nvPr/>
        </p:nvSpPr>
        <p:spPr>
          <a:xfrm>
            <a:off x="1064376"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89" name="Rectangle 188"/>
          <p:cNvSpPr>
            <a:spLocks noChangeAspect="1"/>
          </p:cNvSpPr>
          <p:nvPr/>
        </p:nvSpPr>
        <p:spPr>
          <a:xfrm>
            <a:off x="999645"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0" name="Rectangle 189"/>
          <p:cNvSpPr>
            <a:spLocks noChangeAspect="1"/>
          </p:cNvSpPr>
          <p:nvPr/>
        </p:nvSpPr>
        <p:spPr>
          <a:xfrm>
            <a:off x="934913"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1" name="Rectangle 190"/>
          <p:cNvSpPr>
            <a:spLocks noChangeAspect="1"/>
          </p:cNvSpPr>
          <p:nvPr/>
        </p:nvSpPr>
        <p:spPr>
          <a:xfrm>
            <a:off x="1437282"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2" name="Rectangle 191"/>
          <p:cNvSpPr>
            <a:spLocks noChangeAspect="1"/>
          </p:cNvSpPr>
          <p:nvPr/>
        </p:nvSpPr>
        <p:spPr>
          <a:xfrm>
            <a:off x="1372550"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3" name="Rectangle 192"/>
          <p:cNvSpPr>
            <a:spLocks noChangeAspect="1"/>
          </p:cNvSpPr>
          <p:nvPr/>
        </p:nvSpPr>
        <p:spPr>
          <a:xfrm>
            <a:off x="2814924"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4" name="Rectangle 193"/>
          <p:cNvSpPr>
            <a:spLocks noChangeAspect="1"/>
          </p:cNvSpPr>
          <p:nvPr/>
        </p:nvSpPr>
        <p:spPr>
          <a:xfrm>
            <a:off x="2750193"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5" name="Rectangle 194"/>
          <p:cNvSpPr>
            <a:spLocks noChangeAspect="1"/>
          </p:cNvSpPr>
          <p:nvPr/>
        </p:nvSpPr>
        <p:spPr>
          <a:xfrm>
            <a:off x="2685461"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6" name="Rectangle 195"/>
          <p:cNvSpPr>
            <a:spLocks noChangeAspect="1"/>
          </p:cNvSpPr>
          <p:nvPr/>
        </p:nvSpPr>
        <p:spPr>
          <a:xfrm>
            <a:off x="3187830"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7" name="Rectangle 196"/>
          <p:cNvSpPr>
            <a:spLocks noChangeAspect="1"/>
          </p:cNvSpPr>
          <p:nvPr/>
        </p:nvSpPr>
        <p:spPr>
          <a:xfrm>
            <a:off x="3123098"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3252561"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9" name="Rectangle 198"/>
          <p:cNvSpPr>
            <a:spLocks noChangeAspect="1"/>
          </p:cNvSpPr>
          <p:nvPr/>
        </p:nvSpPr>
        <p:spPr>
          <a:xfrm>
            <a:off x="3187830"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3123098"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625467"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3560735"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191719"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4" name="Rectangle 203"/>
          <p:cNvSpPr>
            <a:spLocks noChangeAspect="1"/>
          </p:cNvSpPr>
          <p:nvPr/>
        </p:nvSpPr>
        <p:spPr>
          <a:xfrm>
            <a:off x="812698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062256"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8564625"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84998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7754082"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9" name="Rectangle 208"/>
          <p:cNvSpPr>
            <a:spLocks noChangeAspect="1"/>
          </p:cNvSpPr>
          <p:nvPr/>
        </p:nvSpPr>
        <p:spPr>
          <a:xfrm>
            <a:off x="768935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624619"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12698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0622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863709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4" name="Rectangle 213"/>
          <p:cNvSpPr>
            <a:spLocks noChangeAspect="1"/>
          </p:cNvSpPr>
          <p:nvPr/>
        </p:nvSpPr>
        <p:spPr>
          <a:xfrm>
            <a:off x="857236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850763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01000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894527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316445"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9" name="Rectangle 218"/>
          <p:cNvSpPr>
            <a:spLocks noChangeAspect="1"/>
          </p:cNvSpPr>
          <p:nvPr/>
        </p:nvSpPr>
        <p:spPr>
          <a:xfrm>
            <a:off x="725171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18698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7689351"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6246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1" name="Curved Left Arrow 230"/>
          <p:cNvSpPr/>
          <p:nvPr/>
        </p:nvSpPr>
        <p:spPr>
          <a:xfrm rot="2951024" flipH="1">
            <a:off x="2380970" y="-24903"/>
            <a:ext cx="681054" cy="6749448"/>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Curved Left Arrow 231"/>
          <p:cNvSpPr/>
          <p:nvPr/>
        </p:nvSpPr>
        <p:spPr>
          <a:xfrm rot="1917080">
            <a:off x="4538695" y="1566550"/>
            <a:ext cx="546151" cy="4824520"/>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TextBox 233"/>
          <p:cNvSpPr txBox="1"/>
          <p:nvPr/>
        </p:nvSpPr>
        <p:spPr>
          <a:xfrm>
            <a:off x="88821" y="3001009"/>
            <a:ext cx="1996680"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a:t>
            </a:r>
            <a:r>
              <a:rPr kumimoji="0" lang="en-US" altLang="zh"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放置的受益者並非下線</a:t>
            </a:r>
          </a:p>
        </p:txBody>
      </p:sp>
      <p:sp>
        <p:nvSpPr>
          <p:cNvPr id="7" name="Curved Right Arrow 6"/>
          <p:cNvSpPr/>
          <p:nvPr/>
        </p:nvSpPr>
        <p:spPr>
          <a:xfrm rot="2909668">
            <a:off x="880704" y="3285768"/>
            <a:ext cx="688378" cy="2133600"/>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p:cNvSpPr txBox="1"/>
          <p:nvPr/>
        </p:nvSpPr>
        <p:spPr>
          <a:xfrm>
            <a:off x="-2427"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3/26-1577BV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4/12-2000BV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4/20-396BV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5/7-2398BV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5/18-1810BV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224" name="TextBox 223"/>
          <p:cNvSpPr txBox="1"/>
          <p:nvPr/>
        </p:nvSpPr>
        <p:spPr>
          <a:xfrm>
            <a:off x="2639470" y="5915156"/>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4/13-2732BV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4/13-1727BV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4/22-604BV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4/24-1167BV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4/27-1586BV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108" name="TextBox 107"/>
          <p:cNvSpPr txBox="1"/>
          <p:nvPr/>
        </p:nvSpPr>
        <p:spPr>
          <a:xfrm>
            <a:off x="4401993" y="5701745"/>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僅有少許或沒有回購顧客</a:t>
            </a:r>
          </a:p>
        </p:txBody>
      </p:sp>
      <p:sp>
        <p:nvSpPr>
          <p:cNvPr id="174" name="TextBox 173"/>
          <p:cNvSpPr txBox="1"/>
          <p:nvPr/>
        </p:nvSpPr>
        <p:spPr>
          <a:xfrm>
            <a:off x="5037598" y="-35009"/>
            <a:ext cx="2031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下線累積放置範例</a:t>
            </a:r>
          </a:p>
        </p:txBody>
      </p:sp>
      <p:sp>
        <p:nvSpPr>
          <p:cNvPr id="238" name="Curved Right Arrow 237">
            <a:extLst>
              <a:ext uri="{FF2B5EF4-FFF2-40B4-BE49-F238E27FC236}">
                <a16:creationId xmlns:a16="http://schemas.microsoft.com/office/drawing/2014/main" id="{BE3304A2-6018-9C46-993C-3FF8E325DF42}"/>
              </a:ext>
            </a:extLst>
          </p:cNvPr>
          <p:cNvSpPr/>
          <p:nvPr/>
        </p:nvSpPr>
        <p:spPr>
          <a:xfrm rot="2909668">
            <a:off x="1667592" y="2029474"/>
            <a:ext cx="688378" cy="3828073"/>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7413B270-9AB4-CB4B-9E79-093E00CB42F6}"/>
              </a:ext>
            </a:extLst>
          </p:cNvPr>
          <p:cNvSpPr>
            <a:spLocks noChangeAspect="1"/>
          </p:cNvSpPr>
          <p:nvPr/>
        </p:nvSpPr>
        <p:spPr>
          <a:xfrm>
            <a:off x="2454649" y="4558565"/>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1" name="Rectangle 250">
            <a:extLst>
              <a:ext uri="{FF2B5EF4-FFF2-40B4-BE49-F238E27FC236}">
                <a16:creationId xmlns:a16="http://schemas.microsoft.com/office/drawing/2014/main" id="{C558CA95-5959-5F46-B5BF-A4086923ED07}"/>
              </a:ext>
            </a:extLst>
          </p:cNvPr>
          <p:cNvSpPr>
            <a:spLocks noChangeAspect="1"/>
          </p:cNvSpPr>
          <p:nvPr/>
        </p:nvSpPr>
        <p:spPr>
          <a:xfrm>
            <a:off x="2325186"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a:extLst>
              <a:ext uri="{FF2B5EF4-FFF2-40B4-BE49-F238E27FC236}">
                <a16:creationId xmlns:a16="http://schemas.microsoft.com/office/drawing/2014/main" id="{3663CFB4-C260-3B42-A91C-5BCD95F07717}"/>
              </a:ext>
            </a:extLst>
          </p:cNvPr>
          <p:cNvSpPr>
            <a:spLocks noChangeAspect="1"/>
          </p:cNvSpPr>
          <p:nvPr/>
        </p:nvSpPr>
        <p:spPr>
          <a:xfrm>
            <a:off x="2827555"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a:extLst>
              <a:ext uri="{FF2B5EF4-FFF2-40B4-BE49-F238E27FC236}">
                <a16:creationId xmlns:a16="http://schemas.microsoft.com/office/drawing/2014/main" id="{0E7A7C17-9816-AC4F-94BD-92D9B273217B}"/>
              </a:ext>
            </a:extLst>
          </p:cNvPr>
          <p:cNvSpPr>
            <a:spLocks noChangeAspect="1"/>
          </p:cNvSpPr>
          <p:nvPr/>
        </p:nvSpPr>
        <p:spPr>
          <a:xfrm>
            <a:off x="2761920" y="453411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5" name="Rectangle 254">
            <a:extLst>
              <a:ext uri="{FF2B5EF4-FFF2-40B4-BE49-F238E27FC236}">
                <a16:creationId xmlns:a16="http://schemas.microsoft.com/office/drawing/2014/main" id="{488DB84D-7398-A44A-9202-7AC1661A918C}"/>
              </a:ext>
            </a:extLst>
          </p:cNvPr>
          <p:cNvSpPr>
            <a:spLocks noChangeAspect="1"/>
          </p:cNvSpPr>
          <p:nvPr/>
        </p:nvSpPr>
        <p:spPr>
          <a:xfrm>
            <a:off x="2269573" y="6072880"/>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6" name="Rectangle 255">
            <a:extLst>
              <a:ext uri="{FF2B5EF4-FFF2-40B4-BE49-F238E27FC236}">
                <a16:creationId xmlns:a16="http://schemas.microsoft.com/office/drawing/2014/main" id="{2B339EB6-ABD8-3B44-A7E7-562B1BE664BB}"/>
              </a:ext>
            </a:extLst>
          </p:cNvPr>
          <p:cNvSpPr>
            <a:spLocks noChangeAspect="1"/>
          </p:cNvSpPr>
          <p:nvPr/>
        </p:nvSpPr>
        <p:spPr>
          <a:xfrm>
            <a:off x="2140110" y="6072880"/>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7" name="Rectangle 256">
            <a:extLst>
              <a:ext uri="{FF2B5EF4-FFF2-40B4-BE49-F238E27FC236}">
                <a16:creationId xmlns:a16="http://schemas.microsoft.com/office/drawing/2014/main" id="{3F067C26-E2E6-4B4F-A5C7-16A0127A788E}"/>
              </a:ext>
            </a:extLst>
          </p:cNvPr>
          <p:cNvSpPr>
            <a:spLocks noChangeAspect="1"/>
          </p:cNvSpPr>
          <p:nvPr/>
        </p:nvSpPr>
        <p:spPr>
          <a:xfrm>
            <a:off x="2618747" y="607848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9FA8EEEF-04BE-0E4D-BA13-0D820CD93FFF}"/>
              </a:ext>
            </a:extLst>
          </p:cNvPr>
          <p:cNvSpPr>
            <a:spLocks noChangeAspect="1"/>
          </p:cNvSpPr>
          <p:nvPr/>
        </p:nvSpPr>
        <p:spPr>
          <a:xfrm>
            <a:off x="2531374" y="607848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F7020DBA-DE5B-3B41-982B-F44207B37C6C}"/>
              </a:ext>
            </a:extLst>
          </p:cNvPr>
          <p:cNvSpPr>
            <a:spLocks noChangeAspect="1"/>
          </p:cNvSpPr>
          <p:nvPr/>
        </p:nvSpPr>
        <p:spPr>
          <a:xfrm>
            <a:off x="2410373" y="4573308"/>
            <a:ext cx="56905" cy="2808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1" name="Rectangle 260">
            <a:extLst>
              <a:ext uri="{FF2B5EF4-FFF2-40B4-BE49-F238E27FC236}">
                <a16:creationId xmlns:a16="http://schemas.microsoft.com/office/drawing/2014/main" id="{CD988C6F-B3A6-A14C-B182-062260D94734}"/>
              </a:ext>
            </a:extLst>
          </p:cNvPr>
          <p:cNvSpPr>
            <a:spLocks noChangeAspect="1"/>
          </p:cNvSpPr>
          <p:nvPr/>
        </p:nvSpPr>
        <p:spPr>
          <a:xfrm>
            <a:off x="2207445" y="6078487"/>
            <a:ext cx="45719"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pic>
        <p:nvPicPr>
          <p:cNvPr id="262" name="Picture 261">
            <a:extLst>
              <a:ext uri="{FF2B5EF4-FFF2-40B4-BE49-F238E27FC236}">
                <a16:creationId xmlns:a16="http://schemas.microsoft.com/office/drawing/2014/main" id="{E88D21A2-0F52-0F42-94E3-4914FEFAB001}"/>
              </a:ext>
            </a:extLst>
          </p:cNvPr>
          <p:cNvPicPr>
            <a:picLocks noChangeAspect="1"/>
          </p:cNvPicPr>
          <p:nvPr/>
        </p:nvPicPr>
        <p:blipFill>
          <a:blip r:embed="rId2"/>
          <a:stretch>
            <a:fillRect/>
          </a:stretch>
        </p:blipFill>
        <p:spPr>
          <a:xfrm>
            <a:off x="3468495" y="3586456"/>
            <a:ext cx="520957" cy="201411"/>
          </a:xfrm>
          <a:prstGeom prst="rect">
            <a:avLst/>
          </a:prstGeom>
        </p:spPr>
      </p:pic>
      <p:pic>
        <p:nvPicPr>
          <p:cNvPr id="263" name="Picture 262">
            <a:extLst>
              <a:ext uri="{FF2B5EF4-FFF2-40B4-BE49-F238E27FC236}">
                <a16:creationId xmlns:a16="http://schemas.microsoft.com/office/drawing/2014/main" id="{2C29A056-E9E9-F94A-887E-E06BA06B0D15}"/>
              </a:ext>
            </a:extLst>
          </p:cNvPr>
          <p:cNvPicPr>
            <a:picLocks noChangeAspect="1"/>
          </p:cNvPicPr>
          <p:nvPr/>
        </p:nvPicPr>
        <p:blipFill>
          <a:blip r:embed="rId2"/>
          <a:stretch>
            <a:fillRect/>
          </a:stretch>
        </p:blipFill>
        <p:spPr>
          <a:xfrm>
            <a:off x="4452972" y="3628501"/>
            <a:ext cx="520957" cy="201411"/>
          </a:xfrm>
          <a:prstGeom prst="rect">
            <a:avLst/>
          </a:prstGeom>
        </p:spPr>
      </p:pic>
      <p:pic>
        <p:nvPicPr>
          <p:cNvPr id="264" name="Picture 263">
            <a:extLst>
              <a:ext uri="{FF2B5EF4-FFF2-40B4-BE49-F238E27FC236}">
                <a16:creationId xmlns:a16="http://schemas.microsoft.com/office/drawing/2014/main" id="{2C053EE4-0E13-BE45-83A8-6868C72E6FFA}"/>
              </a:ext>
            </a:extLst>
          </p:cNvPr>
          <p:cNvPicPr>
            <a:picLocks noChangeAspect="1"/>
          </p:cNvPicPr>
          <p:nvPr/>
        </p:nvPicPr>
        <p:blipFill>
          <a:blip r:embed="rId2"/>
          <a:stretch>
            <a:fillRect/>
          </a:stretch>
        </p:blipFill>
        <p:spPr>
          <a:xfrm>
            <a:off x="3028546" y="3899218"/>
            <a:ext cx="520957" cy="201411"/>
          </a:xfrm>
          <a:prstGeom prst="rect">
            <a:avLst/>
          </a:prstGeom>
        </p:spPr>
      </p:pic>
      <p:pic>
        <p:nvPicPr>
          <p:cNvPr id="265" name="Picture 264">
            <a:extLst>
              <a:ext uri="{FF2B5EF4-FFF2-40B4-BE49-F238E27FC236}">
                <a16:creationId xmlns:a16="http://schemas.microsoft.com/office/drawing/2014/main" id="{4FE4C362-ED2B-1F4A-948F-632A02D22A17}"/>
              </a:ext>
            </a:extLst>
          </p:cNvPr>
          <p:cNvPicPr>
            <a:picLocks noChangeAspect="1"/>
          </p:cNvPicPr>
          <p:nvPr/>
        </p:nvPicPr>
        <p:blipFill>
          <a:blip r:embed="rId2"/>
          <a:stretch>
            <a:fillRect/>
          </a:stretch>
        </p:blipFill>
        <p:spPr>
          <a:xfrm>
            <a:off x="1579751" y="5994357"/>
            <a:ext cx="520957" cy="201411"/>
          </a:xfrm>
          <a:prstGeom prst="rect">
            <a:avLst/>
          </a:prstGeom>
        </p:spPr>
      </p:pic>
      <p:pic>
        <p:nvPicPr>
          <p:cNvPr id="266" name="Picture 265">
            <a:extLst>
              <a:ext uri="{FF2B5EF4-FFF2-40B4-BE49-F238E27FC236}">
                <a16:creationId xmlns:a16="http://schemas.microsoft.com/office/drawing/2014/main" id="{4798150B-9163-9A48-ABAB-4129F8E68291}"/>
              </a:ext>
            </a:extLst>
          </p:cNvPr>
          <p:cNvPicPr>
            <a:picLocks noChangeAspect="1"/>
          </p:cNvPicPr>
          <p:nvPr/>
        </p:nvPicPr>
        <p:blipFill>
          <a:blip r:embed="rId2"/>
          <a:stretch>
            <a:fillRect/>
          </a:stretch>
        </p:blipFill>
        <p:spPr>
          <a:xfrm>
            <a:off x="4242936" y="2812039"/>
            <a:ext cx="520957" cy="201411"/>
          </a:xfrm>
          <a:prstGeom prst="rect">
            <a:avLst/>
          </a:prstGeom>
        </p:spPr>
      </p:pic>
      <p:sp>
        <p:nvSpPr>
          <p:cNvPr id="267" name="Rectangle 266">
            <a:extLst>
              <a:ext uri="{FF2B5EF4-FFF2-40B4-BE49-F238E27FC236}">
                <a16:creationId xmlns:a16="http://schemas.microsoft.com/office/drawing/2014/main" id="{2080243C-3B97-FC46-AB6F-042F6CCFF5FD}"/>
              </a:ext>
            </a:extLst>
          </p:cNvPr>
          <p:cNvSpPr>
            <a:spLocks noChangeAspect="1"/>
          </p:cNvSpPr>
          <p:nvPr/>
        </p:nvSpPr>
        <p:spPr>
          <a:xfrm>
            <a:off x="1924366" y="5645368"/>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RE</a:t>
            </a:r>
          </a:p>
        </p:txBody>
      </p:sp>
      <p:sp>
        <p:nvSpPr>
          <p:cNvPr id="268" name="Rectangle 267">
            <a:extLst>
              <a:ext uri="{FF2B5EF4-FFF2-40B4-BE49-F238E27FC236}">
                <a16:creationId xmlns:a16="http://schemas.microsoft.com/office/drawing/2014/main" id="{34184C89-C82C-C54C-8E21-72D585A3AF93}"/>
              </a:ext>
            </a:extLst>
          </p:cNvPr>
          <p:cNvSpPr>
            <a:spLocks noChangeAspect="1"/>
          </p:cNvSpPr>
          <p:nvPr/>
        </p:nvSpPr>
        <p:spPr>
          <a:xfrm>
            <a:off x="1794903"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9" name="Rectangle 268">
            <a:extLst>
              <a:ext uri="{FF2B5EF4-FFF2-40B4-BE49-F238E27FC236}">
                <a16:creationId xmlns:a16="http://schemas.microsoft.com/office/drawing/2014/main" id="{085FDC15-256C-E24E-B901-722518056D45}"/>
              </a:ext>
            </a:extLst>
          </p:cNvPr>
          <p:cNvSpPr>
            <a:spLocks noChangeAspect="1"/>
          </p:cNvSpPr>
          <p:nvPr/>
        </p:nvSpPr>
        <p:spPr>
          <a:xfrm>
            <a:off x="2297272"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0" name="Rectangle 269">
            <a:extLst>
              <a:ext uri="{FF2B5EF4-FFF2-40B4-BE49-F238E27FC236}">
                <a16:creationId xmlns:a16="http://schemas.microsoft.com/office/drawing/2014/main" id="{EAE19A67-AB15-FB43-9BF8-D57F48F13DE3}"/>
              </a:ext>
            </a:extLst>
          </p:cNvPr>
          <p:cNvSpPr>
            <a:spLocks noChangeAspect="1"/>
          </p:cNvSpPr>
          <p:nvPr/>
        </p:nvSpPr>
        <p:spPr>
          <a:xfrm>
            <a:off x="2232540" y="564536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F67FAB4E-1B98-404B-894F-3AB5D9689C79}"/>
              </a:ext>
            </a:extLst>
          </p:cNvPr>
          <p:cNvSpPr>
            <a:spLocks noChangeAspect="1"/>
          </p:cNvSpPr>
          <p:nvPr/>
        </p:nvSpPr>
        <p:spPr>
          <a:xfrm>
            <a:off x="1868964" y="5637080"/>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2" name="Curved Left Arrow 271">
            <a:extLst>
              <a:ext uri="{FF2B5EF4-FFF2-40B4-BE49-F238E27FC236}">
                <a16:creationId xmlns:a16="http://schemas.microsoft.com/office/drawing/2014/main" id="{23741693-2006-9845-B1FD-144CF7956C28}"/>
              </a:ext>
            </a:extLst>
          </p:cNvPr>
          <p:cNvSpPr/>
          <p:nvPr/>
        </p:nvSpPr>
        <p:spPr>
          <a:xfrm rot="2375433">
            <a:off x="3632218" y="1566840"/>
            <a:ext cx="546151" cy="5160013"/>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8" name="Straight Arrow Connector 227">
            <a:extLst>
              <a:ext uri="{FF2B5EF4-FFF2-40B4-BE49-F238E27FC236}">
                <a16:creationId xmlns:a16="http://schemas.microsoft.com/office/drawing/2014/main" id="{74F716D4-73AB-1147-9D3D-490002C85BB9}"/>
              </a:ext>
            </a:extLst>
          </p:cNvPr>
          <p:cNvCxnSpPr/>
          <p:nvPr/>
        </p:nvCxnSpPr>
        <p:spPr>
          <a:xfrm>
            <a:off x="826958" y="3679775"/>
            <a:ext cx="914400" cy="91440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3" name="Curved Left Arrow 272">
            <a:extLst>
              <a:ext uri="{FF2B5EF4-FFF2-40B4-BE49-F238E27FC236}">
                <a16:creationId xmlns:a16="http://schemas.microsoft.com/office/drawing/2014/main" id="{9C88A1AF-F159-F647-BF2F-3E4507D2D00D}"/>
              </a:ext>
            </a:extLst>
          </p:cNvPr>
          <p:cNvSpPr/>
          <p:nvPr/>
        </p:nvSpPr>
        <p:spPr>
          <a:xfrm rot="1016307">
            <a:off x="3236283" y="3225345"/>
            <a:ext cx="575858" cy="3326005"/>
          </a:xfrm>
          <a:prstGeom prst="curvedLeftArrow">
            <a:avLst>
              <a:gd name="adj1" fmla="val 25000"/>
              <a:gd name="adj2" fmla="val 50000"/>
              <a:gd name="adj3" fmla="val 0"/>
            </a:avLst>
          </a:prstGeom>
          <a:solidFill>
            <a:srgbClr val="44C4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5" name="Straight Connector 274">
            <a:extLst>
              <a:ext uri="{FF2B5EF4-FFF2-40B4-BE49-F238E27FC236}">
                <a16:creationId xmlns:a16="http://schemas.microsoft.com/office/drawing/2014/main" id="{639E3CB2-0D57-C546-B917-8E5F2C2271F8}"/>
              </a:ext>
            </a:extLst>
          </p:cNvPr>
          <p:cNvCxnSpPr>
            <a:cxnSpLocks/>
            <a:endCxn id="255" idx="0"/>
          </p:cNvCxnSpPr>
          <p:nvPr/>
        </p:nvCxnSpPr>
        <p:spPr>
          <a:xfrm>
            <a:off x="2221696" y="5930916"/>
            <a:ext cx="201964" cy="1419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279" name="Left Arrow 278">
            <a:extLst>
              <a:ext uri="{FF2B5EF4-FFF2-40B4-BE49-F238E27FC236}">
                <a16:creationId xmlns:a16="http://schemas.microsoft.com/office/drawing/2014/main" id="{0A025454-0A33-4E44-8AD4-3915A3B256D4}"/>
              </a:ext>
            </a:extLst>
          </p:cNvPr>
          <p:cNvSpPr/>
          <p:nvPr/>
        </p:nvSpPr>
        <p:spPr>
          <a:xfrm>
            <a:off x="3416944" y="5864525"/>
            <a:ext cx="932914" cy="2389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0" name="Donut 279">
            <a:extLst>
              <a:ext uri="{FF2B5EF4-FFF2-40B4-BE49-F238E27FC236}">
                <a16:creationId xmlns:a16="http://schemas.microsoft.com/office/drawing/2014/main" id="{70CB8411-EBC3-1F4B-B767-C59FC08D0F75}"/>
              </a:ext>
            </a:extLst>
          </p:cNvPr>
          <p:cNvSpPr/>
          <p:nvPr/>
        </p:nvSpPr>
        <p:spPr>
          <a:xfrm>
            <a:off x="1250880" y="4390975"/>
            <a:ext cx="800246" cy="727776"/>
          </a:xfrm>
          <a:prstGeom prst="donut">
            <a:avLst>
              <a:gd name="adj" fmla="val 95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TextBox 281">
            <a:extLst>
              <a:ext uri="{FF2B5EF4-FFF2-40B4-BE49-F238E27FC236}">
                <a16:creationId xmlns:a16="http://schemas.microsoft.com/office/drawing/2014/main" id="{6445B12A-0F29-D84F-B1FB-E98B1C6AD378}"/>
              </a:ext>
            </a:extLst>
          </p:cNvPr>
          <p:cNvSpPr txBox="1"/>
          <p:nvPr/>
        </p:nvSpPr>
        <p:spPr>
          <a:xfrm>
            <a:off x="195666" y="256742"/>
            <a:ext cx="11222299" cy="861774"/>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商業發展中心是幾個超連鎖店主較弱的邊，並且有一位上線領導人在其下有一個連鎖分店加入。這些組織之間還存在關係和可能的策略、交易和互惠權衡在起作用。每週或每月，上線超連鎖店主週期性地在紅色超連鎖商業發展中心的一邊或兩邊放置不同點數。在任何一周，它相對較小，約為下一個合格線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。然而，只要紅色的商業發展中心一直保持合格，它可以持續累積一年。平均合併放置點數為</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點（每週每個上線超連鎖店主平均</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100-250BV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）。幾週之後就無法區分了，因為它合併到總的累積點數。顯示每邊的每一側自下而上，匯合到紅色商業發展中心，然後再向上匯合到共同的組織。</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個或幾個月後，紅色的超連鎖店主只完成了基本業務要求，即</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150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點、推薦</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個人以擴展業務。他達到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、再達到另一個</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，重複下去，所有點數的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90%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都來自以上下線放置的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。紅色超連鎖商業發展中心以下的組織幾乎不產生點數</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上線為了能賺取點數而建立一個連鎖分店。</a:t>
            </a:r>
          </a:p>
        </p:txBody>
      </p:sp>
      <p:sp>
        <p:nvSpPr>
          <p:cNvPr id="293" name="TextBox 292">
            <a:extLst>
              <a:ext uri="{FF2B5EF4-FFF2-40B4-BE49-F238E27FC236}">
                <a16:creationId xmlns:a16="http://schemas.microsoft.com/office/drawing/2014/main" id="{327FAF3D-CB09-7443-B8B3-4E8B1BFF98D1}"/>
              </a:ext>
            </a:extLst>
          </p:cNvPr>
          <p:cNvSpPr txBox="1"/>
          <p:nvPr/>
        </p:nvSpPr>
        <p:spPr>
          <a:xfrm>
            <a:off x="4970743" y="4729551"/>
            <a:ext cx="6482253" cy="830997"/>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a:t>
            </a: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）這是一種為了說明下線放置</a:t>
            </a:r>
            <a:r>
              <a:rPr kumimoji="0" lang="en-US" altLang="zh"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IBV</a:t>
            </a: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問題的誇張情況，但確實經常發生，只是所涉及的數量和百分比不同而已。這與管理業績紅利計畫的數學與明智架構原則相悖。</a:t>
            </a:r>
          </a:p>
        </p:txBody>
      </p:sp>
      <p:cxnSp>
        <p:nvCxnSpPr>
          <p:cNvPr id="296" name="Straight Arrow Connector 295">
            <a:extLst>
              <a:ext uri="{FF2B5EF4-FFF2-40B4-BE49-F238E27FC236}">
                <a16:creationId xmlns:a16="http://schemas.microsoft.com/office/drawing/2014/main" id="{E2571AA1-9F87-4F4A-A7A7-9DD336D115FA}"/>
              </a:ext>
            </a:extLst>
          </p:cNvPr>
          <p:cNvCxnSpPr>
            <a:cxnSpLocks/>
            <a:stCxn id="51" idx="1"/>
          </p:cNvCxnSpPr>
          <p:nvPr/>
        </p:nvCxnSpPr>
        <p:spPr>
          <a:xfrm>
            <a:off x="1874919" y="4746575"/>
            <a:ext cx="3198259" cy="63141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58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7" name="Straight Connector 246"/>
          <p:cNvCxnSpPr/>
          <p:nvPr/>
        </p:nvCxnSpPr>
        <p:spPr>
          <a:xfrm flipH="1">
            <a:off x="1230622" y="5118751"/>
            <a:ext cx="870086" cy="6946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95666" y="1379213"/>
            <a:ext cx="5744725" cy="460021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a:stCxn id="5" idx="2"/>
          </p:cNvCxnSpPr>
          <p:nvPr/>
        </p:nvCxnSpPr>
        <p:spPr>
          <a:xfrm>
            <a:off x="6563941" y="1801264"/>
            <a:ext cx="3930222" cy="311849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345806" y="3679775"/>
            <a:ext cx="478156" cy="3556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141839" y="1931751"/>
            <a:ext cx="887497" cy="6812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846830" y="2998551"/>
            <a:ext cx="1764432" cy="1392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663022" y="4746575"/>
            <a:ext cx="1325459" cy="11179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96888" y="1931751"/>
            <a:ext cx="427956" cy="34061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463590" y="3324175"/>
            <a:ext cx="1316753" cy="10668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390219" y="3687162"/>
            <a:ext cx="1336589" cy="10893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p:cNvSpPr>
            <a:spLocks noChangeAspect="1"/>
          </p:cNvSpPr>
          <p:nvPr/>
        </p:nvSpPr>
        <p:spPr>
          <a:xfrm>
            <a:off x="5771198" y="1379213"/>
            <a:ext cx="602812" cy="422051"/>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超連鎖店主上線夥伴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領導人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644579"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517958"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500631"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374010"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 name="Rectangle 7"/>
          <p:cNvSpPr>
            <a:spLocks noChangeAspect="1"/>
          </p:cNvSpPr>
          <p:nvPr/>
        </p:nvSpPr>
        <p:spPr>
          <a:xfrm>
            <a:off x="5003647"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002</a:t>
            </a:r>
          </a:p>
        </p:txBody>
      </p:sp>
      <p:sp>
        <p:nvSpPr>
          <p:cNvPr id="9" name="Rectangle 8"/>
          <p:cNvSpPr>
            <a:spLocks noChangeAspect="1"/>
          </p:cNvSpPr>
          <p:nvPr/>
        </p:nvSpPr>
        <p:spPr>
          <a:xfrm>
            <a:off x="4938916"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874184"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376553"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311821"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56547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 name="Rectangle 13"/>
          <p:cNvSpPr>
            <a:spLocks noChangeAspect="1"/>
          </p:cNvSpPr>
          <p:nvPr/>
        </p:nvSpPr>
        <p:spPr>
          <a:xfrm>
            <a:off x="450074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443600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493837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87364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4127835"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 name="Rectangle 18"/>
          <p:cNvSpPr>
            <a:spLocks noChangeAspect="1"/>
          </p:cNvSpPr>
          <p:nvPr/>
        </p:nvSpPr>
        <p:spPr>
          <a:xfrm>
            <a:off x="4063104"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998372"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500741"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436009"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690198"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4" name="Rectangle 23"/>
          <p:cNvSpPr>
            <a:spLocks noChangeAspect="1"/>
          </p:cNvSpPr>
          <p:nvPr/>
        </p:nvSpPr>
        <p:spPr>
          <a:xfrm>
            <a:off x="3625467"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3560735"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4063104"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998372"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3252561"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9" name="Rectangle 28"/>
          <p:cNvSpPr>
            <a:spLocks noChangeAspect="1"/>
          </p:cNvSpPr>
          <p:nvPr/>
        </p:nvSpPr>
        <p:spPr>
          <a:xfrm>
            <a:off x="3187830"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3123098"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625467"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3560735"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Rectangle 32"/>
          <p:cNvSpPr>
            <a:spLocks noChangeAspect="1"/>
          </p:cNvSpPr>
          <p:nvPr/>
        </p:nvSpPr>
        <p:spPr>
          <a:xfrm>
            <a:off x="281492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4" name="Rectangle 33"/>
          <p:cNvSpPr>
            <a:spLocks noChangeAspect="1"/>
          </p:cNvSpPr>
          <p:nvPr/>
        </p:nvSpPr>
        <p:spPr>
          <a:xfrm>
            <a:off x="27501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268546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318783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312309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 name="Rectangle 37"/>
          <p:cNvSpPr>
            <a:spLocks noChangeAspect="1"/>
          </p:cNvSpPr>
          <p:nvPr/>
        </p:nvSpPr>
        <p:spPr>
          <a:xfrm>
            <a:off x="237728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 name="Rectangle 38"/>
          <p:cNvSpPr>
            <a:spLocks noChangeAspect="1"/>
          </p:cNvSpPr>
          <p:nvPr/>
        </p:nvSpPr>
        <p:spPr>
          <a:xfrm>
            <a:off x="23125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224782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275019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268546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1939650"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 name="Rectangle 43"/>
          <p:cNvSpPr>
            <a:spLocks noChangeAspect="1"/>
          </p:cNvSpPr>
          <p:nvPr/>
        </p:nvSpPr>
        <p:spPr>
          <a:xfrm>
            <a:off x="18749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1810187"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2312556"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224782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1502013" y="4604937"/>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9" name="Rectangle 48"/>
          <p:cNvSpPr>
            <a:spLocks noChangeAspect="1"/>
          </p:cNvSpPr>
          <p:nvPr/>
        </p:nvSpPr>
        <p:spPr>
          <a:xfrm>
            <a:off x="1437282"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372550"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 name="Rectangle 50"/>
          <p:cNvSpPr>
            <a:spLocks noChangeAspect="1"/>
          </p:cNvSpPr>
          <p:nvPr/>
        </p:nvSpPr>
        <p:spPr>
          <a:xfrm>
            <a:off x="1874919"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 name="Rectangle 51"/>
          <p:cNvSpPr>
            <a:spLocks noChangeAspect="1"/>
          </p:cNvSpPr>
          <p:nvPr/>
        </p:nvSpPr>
        <p:spPr>
          <a:xfrm>
            <a:off x="1810187"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p:cNvSpPr>
            <a:spLocks noChangeAspect="1"/>
          </p:cNvSpPr>
          <p:nvPr/>
        </p:nvSpPr>
        <p:spPr>
          <a:xfrm>
            <a:off x="1064376"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54" name="Rectangle 53"/>
          <p:cNvSpPr>
            <a:spLocks noChangeAspect="1"/>
          </p:cNvSpPr>
          <p:nvPr/>
        </p:nvSpPr>
        <p:spPr>
          <a:xfrm>
            <a:off x="999645"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 name="Rectangle 54"/>
          <p:cNvSpPr>
            <a:spLocks noChangeAspect="1"/>
          </p:cNvSpPr>
          <p:nvPr/>
        </p:nvSpPr>
        <p:spPr>
          <a:xfrm>
            <a:off x="934913"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 name="Rectangle 55"/>
          <p:cNvSpPr>
            <a:spLocks noChangeAspect="1"/>
          </p:cNvSpPr>
          <p:nvPr/>
        </p:nvSpPr>
        <p:spPr>
          <a:xfrm>
            <a:off x="1437282"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p:cNvSpPr>
            <a:spLocks noChangeAspect="1"/>
          </p:cNvSpPr>
          <p:nvPr/>
        </p:nvSpPr>
        <p:spPr>
          <a:xfrm>
            <a:off x="1372550"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8" name="Rectangle 57"/>
          <p:cNvSpPr>
            <a:spLocks noChangeAspect="1"/>
          </p:cNvSpPr>
          <p:nvPr/>
        </p:nvSpPr>
        <p:spPr>
          <a:xfrm>
            <a:off x="626739"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59" name="Rectangle 58"/>
          <p:cNvSpPr>
            <a:spLocks noChangeAspect="1"/>
          </p:cNvSpPr>
          <p:nvPr/>
        </p:nvSpPr>
        <p:spPr>
          <a:xfrm>
            <a:off x="562008"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0" name="Rectangle 59"/>
          <p:cNvSpPr>
            <a:spLocks noChangeAspect="1"/>
          </p:cNvSpPr>
          <p:nvPr/>
        </p:nvSpPr>
        <p:spPr>
          <a:xfrm>
            <a:off x="497276"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999645"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934913"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6886549"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p>
        </p:txBody>
      </p:sp>
      <p:sp>
        <p:nvSpPr>
          <p:cNvPr id="64" name="Rectangle 63"/>
          <p:cNvSpPr>
            <a:spLocks noChangeAspect="1"/>
          </p:cNvSpPr>
          <p:nvPr/>
        </p:nvSpPr>
        <p:spPr>
          <a:xfrm>
            <a:off x="6821818"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6757086"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7259455"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7194723"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32418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9" name="Rectangle 68"/>
          <p:cNvSpPr>
            <a:spLocks noChangeAspect="1"/>
          </p:cNvSpPr>
          <p:nvPr/>
        </p:nvSpPr>
        <p:spPr>
          <a:xfrm>
            <a:off x="725945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19472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769709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63236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776182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4" name="Rectangle 73"/>
          <p:cNvSpPr>
            <a:spLocks noChangeAspect="1"/>
          </p:cNvSpPr>
          <p:nvPr/>
        </p:nvSpPr>
        <p:spPr>
          <a:xfrm>
            <a:off x="769709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63236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13472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06999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199460"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9" name="Rectangle 78"/>
          <p:cNvSpPr>
            <a:spLocks noChangeAspect="1"/>
          </p:cNvSpPr>
          <p:nvPr/>
        </p:nvSpPr>
        <p:spPr>
          <a:xfrm>
            <a:off x="8134729"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069997"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8572366"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8507634"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8637097"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4" name="Rectangle 83"/>
          <p:cNvSpPr>
            <a:spLocks noChangeAspect="1"/>
          </p:cNvSpPr>
          <p:nvPr/>
        </p:nvSpPr>
        <p:spPr>
          <a:xfrm>
            <a:off x="8572366"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8507634"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010003"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8945271"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07473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9" name="Rectangle 88"/>
          <p:cNvSpPr>
            <a:spLocks noChangeAspect="1"/>
          </p:cNvSpPr>
          <p:nvPr/>
        </p:nvSpPr>
        <p:spPr>
          <a:xfrm>
            <a:off x="901000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894527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944764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938290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9512371"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4" name="Rectangle 93"/>
          <p:cNvSpPr>
            <a:spLocks noChangeAspect="1"/>
          </p:cNvSpPr>
          <p:nvPr/>
        </p:nvSpPr>
        <p:spPr>
          <a:xfrm>
            <a:off x="9447640"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938290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9885277"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9820545"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8" name="Rectangle 97"/>
          <p:cNvSpPr>
            <a:spLocks noChangeAspect="1"/>
          </p:cNvSpPr>
          <p:nvPr/>
        </p:nvSpPr>
        <p:spPr>
          <a:xfrm>
            <a:off x="995000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9" name="Rectangle 98"/>
          <p:cNvSpPr>
            <a:spLocks noChangeAspect="1"/>
          </p:cNvSpPr>
          <p:nvPr/>
        </p:nvSpPr>
        <p:spPr>
          <a:xfrm>
            <a:off x="988527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0" name="Rectangle 99"/>
          <p:cNvSpPr>
            <a:spLocks noChangeAspect="1"/>
          </p:cNvSpPr>
          <p:nvPr/>
        </p:nvSpPr>
        <p:spPr>
          <a:xfrm>
            <a:off x="982054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1032291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025818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0387645"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04" name="Rectangle 103"/>
          <p:cNvSpPr>
            <a:spLocks noChangeAspect="1"/>
          </p:cNvSpPr>
          <p:nvPr/>
        </p:nvSpPr>
        <p:spPr>
          <a:xfrm>
            <a:off x="10322914"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5" name="Rectangle 104"/>
          <p:cNvSpPr>
            <a:spLocks noChangeAspect="1"/>
          </p:cNvSpPr>
          <p:nvPr/>
        </p:nvSpPr>
        <p:spPr>
          <a:xfrm>
            <a:off x="10258182"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6" name="Rectangle 105"/>
          <p:cNvSpPr>
            <a:spLocks noChangeAspect="1"/>
          </p:cNvSpPr>
          <p:nvPr/>
        </p:nvSpPr>
        <p:spPr>
          <a:xfrm>
            <a:off x="10760551"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10695819"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3" name="Rectangle 112"/>
          <p:cNvSpPr>
            <a:spLocks noChangeAspect="1"/>
          </p:cNvSpPr>
          <p:nvPr/>
        </p:nvSpPr>
        <p:spPr>
          <a:xfrm>
            <a:off x="189102"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4" name="Rectangle 113"/>
          <p:cNvSpPr>
            <a:spLocks noChangeAspect="1"/>
          </p:cNvSpPr>
          <p:nvPr/>
        </p:nvSpPr>
        <p:spPr>
          <a:xfrm>
            <a:off x="124371"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5" name="Rectangle 114"/>
          <p:cNvSpPr>
            <a:spLocks noChangeAspect="1"/>
          </p:cNvSpPr>
          <p:nvPr/>
        </p:nvSpPr>
        <p:spPr>
          <a:xfrm>
            <a:off x="59639"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6" name="Rectangle 115"/>
          <p:cNvSpPr>
            <a:spLocks noChangeAspect="1"/>
          </p:cNvSpPr>
          <p:nvPr/>
        </p:nvSpPr>
        <p:spPr>
          <a:xfrm>
            <a:off x="562008"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7" name="Rectangle 116"/>
          <p:cNvSpPr>
            <a:spLocks noChangeAspect="1"/>
          </p:cNvSpPr>
          <p:nvPr/>
        </p:nvSpPr>
        <p:spPr>
          <a:xfrm>
            <a:off x="497276"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44074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9" name="Rectangle 118"/>
          <p:cNvSpPr>
            <a:spLocks noChangeAspect="1"/>
          </p:cNvSpPr>
          <p:nvPr/>
        </p:nvSpPr>
        <p:spPr>
          <a:xfrm>
            <a:off x="537601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31128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81365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4892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44891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24" name="Rectangle 123"/>
          <p:cNvSpPr>
            <a:spLocks noChangeAspect="1"/>
          </p:cNvSpPr>
          <p:nvPr/>
        </p:nvSpPr>
        <p:spPr>
          <a:xfrm>
            <a:off x="638418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1944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82181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75708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838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a:spLocks noChangeAspect="1"/>
          </p:cNvSpPr>
          <p:nvPr/>
        </p:nvSpPr>
        <p:spPr>
          <a:xfrm>
            <a:off x="581365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4892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25128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18655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4127835"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a:spLocks noChangeAspect="1"/>
          </p:cNvSpPr>
          <p:nvPr/>
        </p:nvSpPr>
        <p:spPr>
          <a:xfrm>
            <a:off x="4063104"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998372"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500741"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436009"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565472"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a:spLocks noChangeAspect="1"/>
          </p:cNvSpPr>
          <p:nvPr/>
        </p:nvSpPr>
        <p:spPr>
          <a:xfrm>
            <a:off x="4500741"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436009"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938378"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873646"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5003109"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9" name="Rectangle 148"/>
          <p:cNvSpPr>
            <a:spLocks noChangeAspect="1"/>
          </p:cNvSpPr>
          <p:nvPr/>
        </p:nvSpPr>
        <p:spPr>
          <a:xfrm>
            <a:off x="493837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873646"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376015"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31128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4120094"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4" name="Rectangle 153"/>
          <p:cNvSpPr>
            <a:spLocks noChangeAspect="1"/>
          </p:cNvSpPr>
          <p:nvPr/>
        </p:nvSpPr>
        <p:spPr>
          <a:xfrm>
            <a:off x="405536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990631"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493000"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42826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69019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9" name="Rectangle 158"/>
          <p:cNvSpPr>
            <a:spLocks noChangeAspect="1"/>
          </p:cNvSpPr>
          <p:nvPr/>
        </p:nvSpPr>
        <p:spPr>
          <a:xfrm>
            <a:off x="362546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356073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406310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99837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440746"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4" name="Rectangle 163"/>
          <p:cNvSpPr>
            <a:spLocks noChangeAspect="1"/>
          </p:cNvSpPr>
          <p:nvPr/>
        </p:nvSpPr>
        <p:spPr>
          <a:xfrm>
            <a:off x="5376015"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311283"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81365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48920"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8" name="Rectangle 167"/>
          <p:cNvSpPr>
            <a:spLocks noChangeAspect="1"/>
          </p:cNvSpPr>
          <p:nvPr/>
        </p:nvSpPr>
        <p:spPr>
          <a:xfrm>
            <a:off x="1939650"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9" name="Rectangle 168"/>
          <p:cNvSpPr>
            <a:spLocks noChangeAspect="1"/>
          </p:cNvSpPr>
          <p:nvPr/>
        </p:nvSpPr>
        <p:spPr>
          <a:xfrm>
            <a:off x="1874919"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0" name="Rectangle 169"/>
          <p:cNvSpPr>
            <a:spLocks noChangeAspect="1"/>
          </p:cNvSpPr>
          <p:nvPr/>
        </p:nvSpPr>
        <p:spPr>
          <a:xfrm>
            <a:off x="1810187"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1" name="Rectangle 170"/>
          <p:cNvSpPr>
            <a:spLocks noChangeAspect="1"/>
          </p:cNvSpPr>
          <p:nvPr/>
        </p:nvSpPr>
        <p:spPr>
          <a:xfrm>
            <a:off x="2312556"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2" name="Rectangle 171"/>
          <p:cNvSpPr>
            <a:spLocks noChangeAspect="1"/>
          </p:cNvSpPr>
          <p:nvPr/>
        </p:nvSpPr>
        <p:spPr>
          <a:xfrm>
            <a:off x="2247824"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8" name="Rectangle 177"/>
          <p:cNvSpPr>
            <a:spLocks noChangeAspect="1"/>
          </p:cNvSpPr>
          <p:nvPr/>
        </p:nvSpPr>
        <p:spPr>
          <a:xfrm>
            <a:off x="2377287"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79" name="Rectangle 178"/>
          <p:cNvSpPr>
            <a:spLocks noChangeAspect="1"/>
          </p:cNvSpPr>
          <p:nvPr/>
        </p:nvSpPr>
        <p:spPr>
          <a:xfrm>
            <a:off x="2312556"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0" name="Rectangle 179"/>
          <p:cNvSpPr>
            <a:spLocks noChangeAspect="1"/>
          </p:cNvSpPr>
          <p:nvPr/>
        </p:nvSpPr>
        <p:spPr>
          <a:xfrm>
            <a:off x="2247824"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1" name="Rectangle 180"/>
          <p:cNvSpPr>
            <a:spLocks noChangeAspect="1"/>
          </p:cNvSpPr>
          <p:nvPr/>
        </p:nvSpPr>
        <p:spPr>
          <a:xfrm>
            <a:off x="2750193"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2" name="Rectangle 181"/>
          <p:cNvSpPr>
            <a:spLocks noChangeAspect="1"/>
          </p:cNvSpPr>
          <p:nvPr/>
        </p:nvSpPr>
        <p:spPr>
          <a:xfrm>
            <a:off x="2685461"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3" name="Rectangle 182"/>
          <p:cNvSpPr>
            <a:spLocks noChangeAspect="1"/>
          </p:cNvSpPr>
          <p:nvPr/>
        </p:nvSpPr>
        <p:spPr>
          <a:xfrm>
            <a:off x="1502013"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184" name="Rectangle 183"/>
          <p:cNvSpPr>
            <a:spLocks noChangeAspect="1"/>
          </p:cNvSpPr>
          <p:nvPr/>
        </p:nvSpPr>
        <p:spPr>
          <a:xfrm>
            <a:off x="1437282"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5" name="Rectangle 184"/>
          <p:cNvSpPr>
            <a:spLocks noChangeAspect="1"/>
          </p:cNvSpPr>
          <p:nvPr/>
        </p:nvSpPr>
        <p:spPr>
          <a:xfrm>
            <a:off x="1372550"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6" name="Rectangle 185"/>
          <p:cNvSpPr>
            <a:spLocks noChangeAspect="1"/>
          </p:cNvSpPr>
          <p:nvPr/>
        </p:nvSpPr>
        <p:spPr>
          <a:xfrm>
            <a:off x="1874919"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7" name="Rectangle 186"/>
          <p:cNvSpPr>
            <a:spLocks noChangeAspect="1"/>
          </p:cNvSpPr>
          <p:nvPr/>
        </p:nvSpPr>
        <p:spPr>
          <a:xfrm>
            <a:off x="1810187"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8" name="Rectangle 187"/>
          <p:cNvSpPr>
            <a:spLocks noChangeAspect="1"/>
          </p:cNvSpPr>
          <p:nvPr/>
        </p:nvSpPr>
        <p:spPr>
          <a:xfrm>
            <a:off x="1064376"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89" name="Rectangle 188"/>
          <p:cNvSpPr>
            <a:spLocks noChangeAspect="1"/>
          </p:cNvSpPr>
          <p:nvPr/>
        </p:nvSpPr>
        <p:spPr>
          <a:xfrm>
            <a:off x="999645"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0" name="Rectangle 189"/>
          <p:cNvSpPr>
            <a:spLocks noChangeAspect="1"/>
          </p:cNvSpPr>
          <p:nvPr/>
        </p:nvSpPr>
        <p:spPr>
          <a:xfrm>
            <a:off x="934913"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1" name="Rectangle 190"/>
          <p:cNvSpPr>
            <a:spLocks noChangeAspect="1"/>
          </p:cNvSpPr>
          <p:nvPr/>
        </p:nvSpPr>
        <p:spPr>
          <a:xfrm>
            <a:off x="1437282"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2" name="Rectangle 191"/>
          <p:cNvSpPr>
            <a:spLocks noChangeAspect="1"/>
          </p:cNvSpPr>
          <p:nvPr/>
        </p:nvSpPr>
        <p:spPr>
          <a:xfrm>
            <a:off x="1372550"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3" name="Rectangle 192"/>
          <p:cNvSpPr>
            <a:spLocks noChangeAspect="1"/>
          </p:cNvSpPr>
          <p:nvPr/>
        </p:nvSpPr>
        <p:spPr>
          <a:xfrm>
            <a:off x="2814924"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4" name="Rectangle 193"/>
          <p:cNvSpPr>
            <a:spLocks noChangeAspect="1"/>
          </p:cNvSpPr>
          <p:nvPr/>
        </p:nvSpPr>
        <p:spPr>
          <a:xfrm>
            <a:off x="2750193"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5" name="Rectangle 194"/>
          <p:cNvSpPr>
            <a:spLocks noChangeAspect="1"/>
          </p:cNvSpPr>
          <p:nvPr/>
        </p:nvSpPr>
        <p:spPr>
          <a:xfrm>
            <a:off x="2685461"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6" name="Rectangle 195"/>
          <p:cNvSpPr>
            <a:spLocks noChangeAspect="1"/>
          </p:cNvSpPr>
          <p:nvPr/>
        </p:nvSpPr>
        <p:spPr>
          <a:xfrm>
            <a:off x="3187830"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7" name="Rectangle 196"/>
          <p:cNvSpPr>
            <a:spLocks noChangeAspect="1"/>
          </p:cNvSpPr>
          <p:nvPr/>
        </p:nvSpPr>
        <p:spPr>
          <a:xfrm>
            <a:off x="3123098"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3252561"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9" name="Rectangle 198"/>
          <p:cNvSpPr>
            <a:spLocks noChangeAspect="1"/>
          </p:cNvSpPr>
          <p:nvPr/>
        </p:nvSpPr>
        <p:spPr>
          <a:xfrm>
            <a:off x="3187830"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3123098"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625467"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3560735"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191719"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4" name="Rectangle 203"/>
          <p:cNvSpPr>
            <a:spLocks noChangeAspect="1"/>
          </p:cNvSpPr>
          <p:nvPr/>
        </p:nvSpPr>
        <p:spPr>
          <a:xfrm>
            <a:off x="812698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062256"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8564625"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84998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7754082"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9" name="Rectangle 208"/>
          <p:cNvSpPr>
            <a:spLocks noChangeAspect="1"/>
          </p:cNvSpPr>
          <p:nvPr/>
        </p:nvSpPr>
        <p:spPr>
          <a:xfrm>
            <a:off x="768935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624619"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12698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0622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863709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4" name="Rectangle 213"/>
          <p:cNvSpPr>
            <a:spLocks noChangeAspect="1"/>
          </p:cNvSpPr>
          <p:nvPr/>
        </p:nvSpPr>
        <p:spPr>
          <a:xfrm>
            <a:off x="857236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850763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01000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894527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316445"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9" name="Rectangle 218"/>
          <p:cNvSpPr>
            <a:spLocks noChangeAspect="1"/>
          </p:cNvSpPr>
          <p:nvPr/>
        </p:nvSpPr>
        <p:spPr>
          <a:xfrm>
            <a:off x="725171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18698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7689351"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6246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1" name="Curved Left Arrow 230"/>
          <p:cNvSpPr/>
          <p:nvPr/>
        </p:nvSpPr>
        <p:spPr>
          <a:xfrm rot="2951024" flipH="1">
            <a:off x="2380970" y="-24903"/>
            <a:ext cx="681054" cy="6749448"/>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Curved Left Arrow 231"/>
          <p:cNvSpPr/>
          <p:nvPr/>
        </p:nvSpPr>
        <p:spPr>
          <a:xfrm rot="1917080">
            <a:off x="4538695" y="1566550"/>
            <a:ext cx="546151" cy="4824520"/>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TextBox 233"/>
          <p:cNvSpPr txBox="1"/>
          <p:nvPr/>
        </p:nvSpPr>
        <p:spPr>
          <a:xfrm>
            <a:off x="88821" y="3001009"/>
            <a:ext cx="1996680"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a:t>
            </a:r>
            <a:r>
              <a:rPr kumimoji="0" lang="en-US" altLang="zh"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放置的受益者並非下線</a:t>
            </a:r>
          </a:p>
        </p:txBody>
      </p:sp>
      <p:sp>
        <p:nvSpPr>
          <p:cNvPr id="7" name="Curved Right Arrow 6"/>
          <p:cNvSpPr/>
          <p:nvPr/>
        </p:nvSpPr>
        <p:spPr>
          <a:xfrm rot="2909668">
            <a:off x="880704" y="3285768"/>
            <a:ext cx="688378" cy="2133600"/>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p:cNvSpPr txBox="1"/>
          <p:nvPr/>
        </p:nvSpPr>
        <p:spPr>
          <a:xfrm>
            <a:off x="-2427"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3/26-1577BV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4/12-2000BV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4/20-396BV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5/7-2398BV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5/18-1810BV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224" name="TextBox 223"/>
          <p:cNvSpPr txBox="1"/>
          <p:nvPr/>
        </p:nvSpPr>
        <p:spPr>
          <a:xfrm>
            <a:off x="2639470" y="5915156"/>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4/13-2732BV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4/13-1727BV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4/22-604BV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4/24-1167BV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4/27-1586BV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108" name="TextBox 107"/>
          <p:cNvSpPr txBox="1"/>
          <p:nvPr/>
        </p:nvSpPr>
        <p:spPr>
          <a:xfrm>
            <a:off x="4401993" y="5701745"/>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僅有少許或沒有回購顧客</a:t>
            </a:r>
          </a:p>
        </p:txBody>
      </p:sp>
      <p:sp>
        <p:nvSpPr>
          <p:cNvPr id="174" name="TextBox 173"/>
          <p:cNvSpPr txBox="1"/>
          <p:nvPr/>
        </p:nvSpPr>
        <p:spPr>
          <a:xfrm>
            <a:off x="5037598" y="-35009"/>
            <a:ext cx="2031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下線累積放置範例</a:t>
            </a:r>
          </a:p>
        </p:txBody>
      </p:sp>
      <p:sp>
        <p:nvSpPr>
          <p:cNvPr id="238" name="Curved Right Arrow 237">
            <a:extLst>
              <a:ext uri="{FF2B5EF4-FFF2-40B4-BE49-F238E27FC236}">
                <a16:creationId xmlns:a16="http://schemas.microsoft.com/office/drawing/2014/main" id="{BE3304A2-6018-9C46-993C-3FF8E325DF42}"/>
              </a:ext>
            </a:extLst>
          </p:cNvPr>
          <p:cNvSpPr/>
          <p:nvPr/>
        </p:nvSpPr>
        <p:spPr>
          <a:xfrm rot="2909668">
            <a:off x="1667592" y="2029474"/>
            <a:ext cx="688378" cy="3828073"/>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7413B270-9AB4-CB4B-9E79-093E00CB42F6}"/>
              </a:ext>
            </a:extLst>
          </p:cNvPr>
          <p:cNvSpPr>
            <a:spLocks noChangeAspect="1"/>
          </p:cNvSpPr>
          <p:nvPr/>
        </p:nvSpPr>
        <p:spPr>
          <a:xfrm>
            <a:off x="2454649" y="4558565"/>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1" name="Rectangle 250">
            <a:extLst>
              <a:ext uri="{FF2B5EF4-FFF2-40B4-BE49-F238E27FC236}">
                <a16:creationId xmlns:a16="http://schemas.microsoft.com/office/drawing/2014/main" id="{C558CA95-5959-5F46-B5BF-A4086923ED07}"/>
              </a:ext>
            </a:extLst>
          </p:cNvPr>
          <p:cNvSpPr>
            <a:spLocks noChangeAspect="1"/>
          </p:cNvSpPr>
          <p:nvPr/>
        </p:nvSpPr>
        <p:spPr>
          <a:xfrm>
            <a:off x="2325186"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a:extLst>
              <a:ext uri="{FF2B5EF4-FFF2-40B4-BE49-F238E27FC236}">
                <a16:creationId xmlns:a16="http://schemas.microsoft.com/office/drawing/2014/main" id="{3663CFB4-C260-3B42-A91C-5BCD95F07717}"/>
              </a:ext>
            </a:extLst>
          </p:cNvPr>
          <p:cNvSpPr>
            <a:spLocks noChangeAspect="1"/>
          </p:cNvSpPr>
          <p:nvPr/>
        </p:nvSpPr>
        <p:spPr>
          <a:xfrm>
            <a:off x="2827555"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a:extLst>
              <a:ext uri="{FF2B5EF4-FFF2-40B4-BE49-F238E27FC236}">
                <a16:creationId xmlns:a16="http://schemas.microsoft.com/office/drawing/2014/main" id="{0E7A7C17-9816-AC4F-94BD-92D9B273217B}"/>
              </a:ext>
            </a:extLst>
          </p:cNvPr>
          <p:cNvSpPr>
            <a:spLocks noChangeAspect="1"/>
          </p:cNvSpPr>
          <p:nvPr/>
        </p:nvSpPr>
        <p:spPr>
          <a:xfrm>
            <a:off x="2761920" y="453411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5" name="Rectangle 254">
            <a:extLst>
              <a:ext uri="{FF2B5EF4-FFF2-40B4-BE49-F238E27FC236}">
                <a16:creationId xmlns:a16="http://schemas.microsoft.com/office/drawing/2014/main" id="{488DB84D-7398-A44A-9202-7AC1661A918C}"/>
              </a:ext>
            </a:extLst>
          </p:cNvPr>
          <p:cNvSpPr>
            <a:spLocks noChangeAspect="1"/>
          </p:cNvSpPr>
          <p:nvPr/>
        </p:nvSpPr>
        <p:spPr>
          <a:xfrm>
            <a:off x="2269573" y="6072880"/>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6" name="Rectangle 255">
            <a:extLst>
              <a:ext uri="{FF2B5EF4-FFF2-40B4-BE49-F238E27FC236}">
                <a16:creationId xmlns:a16="http://schemas.microsoft.com/office/drawing/2014/main" id="{2B339EB6-ABD8-3B44-A7E7-562B1BE664BB}"/>
              </a:ext>
            </a:extLst>
          </p:cNvPr>
          <p:cNvSpPr>
            <a:spLocks noChangeAspect="1"/>
          </p:cNvSpPr>
          <p:nvPr/>
        </p:nvSpPr>
        <p:spPr>
          <a:xfrm>
            <a:off x="2140110" y="6072880"/>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7" name="Rectangle 256">
            <a:extLst>
              <a:ext uri="{FF2B5EF4-FFF2-40B4-BE49-F238E27FC236}">
                <a16:creationId xmlns:a16="http://schemas.microsoft.com/office/drawing/2014/main" id="{3F067C26-E2E6-4B4F-A5C7-16A0127A788E}"/>
              </a:ext>
            </a:extLst>
          </p:cNvPr>
          <p:cNvSpPr>
            <a:spLocks noChangeAspect="1"/>
          </p:cNvSpPr>
          <p:nvPr/>
        </p:nvSpPr>
        <p:spPr>
          <a:xfrm>
            <a:off x="2618747" y="607848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9FA8EEEF-04BE-0E4D-BA13-0D820CD93FFF}"/>
              </a:ext>
            </a:extLst>
          </p:cNvPr>
          <p:cNvSpPr>
            <a:spLocks noChangeAspect="1"/>
          </p:cNvSpPr>
          <p:nvPr/>
        </p:nvSpPr>
        <p:spPr>
          <a:xfrm>
            <a:off x="2531374" y="607848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F7020DBA-DE5B-3B41-982B-F44207B37C6C}"/>
              </a:ext>
            </a:extLst>
          </p:cNvPr>
          <p:cNvSpPr>
            <a:spLocks noChangeAspect="1"/>
          </p:cNvSpPr>
          <p:nvPr/>
        </p:nvSpPr>
        <p:spPr>
          <a:xfrm>
            <a:off x="2410373" y="4573308"/>
            <a:ext cx="56905" cy="2808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1" name="Rectangle 260">
            <a:extLst>
              <a:ext uri="{FF2B5EF4-FFF2-40B4-BE49-F238E27FC236}">
                <a16:creationId xmlns:a16="http://schemas.microsoft.com/office/drawing/2014/main" id="{CD988C6F-B3A6-A14C-B182-062260D94734}"/>
              </a:ext>
            </a:extLst>
          </p:cNvPr>
          <p:cNvSpPr>
            <a:spLocks noChangeAspect="1"/>
          </p:cNvSpPr>
          <p:nvPr/>
        </p:nvSpPr>
        <p:spPr>
          <a:xfrm>
            <a:off x="2207445" y="6078487"/>
            <a:ext cx="45719"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pic>
        <p:nvPicPr>
          <p:cNvPr id="262" name="Picture 261">
            <a:extLst>
              <a:ext uri="{FF2B5EF4-FFF2-40B4-BE49-F238E27FC236}">
                <a16:creationId xmlns:a16="http://schemas.microsoft.com/office/drawing/2014/main" id="{E88D21A2-0F52-0F42-94E3-4914FEFAB001}"/>
              </a:ext>
            </a:extLst>
          </p:cNvPr>
          <p:cNvPicPr>
            <a:picLocks noChangeAspect="1"/>
          </p:cNvPicPr>
          <p:nvPr/>
        </p:nvPicPr>
        <p:blipFill>
          <a:blip r:embed="rId2"/>
          <a:stretch>
            <a:fillRect/>
          </a:stretch>
        </p:blipFill>
        <p:spPr>
          <a:xfrm>
            <a:off x="3468495" y="3586456"/>
            <a:ext cx="520957" cy="201411"/>
          </a:xfrm>
          <a:prstGeom prst="rect">
            <a:avLst/>
          </a:prstGeom>
        </p:spPr>
      </p:pic>
      <p:pic>
        <p:nvPicPr>
          <p:cNvPr id="263" name="Picture 262">
            <a:extLst>
              <a:ext uri="{FF2B5EF4-FFF2-40B4-BE49-F238E27FC236}">
                <a16:creationId xmlns:a16="http://schemas.microsoft.com/office/drawing/2014/main" id="{2C29A056-E9E9-F94A-887E-E06BA06B0D15}"/>
              </a:ext>
            </a:extLst>
          </p:cNvPr>
          <p:cNvPicPr>
            <a:picLocks noChangeAspect="1"/>
          </p:cNvPicPr>
          <p:nvPr/>
        </p:nvPicPr>
        <p:blipFill>
          <a:blip r:embed="rId2"/>
          <a:stretch>
            <a:fillRect/>
          </a:stretch>
        </p:blipFill>
        <p:spPr>
          <a:xfrm>
            <a:off x="4452972" y="3628501"/>
            <a:ext cx="520957" cy="201411"/>
          </a:xfrm>
          <a:prstGeom prst="rect">
            <a:avLst/>
          </a:prstGeom>
        </p:spPr>
      </p:pic>
      <p:pic>
        <p:nvPicPr>
          <p:cNvPr id="264" name="Picture 263">
            <a:extLst>
              <a:ext uri="{FF2B5EF4-FFF2-40B4-BE49-F238E27FC236}">
                <a16:creationId xmlns:a16="http://schemas.microsoft.com/office/drawing/2014/main" id="{2C053EE4-0E13-BE45-83A8-6868C72E6FFA}"/>
              </a:ext>
            </a:extLst>
          </p:cNvPr>
          <p:cNvPicPr>
            <a:picLocks noChangeAspect="1"/>
          </p:cNvPicPr>
          <p:nvPr/>
        </p:nvPicPr>
        <p:blipFill>
          <a:blip r:embed="rId2"/>
          <a:stretch>
            <a:fillRect/>
          </a:stretch>
        </p:blipFill>
        <p:spPr>
          <a:xfrm>
            <a:off x="3028546" y="3899218"/>
            <a:ext cx="520957" cy="201411"/>
          </a:xfrm>
          <a:prstGeom prst="rect">
            <a:avLst/>
          </a:prstGeom>
        </p:spPr>
      </p:pic>
      <p:pic>
        <p:nvPicPr>
          <p:cNvPr id="265" name="Picture 264">
            <a:extLst>
              <a:ext uri="{FF2B5EF4-FFF2-40B4-BE49-F238E27FC236}">
                <a16:creationId xmlns:a16="http://schemas.microsoft.com/office/drawing/2014/main" id="{4FE4C362-ED2B-1F4A-948F-632A02D22A17}"/>
              </a:ext>
            </a:extLst>
          </p:cNvPr>
          <p:cNvPicPr>
            <a:picLocks noChangeAspect="1"/>
          </p:cNvPicPr>
          <p:nvPr/>
        </p:nvPicPr>
        <p:blipFill>
          <a:blip r:embed="rId2"/>
          <a:stretch>
            <a:fillRect/>
          </a:stretch>
        </p:blipFill>
        <p:spPr>
          <a:xfrm>
            <a:off x="1579751" y="5994357"/>
            <a:ext cx="520957" cy="201411"/>
          </a:xfrm>
          <a:prstGeom prst="rect">
            <a:avLst/>
          </a:prstGeom>
        </p:spPr>
      </p:pic>
      <p:pic>
        <p:nvPicPr>
          <p:cNvPr id="266" name="Picture 265">
            <a:extLst>
              <a:ext uri="{FF2B5EF4-FFF2-40B4-BE49-F238E27FC236}">
                <a16:creationId xmlns:a16="http://schemas.microsoft.com/office/drawing/2014/main" id="{4798150B-9163-9A48-ABAB-4129F8E68291}"/>
              </a:ext>
            </a:extLst>
          </p:cNvPr>
          <p:cNvPicPr>
            <a:picLocks noChangeAspect="1"/>
          </p:cNvPicPr>
          <p:nvPr/>
        </p:nvPicPr>
        <p:blipFill>
          <a:blip r:embed="rId2"/>
          <a:stretch>
            <a:fillRect/>
          </a:stretch>
        </p:blipFill>
        <p:spPr>
          <a:xfrm>
            <a:off x="4242936" y="2812039"/>
            <a:ext cx="520957" cy="201411"/>
          </a:xfrm>
          <a:prstGeom prst="rect">
            <a:avLst/>
          </a:prstGeom>
        </p:spPr>
      </p:pic>
      <p:sp>
        <p:nvSpPr>
          <p:cNvPr id="267" name="Rectangle 266">
            <a:extLst>
              <a:ext uri="{FF2B5EF4-FFF2-40B4-BE49-F238E27FC236}">
                <a16:creationId xmlns:a16="http://schemas.microsoft.com/office/drawing/2014/main" id="{2080243C-3B97-FC46-AB6F-042F6CCFF5FD}"/>
              </a:ext>
            </a:extLst>
          </p:cNvPr>
          <p:cNvSpPr>
            <a:spLocks noChangeAspect="1"/>
          </p:cNvSpPr>
          <p:nvPr/>
        </p:nvSpPr>
        <p:spPr>
          <a:xfrm>
            <a:off x="1924366" y="5645368"/>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RE</a:t>
            </a:r>
          </a:p>
        </p:txBody>
      </p:sp>
      <p:sp>
        <p:nvSpPr>
          <p:cNvPr id="268" name="Rectangle 267">
            <a:extLst>
              <a:ext uri="{FF2B5EF4-FFF2-40B4-BE49-F238E27FC236}">
                <a16:creationId xmlns:a16="http://schemas.microsoft.com/office/drawing/2014/main" id="{34184C89-C82C-C54C-8E21-72D585A3AF93}"/>
              </a:ext>
            </a:extLst>
          </p:cNvPr>
          <p:cNvSpPr>
            <a:spLocks noChangeAspect="1"/>
          </p:cNvSpPr>
          <p:nvPr/>
        </p:nvSpPr>
        <p:spPr>
          <a:xfrm>
            <a:off x="1794903"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9" name="Rectangle 268">
            <a:extLst>
              <a:ext uri="{FF2B5EF4-FFF2-40B4-BE49-F238E27FC236}">
                <a16:creationId xmlns:a16="http://schemas.microsoft.com/office/drawing/2014/main" id="{085FDC15-256C-E24E-B901-722518056D45}"/>
              </a:ext>
            </a:extLst>
          </p:cNvPr>
          <p:cNvSpPr>
            <a:spLocks noChangeAspect="1"/>
          </p:cNvSpPr>
          <p:nvPr/>
        </p:nvSpPr>
        <p:spPr>
          <a:xfrm>
            <a:off x="2297272"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0" name="Rectangle 269">
            <a:extLst>
              <a:ext uri="{FF2B5EF4-FFF2-40B4-BE49-F238E27FC236}">
                <a16:creationId xmlns:a16="http://schemas.microsoft.com/office/drawing/2014/main" id="{EAE19A67-AB15-FB43-9BF8-D57F48F13DE3}"/>
              </a:ext>
            </a:extLst>
          </p:cNvPr>
          <p:cNvSpPr>
            <a:spLocks noChangeAspect="1"/>
          </p:cNvSpPr>
          <p:nvPr/>
        </p:nvSpPr>
        <p:spPr>
          <a:xfrm>
            <a:off x="2232540" y="564536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F67FAB4E-1B98-404B-894F-3AB5D9689C79}"/>
              </a:ext>
            </a:extLst>
          </p:cNvPr>
          <p:cNvSpPr>
            <a:spLocks noChangeAspect="1"/>
          </p:cNvSpPr>
          <p:nvPr/>
        </p:nvSpPr>
        <p:spPr>
          <a:xfrm>
            <a:off x="1868964" y="5637080"/>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2" name="Curved Left Arrow 271">
            <a:extLst>
              <a:ext uri="{FF2B5EF4-FFF2-40B4-BE49-F238E27FC236}">
                <a16:creationId xmlns:a16="http://schemas.microsoft.com/office/drawing/2014/main" id="{23741693-2006-9845-B1FD-144CF7956C28}"/>
              </a:ext>
            </a:extLst>
          </p:cNvPr>
          <p:cNvSpPr/>
          <p:nvPr/>
        </p:nvSpPr>
        <p:spPr>
          <a:xfrm rot="2375433">
            <a:off x="3632218" y="1566840"/>
            <a:ext cx="546151" cy="5160013"/>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8" name="Straight Arrow Connector 227">
            <a:extLst>
              <a:ext uri="{FF2B5EF4-FFF2-40B4-BE49-F238E27FC236}">
                <a16:creationId xmlns:a16="http://schemas.microsoft.com/office/drawing/2014/main" id="{74F716D4-73AB-1147-9D3D-490002C85BB9}"/>
              </a:ext>
            </a:extLst>
          </p:cNvPr>
          <p:cNvCxnSpPr/>
          <p:nvPr/>
        </p:nvCxnSpPr>
        <p:spPr>
          <a:xfrm>
            <a:off x="826958" y="3679775"/>
            <a:ext cx="914400" cy="91440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3" name="Curved Left Arrow 272">
            <a:extLst>
              <a:ext uri="{FF2B5EF4-FFF2-40B4-BE49-F238E27FC236}">
                <a16:creationId xmlns:a16="http://schemas.microsoft.com/office/drawing/2014/main" id="{9C88A1AF-F159-F647-BF2F-3E4507D2D00D}"/>
              </a:ext>
            </a:extLst>
          </p:cNvPr>
          <p:cNvSpPr/>
          <p:nvPr/>
        </p:nvSpPr>
        <p:spPr>
          <a:xfrm rot="1016307">
            <a:off x="3236283" y="3225345"/>
            <a:ext cx="575858" cy="3326005"/>
          </a:xfrm>
          <a:prstGeom prst="curvedLeftArrow">
            <a:avLst>
              <a:gd name="adj1" fmla="val 25000"/>
              <a:gd name="adj2" fmla="val 50000"/>
              <a:gd name="adj3" fmla="val 0"/>
            </a:avLst>
          </a:prstGeom>
          <a:solidFill>
            <a:srgbClr val="44C4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5" name="Straight Connector 274">
            <a:extLst>
              <a:ext uri="{FF2B5EF4-FFF2-40B4-BE49-F238E27FC236}">
                <a16:creationId xmlns:a16="http://schemas.microsoft.com/office/drawing/2014/main" id="{639E3CB2-0D57-C546-B917-8E5F2C2271F8}"/>
              </a:ext>
            </a:extLst>
          </p:cNvPr>
          <p:cNvCxnSpPr>
            <a:cxnSpLocks/>
            <a:endCxn id="255" idx="0"/>
          </p:cNvCxnSpPr>
          <p:nvPr/>
        </p:nvCxnSpPr>
        <p:spPr>
          <a:xfrm>
            <a:off x="2221696" y="5930916"/>
            <a:ext cx="201964" cy="1419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279" name="Left Arrow 278">
            <a:extLst>
              <a:ext uri="{FF2B5EF4-FFF2-40B4-BE49-F238E27FC236}">
                <a16:creationId xmlns:a16="http://schemas.microsoft.com/office/drawing/2014/main" id="{0A025454-0A33-4E44-8AD4-3915A3B256D4}"/>
              </a:ext>
            </a:extLst>
          </p:cNvPr>
          <p:cNvSpPr/>
          <p:nvPr/>
        </p:nvSpPr>
        <p:spPr>
          <a:xfrm>
            <a:off x="3416944" y="5864525"/>
            <a:ext cx="932914" cy="2389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0" name="Donut 279">
            <a:extLst>
              <a:ext uri="{FF2B5EF4-FFF2-40B4-BE49-F238E27FC236}">
                <a16:creationId xmlns:a16="http://schemas.microsoft.com/office/drawing/2014/main" id="{70CB8411-EBC3-1F4B-B767-C59FC08D0F75}"/>
              </a:ext>
            </a:extLst>
          </p:cNvPr>
          <p:cNvSpPr/>
          <p:nvPr/>
        </p:nvSpPr>
        <p:spPr>
          <a:xfrm>
            <a:off x="1250880" y="4390975"/>
            <a:ext cx="800246" cy="727776"/>
          </a:xfrm>
          <a:prstGeom prst="donut">
            <a:avLst>
              <a:gd name="adj" fmla="val 95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TextBox 281">
            <a:extLst>
              <a:ext uri="{FF2B5EF4-FFF2-40B4-BE49-F238E27FC236}">
                <a16:creationId xmlns:a16="http://schemas.microsoft.com/office/drawing/2014/main" id="{6445B12A-0F29-D84F-B1FB-E98B1C6AD378}"/>
              </a:ext>
            </a:extLst>
          </p:cNvPr>
          <p:cNvSpPr txBox="1"/>
          <p:nvPr/>
        </p:nvSpPr>
        <p:spPr>
          <a:xfrm>
            <a:off x="195666" y="256742"/>
            <a:ext cx="11222299" cy="861774"/>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商業發展中心是幾個超連鎖店主較弱的邊，並且有一位上線領導人在其下有一個連鎖分店加入。這些組織之間還存在關係和可能的策略、交易和互惠權衡在起作用。每週或每月，上線超連鎖店主週期性地在紅色超連鎖商業發展中心的一邊或兩邊放置不同點數。在任何一周，它相對較小，約為下一個合格線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。然而，只要紅色的商業發展中心一直保持合格，它可以持續累積一年。平均合併放置點數為</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點（每週每個上線超連鎖店主平均</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100-250BV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）。幾週之後就無法區分了，因為它合併到總的累積點數。顯示每邊的每一側自下而上，匯合到紅色商業發展中心，然後再向上匯合到共同的組織。</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個或幾個月後，紅色的超連鎖店主只完成了基本業務要求，即</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150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點、推薦</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個人以擴展業務。他達到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、再達到另一個</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，重複下去，所有點數的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90%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都來自以上下線放置的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。紅色超連鎖商業發展中心以下的組織幾乎不產生點數</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上線為了能賺取點數而建立一個連鎖分店。</a:t>
            </a:r>
          </a:p>
        </p:txBody>
      </p:sp>
      <p:cxnSp>
        <p:nvCxnSpPr>
          <p:cNvPr id="296" name="Straight Arrow Connector 295">
            <a:extLst>
              <a:ext uri="{FF2B5EF4-FFF2-40B4-BE49-F238E27FC236}">
                <a16:creationId xmlns:a16="http://schemas.microsoft.com/office/drawing/2014/main" id="{E2571AA1-9F87-4F4A-A7A7-9DD336D115FA}"/>
              </a:ext>
            </a:extLst>
          </p:cNvPr>
          <p:cNvCxnSpPr>
            <a:cxnSpLocks/>
            <a:stCxn id="51" idx="1"/>
          </p:cNvCxnSpPr>
          <p:nvPr/>
        </p:nvCxnSpPr>
        <p:spPr>
          <a:xfrm>
            <a:off x="1874919" y="4746575"/>
            <a:ext cx="3198259" cy="63141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4" name="TextBox 273">
            <a:extLst>
              <a:ext uri="{FF2B5EF4-FFF2-40B4-BE49-F238E27FC236}">
                <a16:creationId xmlns:a16="http://schemas.microsoft.com/office/drawing/2014/main" id="{03E872EA-131C-0243-9733-156F2E37A1B4}"/>
              </a:ext>
            </a:extLst>
          </p:cNvPr>
          <p:cNvSpPr txBox="1"/>
          <p:nvPr/>
        </p:nvSpPr>
        <p:spPr>
          <a:xfrm>
            <a:off x="4970743" y="4694974"/>
            <a:ext cx="6482253" cy="1169551"/>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2)90%</a:t>
            </a: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的累積點數來自</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4</a:t>
            </a: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6</a:t>
            </a: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個月在紅色超連鎖商業發展中心的下線放置，並非來自零售或在紅色超連鎖商業發展中心以下的組織。他們達到</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90%</a:t>
            </a: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下線放置點數的</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5000/5000</a:t>
            </a: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。如何更容易理解。它不用產生點數就可以提高了報酬。這幾乎沒有再產生的點數，因為全部來自以上的下線放置點數。什麼是合理的或預期的情況？ </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25%+ 50%</a:t>
            </a:r>
          </a:p>
        </p:txBody>
      </p:sp>
    </p:spTree>
    <p:extLst>
      <p:ext uri="{BB962C8B-B14F-4D97-AF65-F5344CB8AC3E}">
        <p14:creationId xmlns:p14="http://schemas.microsoft.com/office/powerpoint/2010/main" val="49980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7" name="Straight Connector 246"/>
          <p:cNvCxnSpPr/>
          <p:nvPr/>
        </p:nvCxnSpPr>
        <p:spPr>
          <a:xfrm flipH="1">
            <a:off x="1230622" y="5118751"/>
            <a:ext cx="870086" cy="6946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195666" y="1379213"/>
            <a:ext cx="5744725" cy="460021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a:stCxn id="5" idx="2"/>
          </p:cNvCxnSpPr>
          <p:nvPr/>
        </p:nvCxnSpPr>
        <p:spPr>
          <a:xfrm>
            <a:off x="6563941" y="1801264"/>
            <a:ext cx="3930222" cy="311849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345806" y="3679775"/>
            <a:ext cx="478156" cy="3556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141839" y="1931751"/>
            <a:ext cx="887497" cy="68122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846830" y="2998551"/>
            <a:ext cx="1764432" cy="1392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663022" y="4746575"/>
            <a:ext cx="1325459" cy="11179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6596888" y="1931751"/>
            <a:ext cx="427956" cy="34061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7463590" y="3324175"/>
            <a:ext cx="1316753" cy="106680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390219" y="3687162"/>
            <a:ext cx="1336589" cy="10893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p:cNvSpPr>
            <a:spLocks noChangeAspect="1"/>
          </p:cNvSpPr>
          <p:nvPr/>
        </p:nvSpPr>
        <p:spPr>
          <a:xfrm>
            <a:off x="5771198" y="1379213"/>
            <a:ext cx="602812" cy="422051"/>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超連鎖店主上線夥伴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領導人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644579"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517958"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500631" y="1379213"/>
            <a:ext cx="126619" cy="422051"/>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374010" y="1379213"/>
            <a:ext cx="126619" cy="422051"/>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 name="Rectangle 7"/>
          <p:cNvSpPr>
            <a:spLocks noChangeAspect="1"/>
          </p:cNvSpPr>
          <p:nvPr/>
        </p:nvSpPr>
        <p:spPr>
          <a:xfrm>
            <a:off x="5003647"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002</a:t>
            </a:r>
          </a:p>
        </p:txBody>
      </p:sp>
      <p:sp>
        <p:nvSpPr>
          <p:cNvPr id="9" name="Rectangle 8"/>
          <p:cNvSpPr>
            <a:spLocks noChangeAspect="1"/>
          </p:cNvSpPr>
          <p:nvPr/>
        </p:nvSpPr>
        <p:spPr>
          <a:xfrm>
            <a:off x="4938916"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4874184"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5376553"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5311821"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 name="Rectangle 12"/>
          <p:cNvSpPr>
            <a:spLocks noChangeAspect="1"/>
          </p:cNvSpPr>
          <p:nvPr/>
        </p:nvSpPr>
        <p:spPr>
          <a:xfrm>
            <a:off x="456547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 name="Rectangle 13"/>
          <p:cNvSpPr>
            <a:spLocks noChangeAspect="1"/>
          </p:cNvSpPr>
          <p:nvPr/>
        </p:nvSpPr>
        <p:spPr>
          <a:xfrm>
            <a:off x="450074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 name="Rectangle 14"/>
          <p:cNvSpPr>
            <a:spLocks noChangeAspect="1"/>
          </p:cNvSpPr>
          <p:nvPr/>
        </p:nvSpPr>
        <p:spPr>
          <a:xfrm>
            <a:off x="443600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 name="Rectangle 15"/>
          <p:cNvSpPr>
            <a:spLocks noChangeAspect="1"/>
          </p:cNvSpPr>
          <p:nvPr/>
        </p:nvSpPr>
        <p:spPr>
          <a:xfrm>
            <a:off x="493837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 name="Rectangle 16"/>
          <p:cNvSpPr>
            <a:spLocks noChangeAspect="1"/>
          </p:cNvSpPr>
          <p:nvPr/>
        </p:nvSpPr>
        <p:spPr>
          <a:xfrm>
            <a:off x="487364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 name="Rectangle 17"/>
          <p:cNvSpPr>
            <a:spLocks noChangeAspect="1"/>
          </p:cNvSpPr>
          <p:nvPr/>
        </p:nvSpPr>
        <p:spPr>
          <a:xfrm>
            <a:off x="4127835"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 name="Rectangle 18"/>
          <p:cNvSpPr>
            <a:spLocks noChangeAspect="1"/>
          </p:cNvSpPr>
          <p:nvPr/>
        </p:nvSpPr>
        <p:spPr>
          <a:xfrm>
            <a:off x="4063104"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 name="Rectangle 19"/>
          <p:cNvSpPr>
            <a:spLocks noChangeAspect="1"/>
          </p:cNvSpPr>
          <p:nvPr/>
        </p:nvSpPr>
        <p:spPr>
          <a:xfrm>
            <a:off x="3998372"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 name="Rectangle 20"/>
          <p:cNvSpPr>
            <a:spLocks noChangeAspect="1"/>
          </p:cNvSpPr>
          <p:nvPr/>
        </p:nvSpPr>
        <p:spPr>
          <a:xfrm>
            <a:off x="4500741"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 name="Rectangle 21"/>
          <p:cNvSpPr>
            <a:spLocks noChangeAspect="1"/>
          </p:cNvSpPr>
          <p:nvPr/>
        </p:nvSpPr>
        <p:spPr>
          <a:xfrm>
            <a:off x="4436009"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 name="Rectangle 22"/>
          <p:cNvSpPr>
            <a:spLocks noChangeAspect="1"/>
          </p:cNvSpPr>
          <p:nvPr/>
        </p:nvSpPr>
        <p:spPr>
          <a:xfrm>
            <a:off x="3690198"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4" name="Rectangle 23"/>
          <p:cNvSpPr>
            <a:spLocks noChangeAspect="1"/>
          </p:cNvSpPr>
          <p:nvPr/>
        </p:nvSpPr>
        <p:spPr>
          <a:xfrm>
            <a:off x="3625467"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 name="Rectangle 24"/>
          <p:cNvSpPr>
            <a:spLocks noChangeAspect="1"/>
          </p:cNvSpPr>
          <p:nvPr/>
        </p:nvSpPr>
        <p:spPr>
          <a:xfrm>
            <a:off x="3560735"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a:spLocks noChangeAspect="1"/>
          </p:cNvSpPr>
          <p:nvPr/>
        </p:nvSpPr>
        <p:spPr>
          <a:xfrm>
            <a:off x="4063104"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 name="Rectangle 26"/>
          <p:cNvSpPr>
            <a:spLocks noChangeAspect="1"/>
          </p:cNvSpPr>
          <p:nvPr/>
        </p:nvSpPr>
        <p:spPr>
          <a:xfrm>
            <a:off x="3998372"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8" name="Rectangle 27"/>
          <p:cNvSpPr>
            <a:spLocks noChangeAspect="1"/>
          </p:cNvSpPr>
          <p:nvPr/>
        </p:nvSpPr>
        <p:spPr>
          <a:xfrm>
            <a:off x="3252561"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9" name="Rectangle 28"/>
          <p:cNvSpPr>
            <a:spLocks noChangeAspect="1"/>
          </p:cNvSpPr>
          <p:nvPr/>
        </p:nvSpPr>
        <p:spPr>
          <a:xfrm>
            <a:off x="3187830"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0" name="Rectangle 29"/>
          <p:cNvSpPr>
            <a:spLocks noChangeAspect="1"/>
          </p:cNvSpPr>
          <p:nvPr/>
        </p:nvSpPr>
        <p:spPr>
          <a:xfrm>
            <a:off x="3123098"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1" name="Rectangle 30"/>
          <p:cNvSpPr>
            <a:spLocks noChangeAspect="1"/>
          </p:cNvSpPr>
          <p:nvPr/>
        </p:nvSpPr>
        <p:spPr>
          <a:xfrm>
            <a:off x="3625467"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2" name="Rectangle 31"/>
          <p:cNvSpPr>
            <a:spLocks noChangeAspect="1"/>
          </p:cNvSpPr>
          <p:nvPr/>
        </p:nvSpPr>
        <p:spPr>
          <a:xfrm>
            <a:off x="3560735"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Rectangle 32"/>
          <p:cNvSpPr>
            <a:spLocks noChangeAspect="1"/>
          </p:cNvSpPr>
          <p:nvPr/>
        </p:nvSpPr>
        <p:spPr>
          <a:xfrm>
            <a:off x="281492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4" name="Rectangle 33"/>
          <p:cNvSpPr>
            <a:spLocks noChangeAspect="1"/>
          </p:cNvSpPr>
          <p:nvPr/>
        </p:nvSpPr>
        <p:spPr>
          <a:xfrm>
            <a:off x="27501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5" name="Rectangle 34"/>
          <p:cNvSpPr>
            <a:spLocks noChangeAspect="1"/>
          </p:cNvSpPr>
          <p:nvPr/>
        </p:nvSpPr>
        <p:spPr>
          <a:xfrm>
            <a:off x="268546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6" name="Rectangle 35"/>
          <p:cNvSpPr>
            <a:spLocks noChangeAspect="1"/>
          </p:cNvSpPr>
          <p:nvPr/>
        </p:nvSpPr>
        <p:spPr>
          <a:xfrm>
            <a:off x="318783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7" name="Rectangle 36"/>
          <p:cNvSpPr>
            <a:spLocks noChangeAspect="1"/>
          </p:cNvSpPr>
          <p:nvPr/>
        </p:nvSpPr>
        <p:spPr>
          <a:xfrm>
            <a:off x="312309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8" name="Rectangle 37"/>
          <p:cNvSpPr>
            <a:spLocks noChangeAspect="1"/>
          </p:cNvSpPr>
          <p:nvPr/>
        </p:nvSpPr>
        <p:spPr>
          <a:xfrm>
            <a:off x="237728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39" name="Rectangle 38"/>
          <p:cNvSpPr>
            <a:spLocks noChangeAspect="1"/>
          </p:cNvSpPr>
          <p:nvPr/>
        </p:nvSpPr>
        <p:spPr>
          <a:xfrm>
            <a:off x="23125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0" name="Rectangle 39"/>
          <p:cNvSpPr>
            <a:spLocks noChangeAspect="1"/>
          </p:cNvSpPr>
          <p:nvPr/>
        </p:nvSpPr>
        <p:spPr>
          <a:xfrm>
            <a:off x="224782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1" name="Rectangle 40"/>
          <p:cNvSpPr>
            <a:spLocks noChangeAspect="1"/>
          </p:cNvSpPr>
          <p:nvPr/>
        </p:nvSpPr>
        <p:spPr>
          <a:xfrm>
            <a:off x="275019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2" name="Rectangle 41"/>
          <p:cNvSpPr>
            <a:spLocks noChangeAspect="1"/>
          </p:cNvSpPr>
          <p:nvPr/>
        </p:nvSpPr>
        <p:spPr>
          <a:xfrm>
            <a:off x="268546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3" name="Rectangle 42"/>
          <p:cNvSpPr>
            <a:spLocks noChangeAspect="1"/>
          </p:cNvSpPr>
          <p:nvPr/>
        </p:nvSpPr>
        <p:spPr>
          <a:xfrm>
            <a:off x="1939650"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4" name="Rectangle 43"/>
          <p:cNvSpPr>
            <a:spLocks noChangeAspect="1"/>
          </p:cNvSpPr>
          <p:nvPr/>
        </p:nvSpPr>
        <p:spPr>
          <a:xfrm>
            <a:off x="18749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5" name="Rectangle 44"/>
          <p:cNvSpPr>
            <a:spLocks noChangeAspect="1"/>
          </p:cNvSpPr>
          <p:nvPr/>
        </p:nvSpPr>
        <p:spPr>
          <a:xfrm>
            <a:off x="1810187"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6" name="Rectangle 45"/>
          <p:cNvSpPr>
            <a:spLocks noChangeAspect="1"/>
          </p:cNvSpPr>
          <p:nvPr/>
        </p:nvSpPr>
        <p:spPr>
          <a:xfrm>
            <a:off x="2312556"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7" name="Rectangle 46"/>
          <p:cNvSpPr>
            <a:spLocks noChangeAspect="1"/>
          </p:cNvSpPr>
          <p:nvPr/>
        </p:nvSpPr>
        <p:spPr>
          <a:xfrm>
            <a:off x="224782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8" name="Rectangle 47"/>
          <p:cNvSpPr>
            <a:spLocks noChangeAspect="1"/>
          </p:cNvSpPr>
          <p:nvPr/>
        </p:nvSpPr>
        <p:spPr>
          <a:xfrm>
            <a:off x="1502013" y="4604937"/>
            <a:ext cx="308174" cy="283276"/>
          </a:xfrm>
          <a:prstGeom prst="rect">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49" name="Rectangle 48"/>
          <p:cNvSpPr>
            <a:spLocks noChangeAspect="1"/>
          </p:cNvSpPr>
          <p:nvPr/>
        </p:nvSpPr>
        <p:spPr>
          <a:xfrm>
            <a:off x="1437282"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0" name="Rectangle 49"/>
          <p:cNvSpPr>
            <a:spLocks noChangeAspect="1"/>
          </p:cNvSpPr>
          <p:nvPr/>
        </p:nvSpPr>
        <p:spPr>
          <a:xfrm>
            <a:off x="1372550"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1" name="Rectangle 50"/>
          <p:cNvSpPr>
            <a:spLocks noChangeAspect="1"/>
          </p:cNvSpPr>
          <p:nvPr/>
        </p:nvSpPr>
        <p:spPr>
          <a:xfrm>
            <a:off x="1874919"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2" name="Rectangle 51"/>
          <p:cNvSpPr>
            <a:spLocks noChangeAspect="1"/>
          </p:cNvSpPr>
          <p:nvPr/>
        </p:nvSpPr>
        <p:spPr>
          <a:xfrm>
            <a:off x="1810187"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3" name="Rectangle 52"/>
          <p:cNvSpPr>
            <a:spLocks noChangeAspect="1"/>
          </p:cNvSpPr>
          <p:nvPr/>
        </p:nvSpPr>
        <p:spPr>
          <a:xfrm>
            <a:off x="1064376"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54" name="Rectangle 53"/>
          <p:cNvSpPr>
            <a:spLocks noChangeAspect="1"/>
          </p:cNvSpPr>
          <p:nvPr/>
        </p:nvSpPr>
        <p:spPr>
          <a:xfrm>
            <a:off x="999645"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5" name="Rectangle 54"/>
          <p:cNvSpPr>
            <a:spLocks noChangeAspect="1"/>
          </p:cNvSpPr>
          <p:nvPr/>
        </p:nvSpPr>
        <p:spPr>
          <a:xfrm>
            <a:off x="934913"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6" name="Rectangle 55"/>
          <p:cNvSpPr>
            <a:spLocks noChangeAspect="1"/>
          </p:cNvSpPr>
          <p:nvPr/>
        </p:nvSpPr>
        <p:spPr>
          <a:xfrm>
            <a:off x="1437282"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7" name="Rectangle 56"/>
          <p:cNvSpPr>
            <a:spLocks noChangeAspect="1"/>
          </p:cNvSpPr>
          <p:nvPr/>
        </p:nvSpPr>
        <p:spPr>
          <a:xfrm>
            <a:off x="1372550"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8" name="Rectangle 57"/>
          <p:cNvSpPr>
            <a:spLocks noChangeAspect="1"/>
          </p:cNvSpPr>
          <p:nvPr/>
        </p:nvSpPr>
        <p:spPr>
          <a:xfrm>
            <a:off x="626739"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59" name="Rectangle 58"/>
          <p:cNvSpPr>
            <a:spLocks noChangeAspect="1"/>
          </p:cNvSpPr>
          <p:nvPr/>
        </p:nvSpPr>
        <p:spPr>
          <a:xfrm>
            <a:off x="562008"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0" name="Rectangle 59"/>
          <p:cNvSpPr>
            <a:spLocks noChangeAspect="1"/>
          </p:cNvSpPr>
          <p:nvPr/>
        </p:nvSpPr>
        <p:spPr>
          <a:xfrm>
            <a:off x="497276"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1" name="Rectangle 60"/>
          <p:cNvSpPr>
            <a:spLocks noChangeAspect="1"/>
          </p:cNvSpPr>
          <p:nvPr/>
        </p:nvSpPr>
        <p:spPr>
          <a:xfrm>
            <a:off x="999645"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2" name="Rectangle 61"/>
          <p:cNvSpPr>
            <a:spLocks noChangeAspect="1"/>
          </p:cNvSpPr>
          <p:nvPr/>
        </p:nvSpPr>
        <p:spPr>
          <a:xfrm>
            <a:off x="934913"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6886549" y="1760137"/>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違規者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003</a:t>
            </a:r>
          </a:p>
        </p:txBody>
      </p:sp>
      <p:sp>
        <p:nvSpPr>
          <p:cNvPr id="64" name="Rectangle 63"/>
          <p:cNvSpPr>
            <a:spLocks noChangeAspect="1"/>
          </p:cNvSpPr>
          <p:nvPr/>
        </p:nvSpPr>
        <p:spPr>
          <a:xfrm>
            <a:off x="6821818"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6757086"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7259455" y="1760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7194723" y="1760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8" name="Rectangle 67"/>
          <p:cNvSpPr>
            <a:spLocks noChangeAspect="1"/>
          </p:cNvSpPr>
          <p:nvPr/>
        </p:nvSpPr>
        <p:spPr>
          <a:xfrm>
            <a:off x="732418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9" name="Rectangle 68"/>
          <p:cNvSpPr>
            <a:spLocks noChangeAspect="1"/>
          </p:cNvSpPr>
          <p:nvPr/>
        </p:nvSpPr>
        <p:spPr>
          <a:xfrm>
            <a:off x="725945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0" name="Rectangle 69"/>
          <p:cNvSpPr>
            <a:spLocks noChangeAspect="1"/>
          </p:cNvSpPr>
          <p:nvPr/>
        </p:nvSpPr>
        <p:spPr>
          <a:xfrm>
            <a:off x="719472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1" name="Rectangle 70"/>
          <p:cNvSpPr>
            <a:spLocks noChangeAspect="1"/>
          </p:cNvSpPr>
          <p:nvPr/>
        </p:nvSpPr>
        <p:spPr>
          <a:xfrm>
            <a:off x="769709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2" name="Rectangle 71"/>
          <p:cNvSpPr>
            <a:spLocks noChangeAspect="1"/>
          </p:cNvSpPr>
          <p:nvPr/>
        </p:nvSpPr>
        <p:spPr>
          <a:xfrm>
            <a:off x="763236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3" name="Rectangle 72"/>
          <p:cNvSpPr>
            <a:spLocks noChangeAspect="1"/>
          </p:cNvSpPr>
          <p:nvPr/>
        </p:nvSpPr>
        <p:spPr>
          <a:xfrm>
            <a:off x="776182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4" name="Rectangle 73"/>
          <p:cNvSpPr>
            <a:spLocks noChangeAspect="1"/>
          </p:cNvSpPr>
          <p:nvPr/>
        </p:nvSpPr>
        <p:spPr>
          <a:xfrm>
            <a:off x="769709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5" name="Rectangle 74"/>
          <p:cNvSpPr>
            <a:spLocks noChangeAspect="1"/>
          </p:cNvSpPr>
          <p:nvPr/>
        </p:nvSpPr>
        <p:spPr>
          <a:xfrm>
            <a:off x="763236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6" name="Rectangle 75"/>
          <p:cNvSpPr>
            <a:spLocks noChangeAspect="1"/>
          </p:cNvSpPr>
          <p:nvPr/>
        </p:nvSpPr>
        <p:spPr>
          <a:xfrm>
            <a:off x="813472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7" name="Rectangle 76"/>
          <p:cNvSpPr>
            <a:spLocks noChangeAspect="1"/>
          </p:cNvSpPr>
          <p:nvPr/>
        </p:nvSpPr>
        <p:spPr>
          <a:xfrm>
            <a:off x="806999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78" name="Rectangle 77"/>
          <p:cNvSpPr>
            <a:spLocks noChangeAspect="1"/>
          </p:cNvSpPr>
          <p:nvPr/>
        </p:nvSpPr>
        <p:spPr>
          <a:xfrm>
            <a:off x="8199460" y="2826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79" name="Rectangle 78"/>
          <p:cNvSpPr>
            <a:spLocks noChangeAspect="1"/>
          </p:cNvSpPr>
          <p:nvPr/>
        </p:nvSpPr>
        <p:spPr>
          <a:xfrm>
            <a:off x="8134729"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0" name="Rectangle 79"/>
          <p:cNvSpPr>
            <a:spLocks noChangeAspect="1"/>
          </p:cNvSpPr>
          <p:nvPr/>
        </p:nvSpPr>
        <p:spPr>
          <a:xfrm>
            <a:off x="8069997"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1" name="Rectangle 80"/>
          <p:cNvSpPr>
            <a:spLocks noChangeAspect="1"/>
          </p:cNvSpPr>
          <p:nvPr/>
        </p:nvSpPr>
        <p:spPr>
          <a:xfrm>
            <a:off x="8572366" y="2826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2" name="Rectangle 81"/>
          <p:cNvSpPr>
            <a:spLocks noChangeAspect="1"/>
          </p:cNvSpPr>
          <p:nvPr/>
        </p:nvSpPr>
        <p:spPr>
          <a:xfrm>
            <a:off x="8507634" y="2826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3" name="Rectangle 82"/>
          <p:cNvSpPr>
            <a:spLocks noChangeAspect="1"/>
          </p:cNvSpPr>
          <p:nvPr/>
        </p:nvSpPr>
        <p:spPr>
          <a:xfrm>
            <a:off x="8637097"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4" name="Rectangle 83"/>
          <p:cNvSpPr>
            <a:spLocks noChangeAspect="1"/>
          </p:cNvSpPr>
          <p:nvPr/>
        </p:nvSpPr>
        <p:spPr>
          <a:xfrm>
            <a:off x="8572366"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5" name="Rectangle 84"/>
          <p:cNvSpPr>
            <a:spLocks noChangeAspect="1"/>
          </p:cNvSpPr>
          <p:nvPr/>
        </p:nvSpPr>
        <p:spPr>
          <a:xfrm>
            <a:off x="8507634"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6" name="Rectangle 85"/>
          <p:cNvSpPr>
            <a:spLocks noChangeAspect="1"/>
          </p:cNvSpPr>
          <p:nvPr/>
        </p:nvSpPr>
        <p:spPr>
          <a:xfrm>
            <a:off x="9010003"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7" name="Rectangle 86"/>
          <p:cNvSpPr>
            <a:spLocks noChangeAspect="1"/>
          </p:cNvSpPr>
          <p:nvPr/>
        </p:nvSpPr>
        <p:spPr>
          <a:xfrm>
            <a:off x="8945271"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88" name="Rectangle 87"/>
          <p:cNvSpPr>
            <a:spLocks noChangeAspect="1"/>
          </p:cNvSpPr>
          <p:nvPr/>
        </p:nvSpPr>
        <p:spPr>
          <a:xfrm>
            <a:off x="9074734"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89" name="Rectangle 88"/>
          <p:cNvSpPr>
            <a:spLocks noChangeAspect="1"/>
          </p:cNvSpPr>
          <p:nvPr/>
        </p:nvSpPr>
        <p:spPr>
          <a:xfrm>
            <a:off x="901000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0" name="Rectangle 89"/>
          <p:cNvSpPr>
            <a:spLocks noChangeAspect="1"/>
          </p:cNvSpPr>
          <p:nvPr/>
        </p:nvSpPr>
        <p:spPr>
          <a:xfrm>
            <a:off x="8945271"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1" name="Rectangle 90"/>
          <p:cNvSpPr>
            <a:spLocks noChangeAspect="1"/>
          </p:cNvSpPr>
          <p:nvPr/>
        </p:nvSpPr>
        <p:spPr>
          <a:xfrm>
            <a:off x="9447640"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2" name="Rectangle 91"/>
          <p:cNvSpPr>
            <a:spLocks noChangeAspect="1"/>
          </p:cNvSpPr>
          <p:nvPr/>
        </p:nvSpPr>
        <p:spPr>
          <a:xfrm>
            <a:off x="938290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3" name="Rectangle 92"/>
          <p:cNvSpPr>
            <a:spLocks noChangeAspect="1"/>
          </p:cNvSpPr>
          <p:nvPr/>
        </p:nvSpPr>
        <p:spPr>
          <a:xfrm>
            <a:off x="9512371"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4" name="Rectangle 93"/>
          <p:cNvSpPr>
            <a:spLocks noChangeAspect="1"/>
          </p:cNvSpPr>
          <p:nvPr/>
        </p:nvSpPr>
        <p:spPr>
          <a:xfrm>
            <a:off x="9447640"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 name="Rectangle 94"/>
          <p:cNvSpPr>
            <a:spLocks noChangeAspect="1"/>
          </p:cNvSpPr>
          <p:nvPr/>
        </p:nvSpPr>
        <p:spPr>
          <a:xfrm>
            <a:off x="938290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 name="Rectangle 95"/>
          <p:cNvSpPr>
            <a:spLocks noChangeAspect="1"/>
          </p:cNvSpPr>
          <p:nvPr/>
        </p:nvSpPr>
        <p:spPr>
          <a:xfrm>
            <a:off x="9885277"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7" name="Rectangle 96"/>
          <p:cNvSpPr>
            <a:spLocks noChangeAspect="1"/>
          </p:cNvSpPr>
          <p:nvPr/>
        </p:nvSpPr>
        <p:spPr>
          <a:xfrm>
            <a:off x="9820545"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8" name="Rectangle 97"/>
          <p:cNvSpPr>
            <a:spLocks noChangeAspect="1"/>
          </p:cNvSpPr>
          <p:nvPr/>
        </p:nvSpPr>
        <p:spPr>
          <a:xfrm>
            <a:off x="995000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99" name="Rectangle 98"/>
          <p:cNvSpPr>
            <a:spLocks noChangeAspect="1"/>
          </p:cNvSpPr>
          <p:nvPr/>
        </p:nvSpPr>
        <p:spPr>
          <a:xfrm>
            <a:off x="988527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0" name="Rectangle 99"/>
          <p:cNvSpPr>
            <a:spLocks noChangeAspect="1"/>
          </p:cNvSpPr>
          <p:nvPr/>
        </p:nvSpPr>
        <p:spPr>
          <a:xfrm>
            <a:off x="982054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1" name="Rectangle 100"/>
          <p:cNvSpPr>
            <a:spLocks noChangeAspect="1"/>
          </p:cNvSpPr>
          <p:nvPr/>
        </p:nvSpPr>
        <p:spPr>
          <a:xfrm>
            <a:off x="1032291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2" name="Rectangle 101"/>
          <p:cNvSpPr>
            <a:spLocks noChangeAspect="1"/>
          </p:cNvSpPr>
          <p:nvPr/>
        </p:nvSpPr>
        <p:spPr>
          <a:xfrm>
            <a:off x="1025818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3" name="Rectangle 102"/>
          <p:cNvSpPr>
            <a:spLocks noChangeAspect="1"/>
          </p:cNvSpPr>
          <p:nvPr/>
        </p:nvSpPr>
        <p:spPr>
          <a:xfrm>
            <a:off x="10387645"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04" name="Rectangle 103"/>
          <p:cNvSpPr>
            <a:spLocks noChangeAspect="1"/>
          </p:cNvSpPr>
          <p:nvPr/>
        </p:nvSpPr>
        <p:spPr>
          <a:xfrm>
            <a:off x="10322914"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5" name="Rectangle 104"/>
          <p:cNvSpPr>
            <a:spLocks noChangeAspect="1"/>
          </p:cNvSpPr>
          <p:nvPr/>
        </p:nvSpPr>
        <p:spPr>
          <a:xfrm>
            <a:off x="10258182"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6" name="Rectangle 105"/>
          <p:cNvSpPr>
            <a:spLocks noChangeAspect="1"/>
          </p:cNvSpPr>
          <p:nvPr/>
        </p:nvSpPr>
        <p:spPr>
          <a:xfrm>
            <a:off x="10760551"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7" name="Rectangle 106"/>
          <p:cNvSpPr>
            <a:spLocks noChangeAspect="1"/>
          </p:cNvSpPr>
          <p:nvPr/>
        </p:nvSpPr>
        <p:spPr>
          <a:xfrm>
            <a:off x="10695819"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3" name="Rectangle 112"/>
          <p:cNvSpPr>
            <a:spLocks noChangeAspect="1"/>
          </p:cNvSpPr>
          <p:nvPr/>
        </p:nvSpPr>
        <p:spPr>
          <a:xfrm>
            <a:off x="189102"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4" name="Rectangle 113"/>
          <p:cNvSpPr>
            <a:spLocks noChangeAspect="1"/>
          </p:cNvSpPr>
          <p:nvPr/>
        </p:nvSpPr>
        <p:spPr>
          <a:xfrm>
            <a:off x="124371"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5" name="Rectangle 114"/>
          <p:cNvSpPr>
            <a:spLocks noChangeAspect="1"/>
          </p:cNvSpPr>
          <p:nvPr/>
        </p:nvSpPr>
        <p:spPr>
          <a:xfrm>
            <a:off x="59639"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6" name="Rectangle 115"/>
          <p:cNvSpPr>
            <a:spLocks noChangeAspect="1"/>
          </p:cNvSpPr>
          <p:nvPr/>
        </p:nvSpPr>
        <p:spPr>
          <a:xfrm>
            <a:off x="562008"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7" name="Rectangle 116"/>
          <p:cNvSpPr>
            <a:spLocks noChangeAspect="1"/>
          </p:cNvSpPr>
          <p:nvPr/>
        </p:nvSpPr>
        <p:spPr>
          <a:xfrm>
            <a:off x="497276"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8" name="Rectangle 117"/>
          <p:cNvSpPr>
            <a:spLocks noChangeAspect="1"/>
          </p:cNvSpPr>
          <p:nvPr/>
        </p:nvSpPr>
        <p:spPr>
          <a:xfrm>
            <a:off x="5440746"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19" name="Rectangle 118"/>
          <p:cNvSpPr>
            <a:spLocks noChangeAspect="1"/>
          </p:cNvSpPr>
          <p:nvPr/>
        </p:nvSpPr>
        <p:spPr>
          <a:xfrm>
            <a:off x="5376015"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0" name="Rectangle 119"/>
          <p:cNvSpPr>
            <a:spLocks noChangeAspect="1"/>
          </p:cNvSpPr>
          <p:nvPr/>
        </p:nvSpPr>
        <p:spPr>
          <a:xfrm>
            <a:off x="5311283"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1" name="Rectangle 120"/>
          <p:cNvSpPr>
            <a:spLocks noChangeAspect="1"/>
          </p:cNvSpPr>
          <p:nvPr/>
        </p:nvSpPr>
        <p:spPr>
          <a:xfrm>
            <a:off x="5813652"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2" name="Rectangle 121"/>
          <p:cNvSpPr>
            <a:spLocks noChangeAspect="1"/>
          </p:cNvSpPr>
          <p:nvPr/>
        </p:nvSpPr>
        <p:spPr>
          <a:xfrm>
            <a:off x="5748920"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3" name="Rectangle 122"/>
          <p:cNvSpPr>
            <a:spLocks noChangeAspect="1"/>
          </p:cNvSpPr>
          <p:nvPr/>
        </p:nvSpPr>
        <p:spPr>
          <a:xfrm>
            <a:off x="6448912" y="2115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24" name="Rectangle 123"/>
          <p:cNvSpPr>
            <a:spLocks noChangeAspect="1"/>
          </p:cNvSpPr>
          <p:nvPr/>
        </p:nvSpPr>
        <p:spPr>
          <a:xfrm>
            <a:off x="6384181"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5" name="Rectangle 124"/>
          <p:cNvSpPr>
            <a:spLocks noChangeAspect="1"/>
          </p:cNvSpPr>
          <p:nvPr/>
        </p:nvSpPr>
        <p:spPr>
          <a:xfrm>
            <a:off x="6319449"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6" name="Rectangle 125"/>
          <p:cNvSpPr>
            <a:spLocks noChangeAspect="1"/>
          </p:cNvSpPr>
          <p:nvPr/>
        </p:nvSpPr>
        <p:spPr>
          <a:xfrm>
            <a:off x="6821818" y="2115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7" name="Rectangle 126"/>
          <p:cNvSpPr>
            <a:spLocks noChangeAspect="1"/>
          </p:cNvSpPr>
          <p:nvPr/>
        </p:nvSpPr>
        <p:spPr>
          <a:xfrm>
            <a:off x="6757086" y="2115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3" name="Rectangle 132"/>
          <p:cNvSpPr>
            <a:spLocks noChangeAspect="1"/>
          </p:cNvSpPr>
          <p:nvPr/>
        </p:nvSpPr>
        <p:spPr>
          <a:xfrm>
            <a:off x="5878383" y="2471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4" name="Rectangle 133"/>
          <p:cNvSpPr>
            <a:spLocks noChangeAspect="1"/>
          </p:cNvSpPr>
          <p:nvPr/>
        </p:nvSpPr>
        <p:spPr>
          <a:xfrm>
            <a:off x="5813652"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5" name="Rectangle 134"/>
          <p:cNvSpPr>
            <a:spLocks noChangeAspect="1"/>
          </p:cNvSpPr>
          <p:nvPr/>
        </p:nvSpPr>
        <p:spPr>
          <a:xfrm>
            <a:off x="5748920"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6" name="Rectangle 135"/>
          <p:cNvSpPr>
            <a:spLocks noChangeAspect="1"/>
          </p:cNvSpPr>
          <p:nvPr/>
        </p:nvSpPr>
        <p:spPr>
          <a:xfrm>
            <a:off x="6251289" y="2471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7" name="Rectangle 136"/>
          <p:cNvSpPr>
            <a:spLocks noChangeAspect="1"/>
          </p:cNvSpPr>
          <p:nvPr/>
        </p:nvSpPr>
        <p:spPr>
          <a:xfrm>
            <a:off x="6186557" y="2471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38" name="Rectangle 137"/>
          <p:cNvSpPr>
            <a:spLocks noChangeAspect="1"/>
          </p:cNvSpPr>
          <p:nvPr/>
        </p:nvSpPr>
        <p:spPr>
          <a:xfrm>
            <a:off x="4127835" y="3182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39" name="Rectangle 138"/>
          <p:cNvSpPr>
            <a:spLocks noChangeAspect="1"/>
          </p:cNvSpPr>
          <p:nvPr/>
        </p:nvSpPr>
        <p:spPr>
          <a:xfrm>
            <a:off x="4063104"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0" name="Rectangle 139"/>
          <p:cNvSpPr>
            <a:spLocks noChangeAspect="1"/>
          </p:cNvSpPr>
          <p:nvPr/>
        </p:nvSpPr>
        <p:spPr>
          <a:xfrm>
            <a:off x="3998372"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1" name="Rectangle 140"/>
          <p:cNvSpPr>
            <a:spLocks noChangeAspect="1"/>
          </p:cNvSpPr>
          <p:nvPr/>
        </p:nvSpPr>
        <p:spPr>
          <a:xfrm>
            <a:off x="4500741" y="3182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2" name="Rectangle 141"/>
          <p:cNvSpPr>
            <a:spLocks noChangeAspect="1"/>
          </p:cNvSpPr>
          <p:nvPr/>
        </p:nvSpPr>
        <p:spPr>
          <a:xfrm>
            <a:off x="4436009" y="3182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3" name="Rectangle 142"/>
          <p:cNvSpPr>
            <a:spLocks noChangeAspect="1"/>
          </p:cNvSpPr>
          <p:nvPr/>
        </p:nvSpPr>
        <p:spPr>
          <a:xfrm>
            <a:off x="4565472"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4" name="Rectangle 143"/>
          <p:cNvSpPr>
            <a:spLocks noChangeAspect="1"/>
          </p:cNvSpPr>
          <p:nvPr/>
        </p:nvSpPr>
        <p:spPr>
          <a:xfrm>
            <a:off x="4500741"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5" name="Rectangle 144"/>
          <p:cNvSpPr>
            <a:spLocks noChangeAspect="1"/>
          </p:cNvSpPr>
          <p:nvPr/>
        </p:nvSpPr>
        <p:spPr>
          <a:xfrm>
            <a:off x="4436009"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6" name="Rectangle 145"/>
          <p:cNvSpPr>
            <a:spLocks noChangeAspect="1"/>
          </p:cNvSpPr>
          <p:nvPr/>
        </p:nvSpPr>
        <p:spPr>
          <a:xfrm>
            <a:off x="4938378"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7" name="Rectangle 146"/>
          <p:cNvSpPr>
            <a:spLocks noChangeAspect="1"/>
          </p:cNvSpPr>
          <p:nvPr/>
        </p:nvSpPr>
        <p:spPr>
          <a:xfrm>
            <a:off x="4873646"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48" name="Rectangle 147"/>
          <p:cNvSpPr>
            <a:spLocks noChangeAspect="1"/>
          </p:cNvSpPr>
          <p:nvPr/>
        </p:nvSpPr>
        <p:spPr>
          <a:xfrm>
            <a:off x="5003109"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49" name="Rectangle 148"/>
          <p:cNvSpPr>
            <a:spLocks noChangeAspect="1"/>
          </p:cNvSpPr>
          <p:nvPr/>
        </p:nvSpPr>
        <p:spPr>
          <a:xfrm>
            <a:off x="493837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0" name="Rectangle 149"/>
          <p:cNvSpPr>
            <a:spLocks noChangeAspect="1"/>
          </p:cNvSpPr>
          <p:nvPr/>
        </p:nvSpPr>
        <p:spPr>
          <a:xfrm>
            <a:off x="4873646"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1" name="Rectangle 150"/>
          <p:cNvSpPr>
            <a:spLocks noChangeAspect="1"/>
          </p:cNvSpPr>
          <p:nvPr/>
        </p:nvSpPr>
        <p:spPr>
          <a:xfrm>
            <a:off x="5376015"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2" name="Rectangle 151"/>
          <p:cNvSpPr>
            <a:spLocks noChangeAspect="1"/>
          </p:cNvSpPr>
          <p:nvPr/>
        </p:nvSpPr>
        <p:spPr>
          <a:xfrm>
            <a:off x="531128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3" name="Rectangle 152"/>
          <p:cNvSpPr>
            <a:spLocks noChangeAspect="1"/>
          </p:cNvSpPr>
          <p:nvPr/>
        </p:nvSpPr>
        <p:spPr>
          <a:xfrm>
            <a:off x="4120094"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4" name="Rectangle 153"/>
          <p:cNvSpPr>
            <a:spLocks noChangeAspect="1"/>
          </p:cNvSpPr>
          <p:nvPr/>
        </p:nvSpPr>
        <p:spPr>
          <a:xfrm>
            <a:off x="4055363"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5" name="Rectangle 154"/>
          <p:cNvSpPr>
            <a:spLocks noChangeAspect="1"/>
          </p:cNvSpPr>
          <p:nvPr/>
        </p:nvSpPr>
        <p:spPr>
          <a:xfrm>
            <a:off x="3990631"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6" name="Rectangle 155"/>
          <p:cNvSpPr>
            <a:spLocks noChangeAspect="1"/>
          </p:cNvSpPr>
          <p:nvPr/>
        </p:nvSpPr>
        <p:spPr>
          <a:xfrm>
            <a:off x="4493000"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7" name="Rectangle 156"/>
          <p:cNvSpPr>
            <a:spLocks noChangeAspect="1"/>
          </p:cNvSpPr>
          <p:nvPr/>
        </p:nvSpPr>
        <p:spPr>
          <a:xfrm>
            <a:off x="4428268"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58" name="Rectangle 157"/>
          <p:cNvSpPr>
            <a:spLocks noChangeAspect="1"/>
          </p:cNvSpPr>
          <p:nvPr/>
        </p:nvSpPr>
        <p:spPr>
          <a:xfrm>
            <a:off x="3690198"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59" name="Rectangle 158"/>
          <p:cNvSpPr>
            <a:spLocks noChangeAspect="1"/>
          </p:cNvSpPr>
          <p:nvPr/>
        </p:nvSpPr>
        <p:spPr>
          <a:xfrm>
            <a:off x="3625467"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0" name="Rectangle 159"/>
          <p:cNvSpPr>
            <a:spLocks noChangeAspect="1"/>
          </p:cNvSpPr>
          <p:nvPr/>
        </p:nvSpPr>
        <p:spPr>
          <a:xfrm>
            <a:off x="3560735"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1" name="Rectangle 160"/>
          <p:cNvSpPr>
            <a:spLocks noChangeAspect="1"/>
          </p:cNvSpPr>
          <p:nvPr/>
        </p:nvSpPr>
        <p:spPr>
          <a:xfrm>
            <a:off x="4063104"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2" name="Rectangle 161"/>
          <p:cNvSpPr>
            <a:spLocks noChangeAspect="1"/>
          </p:cNvSpPr>
          <p:nvPr/>
        </p:nvSpPr>
        <p:spPr>
          <a:xfrm>
            <a:off x="3998372"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3" name="Rectangle 162"/>
          <p:cNvSpPr>
            <a:spLocks noChangeAspect="1"/>
          </p:cNvSpPr>
          <p:nvPr/>
        </p:nvSpPr>
        <p:spPr>
          <a:xfrm>
            <a:off x="5440746"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4" name="Rectangle 163"/>
          <p:cNvSpPr>
            <a:spLocks noChangeAspect="1"/>
          </p:cNvSpPr>
          <p:nvPr/>
        </p:nvSpPr>
        <p:spPr>
          <a:xfrm>
            <a:off x="5376015"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5" name="Rectangle 164"/>
          <p:cNvSpPr>
            <a:spLocks noChangeAspect="1"/>
          </p:cNvSpPr>
          <p:nvPr/>
        </p:nvSpPr>
        <p:spPr>
          <a:xfrm>
            <a:off x="5311283"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6" name="Rectangle 165"/>
          <p:cNvSpPr>
            <a:spLocks noChangeAspect="1"/>
          </p:cNvSpPr>
          <p:nvPr/>
        </p:nvSpPr>
        <p:spPr>
          <a:xfrm>
            <a:off x="581365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7" name="Rectangle 166"/>
          <p:cNvSpPr>
            <a:spLocks noChangeAspect="1"/>
          </p:cNvSpPr>
          <p:nvPr/>
        </p:nvSpPr>
        <p:spPr>
          <a:xfrm>
            <a:off x="5748920"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68" name="Rectangle 167"/>
          <p:cNvSpPr>
            <a:spLocks noChangeAspect="1"/>
          </p:cNvSpPr>
          <p:nvPr/>
        </p:nvSpPr>
        <p:spPr>
          <a:xfrm>
            <a:off x="1939650" y="49605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69" name="Rectangle 168"/>
          <p:cNvSpPr>
            <a:spLocks noChangeAspect="1"/>
          </p:cNvSpPr>
          <p:nvPr/>
        </p:nvSpPr>
        <p:spPr>
          <a:xfrm>
            <a:off x="1874919"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0" name="Rectangle 169"/>
          <p:cNvSpPr>
            <a:spLocks noChangeAspect="1"/>
          </p:cNvSpPr>
          <p:nvPr/>
        </p:nvSpPr>
        <p:spPr>
          <a:xfrm>
            <a:off x="1810187"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1" name="Rectangle 170"/>
          <p:cNvSpPr>
            <a:spLocks noChangeAspect="1"/>
          </p:cNvSpPr>
          <p:nvPr/>
        </p:nvSpPr>
        <p:spPr>
          <a:xfrm>
            <a:off x="2312556" y="49605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2" name="Rectangle 171"/>
          <p:cNvSpPr>
            <a:spLocks noChangeAspect="1"/>
          </p:cNvSpPr>
          <p:nvPr/>
        </p:nvSpPr>
        <p:spPr>
          <a:xfrm>
            <a:off x="2247824" y="49605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78" name="Rectangle 177"/>
          <p:cNvSpPr>
            <a:spLocks noChangeAspect="1"/>
          </p:cNvSpPr>
          <p:nvPr/>
        </p:nvSpPr>
        <p:spPr>
          <a:xfrm>
            <a:off x="2377287"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79" name="Rectangle 178"/>
          <p:cNvSpPr>
            <a:spLocks noChangeAspect="1"/>
          </p:cNvSpPr>
          <p:nvPr/>
        </p:nvSpPr>
        <p:spPr>
          <a:xfrm>
            <a:off x="2312556"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0" name="Rectangle 179"/>
          <p:cNvSpPr>
            <a:spLocks noChangeAspect="1"/>
          </p:cNvSpPr>
          <p:nvPr/>
        </p:nvSpPr>
        <p:spPr>
          <a:xfrm>
            <a:off x="2247824"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1" name="Rectangle 180"/>
          <p:cNvSpPr>
            <a:spLocks noChangeAspect="1"/>
          </p:cNvSpPr>
          <p:nvPr/>
        </p:nvSpPr>
        <p:spPr>
          <a:xfrm>
            <a:off x="2750193"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2" name="Rectangle 181"/>
          <p:cNvSpPr>
            <a:spLocks noChangeAspect="1"/>
          </p:cNvSpPr>
          <p:nvPr/>
        </p:nvSpPr>
        <p:spPr>
          <a:xfrm>
            <a:off x="2685461"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3" name="Rectangle 182"/>
          <p:cNvSpPr>
            <a:spLocks noChangeAspect="1"/>
          </p:cNvSpPr>
          <p:nvPr/>
        </p:nvSpPr>
        <p:spPr>
          <a:xfrm>
            <a:off x="1502013" y="5316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XXXX</a:t>
            </a:r>
          </a:p>
        </p:txBody>
      </p:sp>
      <p:sp>
        <p:nvSpPr>
          <p:cNvPr id="184" name="Rectangle 183"/>
          <p:cNvSpPr>
            <a:spLocks noChangeAspect="1"/>
          </p:cNvSpPr>
          <p:nvPr/>
        </p:nvSpPr>
        <p:spPr>
          <a:xfrm>
            <a:off x="1437282"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5" name="Rectangle 184"/>
          <p:cNvSpPr>
            <a:spLocks noChangeAspect="1"/>
          </p:cNvSpPr>
          <p:nvPr/>
        </p:nvSpPr>
        <p:spPr>
          <a:xfrm>
            <a:off x="1372550"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6" name="Rectangle 185"/>
          <p:cNvSpPr>
            <a:spLocks noChangeAspect="1"/>
          </p:cNvSpPr>
          <p:nvPr/>
        </p:nvSpPr>
        <p:spPr>
          <a:xfrm>
            <a:off x="1874919" y="5316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7" name="Rectangle 186"/>
          <p:cNvSpPr>
            <a:spLocks noChangeAspect="1"/>
          </p:cNvSpPr>
          <p:nvPr/>
        </p:nvSpPr>
        <p:spPr>
          <a:xfrm>
            <a:off x="1810187" y="5316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88" name="Rectangle 187"/>
          <p:cNvSpPr>
            <a:spLocks noChangeAspect="1"/>
          </p:cNvSpPr>
          <p:nvPr/>
        </p:nvSpPr>
        <p:spPr>
          <a:xfrm>
            <a:off x="1064376"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89" name="Rectangle 188"/>
          <p:cNvSpPr>
            <a:spLocks noChangeAspect="1"/>
          </p:cNvSpPr>
          <p:nvPr/>
        </p:nvSpPr>
        <p:spPr>
          <a:xfrm>
            <a:off x="999645"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0" name="Rectangle 189"/>
          <p:cNvSpPr>
            <a:spLocks noChangeAspect="1"/>
          </p:cNvSpPr>
          <p:nvPr/>
        </p:nvSpPr>
        <p:spPr>
          <a:xfrm>
            <a:off x="934913"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1" name="Rectangle 190"/>
          <p:cNvSpPr>
            <a:spLocks noChangeAspect="1"/>
          </p:cNvSpPr>
          <p:nvPr/>
        </p:nvSpPr>
        <p:spPr>
          <a:xfrm>
            <a:off x="1437282"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2" name="Rectangle 191"/>
          <p:cNvSpPr>
            <a:spLocks noChangeAspect="1"/>
          </p:cNvSpPr>
          <p:nvPr/>
        </p:nvSpPr>
        <p:spPr>
          <a:xfrm>
            <a:off x="1372550"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3" name="Rectangle 192"/>
          <p:cNvSpPr>
            <a:spLocks noChangeAspect="1"/>
          </p:cNvSpPr>
          <p:nvPr/>
        </p:nvSpPr>
        <p:spPr>
          <a:xfrm>
            <a:off x="2814924" y="5671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4" name="Rectangle 193"/>
          <p:cNvSpPr>
            <a:spLocks noChangeAspect="1"/>
          </p:cNvSpPr>
          <p:nvPr/>
        </p:nvSpPr>
        <p:spPr>
          <a:xfrm>
            <a:off x="2750193"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5" name="Rectangle 194"/>
          <p:cNvSpPr>
            <a:spLocks noChangeAspect="1"/>
          </p:cNvSpPr>
          <p:nvPr/>
        </p:nvSpPr>
        <p:spPr>
          <a:xfrm>
            <a:off x="2685461"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6" name="Rectangle 195"/>
          <p:cNvSpPr>
            <a:spLocks noChangeAspect="1"/>
          </p:cNvSpPr>
          <p:nvPr/>
        </p:nvSpPr>
        <p:spPr>
          <a:xfrm>
            <a:off x="3187830" y="5671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7" name="Rectangle 196"/>
          <p:cNvSpPr>
            <a:spLocks noChangeAspect="1"/>
          </p:cNvSpPr>
          <p:nvPr/>
        </p:nvSpPr>
        <p:spPr>
          <a:xfrm>
            <a:off x="3123098" y="5671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98" name="Rectangle 197"/>
          <p:cNvSpPr>
            <a:spLocks noChangeAspect="1"/>
          </p:cNvSpPr>
          <p:nvPr/>
        </p:nvSpPr>
        <p:spPr>
          <a:xfrm>
            <a:off x="3252561" y="46049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199" name="Rectangle 198"/>
          <p:cNvSpPr>
            <a:spLocks noChangeAspect="1"/>
          </p:cNvSpPr>
          <p:nvPr/>
        </p:nvSpPr>
        <p:spPr>
          <a:xfrm>
            <a:off x="3187830"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0" name="Rectangle 199"/>
          <p:cNvSpPr>
            <a:spLocks noChangeAspect="1"/>
          </p:cNvSpPr>
          <p:nvPr/>
        </p:nvSpPr>
        <p:spPr>
          <a:xfrm>
            <a:off x="3123098"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1" name="Rectangle 200"/>
          <p:cNvSpPr>
            <a:spLocks noChangeAspect="1"/>
          </p:cNvSpPr>
          <p:nvPr/>
        </p:nvSpPr>
        <p:spPr>
          <a:xfrm>
            <a:off x="3625467" y="46049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2" name="Rectangle 201"/>
          <p:cNvSpPr>
            <a:spLocks noChangeAspect="1"/>
          </p:cNvSpPr>
          <p:nvPr/>
        </p:nvSpPr>
        <p:spPr>
          <a:xfrm>
            <a:off x="3560735" y="46049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3" name="Rectangle 202"/>
          <p:cNvSpPr>
            <a:spLocks noChangeAspect="1"/>
          </p:cNvSpPr>
          <p:nvPr/>
        </p:nvSpPr>
        <p:spPr>
          <a:xfrm>
            <a:off x="8191719" y="35381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4" name="Rectangle 203"/>
          <p:cNvSpPr>
            <a:spLocks noChangeAspect="1"/>
          </p:cNvSpPr>
          <p:nvPr/>
        </p:nvSpPr>
        <p:spPr>
          <a:xfrm>
            <a:off x="8126988"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5" name="Rectangle 204"/>
          <p:cNvSpPr>
            <a:spLocks noChangeAspect="1"/>
          </p:cNvSpPr>
          <p:nvPr/>
        </p:nvSpPr>
        <p:spPr>
          <a:xfrm>
            <a:off x="8062256"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6" name="Rectangle 205"/>
          <p:cNvSpPr>
            <a:spLocks noChangeAspect="1"/>
          </p:cNvSpPr>
          <p:nvPr/>
        </p:nvSpPr>
        <p:spPr>
          <a:xfrm>
            <a:off x="8564625" y="35381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7" name="Rectangle 206"/>
          <p:cNvSpPr>
            <a:spLocks noChangeAspect="1"/>
          </p:cNvSpPr>
          <p:nvPr/>
        </p:nvSpPr>
        <p:spPr>
          <a:xfrm>
            <a:off x="8499893" y="35381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08" name="Rectangle 207"/>
          <p:cNvSpPr>
            <a:spLocks noChangeAspect="1"/>
          </p:cNvSpPr>
          <p:nvPr/>
        </p:nvSpPr>
        <p:spPr>
          <a:xfrm>
            <a:off x="7754082"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09" name="Rectangle 208"/>
          <p:cNvSpPr>
            <a:spLocks noChangeAspect="1"/>
          </p:cNvSpPr>
          <p:nvPr/>
        </p:nvSpPr>
        <p:spPr>
          <a:xfrm>
            <a:off x="768935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0" name="Rectangle 209"/>
          <p:cNvSpPr>
            <a:spLocks noChangeAspect="1"/>
          </p:cNvSpPr>
          <p:nvPr/>
        </p:nvSpPr>
        <p:spPr>
          <a:xfrm>
            <a:off x="7624619"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1" name="Rectangle 210"/>
          <p:cNvSpPr>
            <a:spLocks noChangeAspect="1"/>
          </p:cNvSpPr>
          <p:nvPr/>
        </p:nvSpPr>
        <p:spPr>
          <a:xfrm>
            <a:off x="8126988"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2" name="Rectangle 211"/>
          <p:cNvSpPr>
            <a:spLocks noChangeAspect="1"/>
          </p:cNvSpPr>
          <p:nvPr/>
        </p:nvSpPr>
        <p:spPr>
          <a:xfrm>
            <a:off x="806225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3" name="Rectangle 212"/>
          <p:cNvSpPr>
            <a:spLocks noChangeAspect="1"/>
          </p:cNvSpPr>
          <p:nvPr/>
        </p:nvSpPr>
        <p:spPr>
          <a:xfrm>
            <a:off x="8637097" y="38937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4" name="Rectangle 213"/>
          <p:cNvSpPr>
            <a:spLocks noChangeAspect="1"/>
          </p:cNvSpPr>
          <p:nvPr/>
        </p:nvSpPr>
        <p:spPr>
          <a:xfrm>
            <a:off x="8572366"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5" name="Rectangle 214"/>
          <p:cNvSpPr>
            <a:spLocks noChangeAspect="1"/>
          </p:cNvSpPr>
          <p:nvPr/>
        </p:nvSpPr>
        <p:spPr>
          <a:xfrm>
            <a:off x="8507634"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6" name="Rectangle 215"/>
          <p:cNvSpPr>
            <a:spLocks noChangeAspect="1"/>
          </p:cNvSpPr>
          <p:nvPr/>
        </p:nvSpPr>
        <p:spPr>
          <a:xfrm>
            <a:off x="9010003" y="38937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7" name="Rectangle 216"/>
          <p:cNvSpPr>
            <a:spLocks noChangeAspect="1"/>
          </p:cNvSpPr>
          <p:nvPr/>
        </p:nvSpPr>
        <p:spPr>
          <a:xfrm>
            <a:off x="8945271" y="38937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18" name="Rectangle 217"/>
          <p:cNvSpPr>
            <a:spLocks noChangeAspect="1"/>
          </p:cNvSpPr>
          <p:nvPr/>
        </p:nvSpPr>
        <p:spPr>
          <a:xfrm>
            <a:off x="7316445" y="4249337"/>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19" name="Rectangle 218"/>
          <p:cNvSpPr>
            <a:spLocks noChangeAspect="1"/>
          </p:cNvSpPr>
          <p:nvPr/>
        </p:nvSpPr>
        <p:spPr>
          <a:xfrm>
            <a:off x="7251714"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0" name="Rectangle 219"/>
          <p:cNvSpPr>
            <a:spLocks noChangeAspect="1"/>
          </p:cNvSpPr>
          <p:nvPr/>
        </p:nvSpPr>
        <p:spPr>
          <a:xfrm>
            <a:off x="7186982"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1" name="Rectangle 220"/>
          <p:cNvSpPr>
            <a:spLocks noChangeAspect="1"/>
          </p:cNvSpPr>
          <p:nvPr/>
        </p:nvSpPr>
        <p:spPr>
          <a:xfrm>
            <a:off x="7689351" y="424933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22" name="Rectangle 221"/>
          <p:cNvSpPr>
            <a:spLocks noChangeAspect="1"/>
          </p:cNvSpPr>
          <p:nvPr/>
        </p:nvSpPr>
        <p:spPr>
          <a:xfrm>
            <a:off x="7624619" y="424933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31" name="Curved Left Arrow 230"/>
          <p:cNvSpPr/>
          <p:nvPr/>
        </p:nvSpPr>
        <p:spPr>
          <a:xfrm rot="2951024" flipH="1">
            <a:off x="2380970" y="-24903"/>
            <a:ext cx="681054" cy="6749448"/>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Curved Left Arrow 231"/>
          <p:cNvSpPr/>
          <p:nvPr/>
        </p:nvSpPr>
        <p:spPr>
          <a:xfrm rot="1917080">
            <a:off x="4538695" y="1566550"/>
            <a:ext cx="546151" cy="4824520"/>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TextBox 233"/>
          <p:cNvSpPr txBox="1"/>
          <p:nvPr/>
        </p:nvSpPr>
        <p:spPr>
          <a:xfrm>
            <a:off x="88821" y="3001009"/>
            <a:ext cx="1996680"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下線</a:t>
            </a:r>
            <a:r>
              <a:rPr kumimoji="0" lang="en-US" altLang="zh"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放置的受益者並非下線</a:t>
            </a:r>
          </a:p>
        </p:txBody>
      </p:sp>
      <p:sp>
        <p:nvSpPr>
          <p:cNvPr id="7" name="Curved Right Arrow 6"/>
          <p:cNvSpPr/>
          <p:nvPr/>
        </p:nvSpPr>
        <p:spPr>
          <a:xfrm rot="2909668">
            <a:off x="880704" y="3285768"/>
            <a:ext cx="688378" cy="2133600"/>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p:cNvSpPr txBox="1"/>
          <p:nvPr/>
        </p:nvSpPr>
        <p:spPr>
          <a:xfrm>
            <a:off x="-2427" y="5931017"/>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3/26-1577BV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4/12-2000BV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4/20-396BV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5/7-2398BV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5/18-1810BV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224" name="TextBox 223"/>
          <p:cNvSpPr txBox="1"/>
          <p:nvPr/>
        </p:nvSpPr>
        <p:spPr>
          <a:xfrm>
            <a:off x="2639470" y="5915156"/>
            <a:ext cx="1641921" cy="899687"/>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4/13-2732BV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4/13-1727BV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4/22-604BV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4/24-1167BV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0" i="0" u="none"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4/27-1586BV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3E9A0"/>
              </a:solidFill>
              <a:effectLst/>
              <a:uLnTx/>
              <a:uFillTx/>
              <a:latin typeface="Calibri" panose="020F0502020204030204"/>
              <a:ea typeface="+mn-ea"/>
              <a:cs typeface="+mn-cs"/>
            </a:endParaRPr>
          </a:p>
        </p:txBody>
      </p:sp>
      <p:sp>
        <p:nvSpPr>
          <p:cNvPr id="108" name="TextBox 107"/>
          <p:cNvSpPr txBox="1"/>
          <p:nvPr/>
        </p:nvSpPr>
        <p:spPr>
          <a:xfrm>
            <a:off x="4401993" y="5701745"/>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FF00"/>
                </a:solidFill>
                <a:effectLst/>
                <a:uLnTx/>
                <a:uFillTx/>
                <a:latin typeface="Calibri" panose="020F0502020204030204"/>
                <a:ea typeface="Microsoft YaHei Light" panose="020B0502040204020203" pitchFamily="34" charset="-122"/>
                <a:cs typeface="+mn-cs"/>
              </a:rPr>
              <a:t>僅有少許或沒有回購顧客</a:t>
            </a:r>
          </a:p>
        </p:txBody>
      </p:sp>
      <p:sp>
        <p:nvSpPr>
          <p:cNvPr id="174" name="TextBox 173"/>
          <p:cNvSpPr txBox="1"/>
          <p:nvPr/>
        </p:nvSpPr>
        <p:spPr>
          <a:xfrm>
            <a:off x="5037598" y="-35009"/>
            <a:ext cx="2031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下線累積放置範例</a:t>
            </a:r>
          </a:p>
        </p:txBody>
      </p:sp>
      <p:sp>
        <p:nvSpPr>
          <p:cNvPr id="238" name="Curved Right Arrow 237">
            <a:extLst>
              <a:ext uri="{FF2B5EF4-FFF2-40B4-BE49-F238E27FC236}">
                <a16:creationId xmlns:a16="http://schemas.microsoft.com/office/drawing/2014/main" id="{BE3304A2-6018-9C46-993C-3FF8E325DF42}"/>
              </a:ext>
            </a:extLst>
          </p:cNvPr>
          <p:cNvSpPr/>
          <p:nvPr/>
        </p:nvSpPr>
        <p:spPr>
          <a:xfrm rot="2909668">
            <a:off x="1667592" y="2029474"/>
            <a:ext cx="688378" cy="3828073"/>
          </a:xfrm>
          <a:prstGeom prst="curvedRigh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7413B270-9AB4-CB4B-9E79-093E00CB42F6}"/>
              </a:ext>
            </a:extLst>
          </p:cNvPr>
          <p:cNvSpPr>
            <a:spLocks noChangeAspect="1"/>
          </p:cNvSpPr>
          <p:nvPr/>
        </p:nvSpPr>
        <p:spPr>
          <a:xfrm>
            <a:off x="2454649" y="4558565"/>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1" name="Rectangle 250">
            <a:extLst>
              <a:ext uri="{FF2B5EF4-FFF2-40B4-BE49-F238E27FC236}">
                <a16:creationId xmlns:a16="http://schemas.microsoft.com/office/drawing/2014/main" id="{C558CA95-5959-5F46-B5BF-A4086923ED07}"/>
              </a:ext>
            </a:extLst>
          </p:cNvPr>
          <p:cNvSpPr>
            <a:spLocks noChangeAspect="1"/>
          </p:cNvSpPr>
          <p:nvPr/>
        </p:nvSpPr>
        <p:spPr>
          <a:xfrm>
            <a:off x="2325186"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2" name="Rectangle 251">
            <a:extLst>
              <a:ext uri="{FF2B5EF4-FFF2-40B4-BE49-F238E27FC236}">
                <a16:creationId xmlns:a16="http://schemas.microsoft.com/office/drawing/2014/main" id="{3663CFB4-C260-3B42-A91C-5BCD95F07717}"/>
              </a:ext>
            </a:extLst>
          </p:cNvPr>
          <p:cNvSpPr>
            <a:spLocks noChangeAspect="1"/>
          </p:cNvSpPr>
          <p:nvPr/>
        </p:nvSpPr>
        <p:spPr>
          <a:xfrm>
            <a:off x="2827555" y="4558565"/>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3" name="Rectangle 252">
            <a:extLst>
              <a:ext uri="{FF2B5EF4-FFF2-40B4-BE49-F238E27FC236}">
                <a16:creationId xmlns:a16="http://schemas.microsoft.com/office/drawing/2014/main" id="{0E7A7C17-9816-AC4F-94BD-92D9B273217B}"/>
              </a:ext>
            </a:extLst>
          </p:cNvPr>
          <p:cNvSpPr>
            <a:spLocks noChangeAspect="1"/>
          </p:cNvSpPr>
          <p:nvPr/>
        </p:nvSpPr>
        <p:spPr>
          <a:xfrm>
            <a:off x="2761920" y="453411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5" name="Rectangle 254">
            <a:extLst>
              <a:ext uri="{FF2B5EF4-FFF2-40B4-BE49-F238E27FC236}">
                <a16:creationId xmlns:a16="http://schemas.microsoft.com/office/drawing/2014/main" id="{488DB84D-7398-A44A-9202-7AC1661A918C}"/>
              </a:ext>
            </a:extLst>
          </p:cNvPr>
          <p:cNvSpPr>
            <a:spLocks noChangeAspect="1"/>
          </p:cNvSpPr>
          <p:nvPr/>
        </p:nvSpPr>
        <p:spPr>
          <a:xfrm>
            <a:off x="2269573" y="6072880"/>
            <a:ext cx="308174" cy="283276"/>
          </a:xfrm>
          <a:prstGeom prst="rect">
            <a:avLst/>
          </a:prstGeom>
          <a:solidFill>
            <a:srgbClr val="11B8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256" name="Rectangle 255">
            <a:extLst>
              <a:ext uri="{FF2B5EF4-FFF2-40B4-BE49-F238E27FC236}">
                <a16:creationId xmlns:a16="http://schemas.microsoft.com/office/drawing/2014/main" id="{2B339EB6-ABD8-3B44-A7E7-562B1BE664BB}"/>
              </a:ext>
            </a:extLst>
          </p:cNvPr>
          <p:cNvSpPr>
            <a:spLocks noChangeAspect="1"/>
          </p:cNvSpPr>
          <p:nvPr/>
        </p:nvSpPr>
        <p:spPr>
          <a:xfrm>
            <a:off x="2140110" y="6072880"/>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7" name="Rectangle 256">
            <a:extLst>
              <a:ext uri="{FF2B5EF4-FFF2-40B4-BE49-F238E27FC236}">
                <a16:creationId xmlns:a16="http://schemas.microsoft.com/office/drawing/2014/main" id="{3F067C26-E2E6-4B4F-A5C7-16A0127A788E}"/>
              </a:ext>
            </a:extLst>
          </p:cNvPr>
          <p:cNvSpPr>
            <a:spLocks noChangeAspect="1"/>
          </p:cNvSpPr>
          <p:nvPr/>
        </p:nvSpPr>
        <p:spPr>
          <a:xfrm>
            <a:off x="2618747" y="6078487"/>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58" name="Rectangle 257">
            <a:extLst>
              <a:ext uri="{FF2B5EF4-FFF2-40B4-BE49-F238E27FC236}">
                <a16:creationId xmlns:a16="http://schemas.microsoft.com/office/drawing/2014/main" id="{9FA8EEEF-04BE-0E4D-BA13-0D820CD93FFF}"/>
              </a:ext>
            </a:extLst>
          </p:cNvPr>
          <p:cNvSpPr>
            <a:spLocks noChangeAspect="1"/>
          </p:cNvSpPr>
          <p:nvPr/>
        </p:nvSpPr>
        <p:spPr>
          <a:xfrm>
            <a:off x="2531374" y="6078487"/>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0" name="Rectangle 259">
            <a:extLst>
              <a:ext uri="{FF2B5EF4-FFF2-40B4-BE49-F238E27FC236}">
                <a16:creationId xmlns:a16="http://schemas.microsoft.com/office/drawing/2014/main" id="{F7020DBA-DE5B-3B41-982B-F44207B37C6C}"/>
              </a:ext>
            </a:extLst>
          </p:cNvPr>
          <p:cNvSpPr>
            <a:spLocks noChangeAspect="1"/>
          </p:cNvSpPr>
          <p:nvPr/>
        </p:nvSpPr>
        <p:spPr>
          <a:xfrm>
            <a:off x="2410373" y="4573308"/>
            <a:ext cx="56905" cy="2808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1" name="Rectangle 260">
            <a:extLst>
              <a:ext uri="{FF2B5EF4-FFF2-40B4-BE49-F238E27FC236}">
                <a16:creationId xmlns:a16="http://schemas.microsoft.com/office/drawing/2014/main" id="{CD988C6F-B3A6-A14C-B182-062260D94734}"/>
              </a:ext>
            </a:extLst>
          </p:cNvPr>
          <p:cNvSpPr>
            <a:spLocks noChangeAspect="1"/>
          </p:cNvSpPr>
          <p:nvPr/>
        </p:nvSpPr>
        <p:spPr>
          <a:xfrm>
            <a:off x="2207445" y="6078487"/>
            <a:ext cx="45719"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pic>
        <p:nvPicPr>
          <p:cNvPr id="262" name="Picture 261">
            <a:extLst>
              <a:ext uri="{FF2B5EF4-FFF2-40B4-BE49-F238E27FC236}">
                <a16:creationId xmlns:a16="http://schemas.microsoft.com/office/drawing/2014/main" id="{E88D21A2-0F52-0F42-94E3-4914FEFAB001}"/>
              </a:ext>
            </a:extLst>
          </p:cNvPr>
          <p:cNvPicPr>
            <a:picLocks noChangeAspect="1"/>
          </p:cNvPicPr>
          <p:nvPr/>
        </p:nvPicPr>
        <p:blipFill>
          <a:blip r:embed="rId2"/>
          <a:stretch>
            <a:fillRect/>
          </a:stretch>
        </p:blipFill>
        <p:spPr>
          <a:xfrm>
            <a:off x="3468495" y="3586456"/>
            <a:ext cx="520957" cy="201411"/>
          </a:xfrm>
          <a:prstGeom prst="rect">
            <a:avLst/>
          </a:prstGeom>
        </p:spPr>
      </p:pic>
      <p:pic>
        <p:nvPicPr>
          <p:cNvPr id="263" name="Picture 262">
            <a:extLst>
              <a:ext uri="{FF2B5EF4-FFF2-40B4-BE49-F238E27FC236}">
                <a16:creationId xmlns:a16="http://schemas.microsoft.com/office/drawing/2014/main" id="{2C29A056-E9E9-F94A-887E-E06BA06B0D15}"/>
              </a:ext>
            </a:extLst>
          </p:cNvPr>
          <p:cNvPicPr>
            <a:picLocks noChangeAspect="1"/>
          </p:cNvPicPr>
          <p:nvPr/>
        </p:nvPicPr>
        <p:blipFill>
          <a:blip r:embed="rId2"/>
          <a:stretch>
            <a:fillRect/>
          </a:stretch>
        </p:blipFill>
        <p:spPr>
          <a:xfrm>
            <a:off x="4452972" y="3628501"/>
            <a:ext cx="520957" cy="201411"/>
          </a:xfrm>
          <a:prstGeom prst="rect">
            <a:avLst/>
          </a:prstGeom>
        </p:spPr>
      </p:pic>
      <p:pic>
        <p:nvPicPr>
          <p:cNvPr id="264" name="Picture 263">
            <a:extLst>
              <a:ext uri="{FF2B5EF4-FFF2-40B4-BE49-F238E27FC236}">
                <a16:creationId xmlns:a16="http://schemas.microsoft.com/office/drawing/2014/main" id="{2C053EE4-0E13-BE45-83A8-6868C72E6FFA}"/>
              </a:ext>
            </a:extLst>
          </p:cNvPr>
          <p:cNvPicPr>
            <a:picLocks noChangeAspect="1"/>
          </p:cNvPicPr>
          <p:nvPr/>
        </p:nvPicPr>
        <p:blipFill>
          <a:blip r:embed="rId2"/>
          <a:stretch>
            <a:fillRect/>
          </a:stretch>
        </p:blipFill>
        <p:spPr>
          <a:xfrm>
            <a:off x="3028546" y="3899218"/>
            <a:ext cx="520957" cy="201411"/>
          </a:xfrm>
          <a:prstGeom prst="rect">
            <a:avLst/>
          </a:prstGeom>
        </p:spPr>
      </p:pic>
      <p:pic>
        <p:nvPicPr>
          <p:cNvPr id="265" name="Picture 264">
            <a:extLst>
              <a:ext uri="{FF2B5EF4-FFF2-40B4-BE49-F238E27FC236}">
                <a16:creationId xmlns:a16="http://schemas.microsoft.com/office/drawing/2014/main" id="{4FE4C362-ED2B-1F4A-948F-632A02D22A17}"/>
              </a:ext>
            </a:extLst>
          </p:cNvPr>
          <p:cNvPicPr>
            <a:picLocks noChangeAspect="1"/>
          </p:cNvPicPr>
          <p:nvPr/>
        </p:nvPicPr>
        <p:blipFill>
          <a:blip r:embed="rId2"/>
          <a:stretch>
            <a:fillRect/>
          </a:stretch>
        </p:blipFill>
        <p:spPr>
          <a:xfrm>
            <a:off x="1579751" y="5994357"/>
            <a:ext cx="520957" cy="201411"/>
          </a:xfrm>
          <a:prstGeom prst="rect">
            <a:avLst/>
          </a:prstGeom>
        </p:spPr>
      </p:pic>
      <p:pic>
        <p:nvPicPr>
          <p:cNvPr id="266" name="Picture 265">
            <a:extLst>
              <a:ext uri="{FF2B5EF4-FFF2-40B4-BE49-F238E27FC236}">
                <a16:creationId xmlns:a16="http://schemas.microsoft.com/office/drawing/2014/main" id="{4798150B-9163-9A48-ABAB-4129F8E68291}"/>
              </a:ext>
            </a:extLst>
          </p:cNvPr>
          <p:cNvPicPr>
            <a:picLocks noChangeAspect="1"/>
          </p:cNvPicPr>
          <p:nvPr/>
        </p:nvPicPr>
        <p:blipFill>
          <a:blip r:embed="rId2"/>
          <a:stretch>
            <a:fillRect/>
          </a:stretch>
        </p:blipFill>
        <p:spPr>
          <a:xfrm>
            <a:off x="4242936" y="2812039"/>
            <a:ext cx="520957" cy="201411"/>
          </a:xfrm>
          <a:prstGeom prst="rect">
            <a:avLst/>
          </a:prstGeom>
        </p:spPr>
      </p:pic>
      <p:sp>
        <p:nvSpPr>
          <p:cNvPr id="267" name="Rectangle 266">
            <a:extLst>
              <a:ext uri="{FF2B5EF4-FFF2-40B4-BE49-F238E27FC236}">
                <a16:creationId xmlns:a16="http://schemas.microsoft.com/office/drawing/2014/main" id="{2080243C-3B97-FC46-AB6F-042F6CCFF5FD}"/>
              </a:ext>
            </a:extLst>
          </p:cNvPr>
          <p:cNvSpPr>
            <a:spLocks noChangeAspect="1"/>
          </p:cNvSpPr>
          <p:nvPr/>
        </p:nvSpPr>
        <p:spPr>
          <a:xfrm>
            <a:off x="1924366" y="5645368"/>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RE</a:t>
            </a:r>
          </a:p>
        </p:txBody>
      </p:sp>
      <p:sp>
        <p:nvSpPr>
          <p:cNvPr id="268" name="Rectangle 267">
            <a:extLst>
              <a:ext uri="{FF2B5EF4-FFF2-40B4-BE49-F238E27FC236}">
                <a16:creationId xmlns:a16="http://schemas.microsoft.com/office/drawing/2014/main" id="{34184C89-C82C-C54C-8E21-72D585A3AF93}"/>
              </a:ext>
            </a:extLst>
          </p:cNvPr>
          <p:cNvSpPr>
            <a:spLocks noChangeAspect="1"/>
          </p:cNvSpPr>
          <p:nvPr/>
        </p:nvSpPr>
        <p:spPr>
          <a:xfrm>
            <a:off x="1794903"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9" name="Rectangle 268">
            <a:extLst>
              <a:ext uri="{FF2B5EF4-FFF2-40B4-BE49-F238E27FC236}">
                <a16:creationId xmlns:a16="http://schemas.microsoft.com/office/drawing/2014/main" id="{085FDC15-256C-E24E-B901-722518056D45}"/>
              </a:ext>
            </a:extLst>
          </p:cNvPr>
          <p:cNvSpPr>
            <a:spLocks noChangeAspect="1"/>
          </p:cNvSpPr>
          <p:nvPr/>
        </p:nvSpPr>
        <p:spPr>
          <a:xfrm>
            <a:off x="2297272" y="5645368"/>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0" name="Rectangle 269">
            <a:extLst>
              <a:ext uri="{FF2B5EF4-FFF2-40B4-BE49-F238E27FC236}">
                <a16:creationId xmlns:a16="http://schemas.microsoft.com/office/drawing/2014/main" id="{EAE19A67-AB15-FB43-9BF8-D57F48F13DE3}"/>
              </a:ext>
            </a:extLst>
          </p:cNvPr>
          <p:cNvSpPr>
            <a:spLocks noChangeAspect="1"/>
          </p:cNvSpPr>
          <p:nvPr/>
        </p:nvSpPr>
        <p:spPr>
          <a:xfrm>
            <a:off x="2232540" y="5645368"/>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1" name="Rectangle 270">
            <a:extLst>
              <a:ext uri="{FF2B5EF4-FFF2-40B4-BE49-F238E27FC236}">
                <a16:creationId xmlns:a16="http://schemas.microsoft.com/office/drawing/2014/main" id="{F67FAB4E-1B98-404B-894F-3AB5D9689C79}"/>
              </a:ext>
            </a:extLst>
          </p:cNvPr>
          <p:cNvSpPr>
            <a:spLocks noChangeAspect="1"/>
          </p:cNvSpPr>
          <p:nvPr/>
        </p:nvSpPr>
        <p:spPr>
          <a:xfrm>
            <a:off x="1868964" y="5637080"/>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72" name="Curved Left Arrow 271">
            <a:extLst>
              <a:ext uri="{FF2B5EF4-FFF2-40B4-BE49-F238E27FC236}">
                <a16:creationId xmlns:a16="http://schemas.microsoft.com/office/drawing/2014/main" id="{23741693-2006-9845-B1FD-144CF7956C28}"/>
              </a:ext>
            </a:extLst>
          </p:cNvPr>
          <p:cNvSpPr/>
          <p:nvPr/>
        </p:nvSpPr>
        <p:spPr>
          <a:xfrm rot="2375433">
            <a:off x="3632218" y="1566840"/>
            <a:ext cx="546151" cy="5160013"/>
          </a:xfrm>
          <a:prstGeom prst="curvedLeftArrow">
            <a:avLst/>
          </a:prstGeom>
          <a:solidFill>
            <a:srgbClr val="03E9A0"/>
          </a:solidFill>
          <a:ln>
            <a:solidFill>
              <a:srgbClr val="03E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8" name="Straight Arrow Connector 227">
            <a:extLst>
              <a:ext uri="{FF2B5EF4-FFF2-40B4-BE49-F238E27FC236}">
                <a16:creationId xmlns:a16="http://schemas.microsoft.com/office/drawing/2014/main" id="{74F716D4-73AB-1147-9D3D-490002C85BB9}"/>
              </a:ext>
            </a:extLst>
          </p:cNvPr>
          <p:cNvCxnSpPr/>
          <p:nvPr/>
        </p:nvCxnSpPr>
        <p:spPr>
          <a:xfrm>
            <a:off x="826958" y="3679775"/>
            <a:ext cx="914400" cy="91440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3" name="Curved Left Arrow 272">
            <a:extLst>
              <a:ext uri="{FF2B5EF4-FFF2-40B4-BE49-F238E27FC236}">
                <a16:creationId xmlns:a16="http://schemas.microsoft.com/office/drawing/2014/main" id="{9C88A1AF-F159-F647-BF2F-3E4507D2D00D}"/>
              </a:ext>
            </a:extLst>
          </p:cNvPr>
          <p:cNvSpPr/>
          <p:nvPr/>
        </p:nvSpPr>
        <p:spPr>
          <a:xfrm rot="1016307">
            <a:off x="3236283" y="3225345"/>
            <a:ext cx="575858" cy="3326005"/>
          </a:xfrm>
          <a:prstGeom prst="curvedLeftArrow">
            <a:avLst>
              <a:gd name="adj1" fmla="val 25000"/>
              <a:gd name="adj2" fmla="val 50000"/>
              <a:gd name="adj3" fmla="val 0"/>
            </a:avLst>
          </a:prstGeom>
          <a:solidFill>
            <a:srgbClr val="44C4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5" name="Straight Connector 274">
            <a:extLst>
              <a:ext uri="{FF2B5EF4-FFF2-40B4-BE49-F238E27FC236}">
                <a16:creationId xmlns:a16="http://schemas.microsoft.com/office/drawing/2014/main" id="{639E3CB2-0D57-C546-B917-8E5F2C2271F8}"/>
              </a:ext>
            </a:extLst>
          </p:cNvPr>
          <p:cNvCxnSpPr>
            <a:cxnSpLocks/>
            <a:endCxn id="255" idx="0"/>
          </p:cNvCxnSpPr>
          <p:nvPr/>
        </p:nvCxnSpPr>
        <p:spPr>
          <a:xfrm>
            <a:off x="2221696" y="5930916"/>
            <a:ext cx="201964" cy="14196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279" name="Left Arrow 278">
            <a:extLst>
              <a:ext uri="{FF2B5EF4-FFF2-40B4-BE49-F238E27FC236}">
                <a16:creationId xmlns:a16="http://schemas.microsoft.com/office/drawing/2014/main" id="{0A025454-0A33-4E44-8AD4-3915A3B256D4}"/>
              </a:ext>
            </a:extLst>
          </p:cNvPr>
          <p:cNvSpPr/>
          <p:nvPr/>
        </p:nvSpPr>
        <p:spPr>
          <a:xfrm>
            <a:off x="3416944" y="5864525"/>
            <a:ext cx="932914" cy="2389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0" name="Donut 279">
            <a:extLst>
              <a:ext uri="{FF2B5EF4-FFF2-40B4-BE49-F238E27FC236}">
                <a16:creationId xmlns:a16="http://schemas.microsoft.com/office/drawing/2014/main" id="{70CB8411-EBC3-1F4B-B767-C59FC08D0F75}"/>
              </a:ext>
            </a:extLst>
          </p:cNvPr>
          <p:cNvSpPr/>
          <p:nvPr/>
        </p:nvSpPr>
        <p:spPr>
          <a:xfrm>
            <a:off x="1250880" y="4390975"/>
            <a:ext cx="800246" cy="727776"/>
          </a:xfrm>
          <a:prstGeom prst="donut">
            <a:avLst>
              <a:gd name="adj" fmla="val 95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TextBox 281">
            <a:extLst>
              <a:ext uri="{FF2B5EF4-FFF2-40B4-BE49-F238E27FC236}">
                <a16:creationId xmlns:a16="http://schemas.microsoft.com/office/drawing/2014/main" id="{6445B12A-0F29-D84F-B1FB-E98B1C6AD378}"/>
              </a:ext>
            </a:extLst>
          </p:cNvPr>
          <p:cNvSpPr txBox="1"/>
          <p:nvPr/>
        </p:nvSpPr>
        <p:spPr>
          <a:xfrm>
            <a:off x="195666" y="256742"/>
            <a:ext cx="11222299" cy="861774"/>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商業發展中心是幾個超連鎖店主較弱的邊，並且有一位上線領導人在其下有一個連鎖分店加入。這些組織之間還存在關係和可能的策略、交易和互惠權衡在起作用。每週或每月，上線超連鎖店主週期性地在紅色超連鎖商業發展中心的一邊或兩邊放置不同點數。在任何一周，它相對較小，約為下一個合格線的</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。然而，只要紅色的商業發展中心一直保持合格，它可以持續累積一年。平均合併放置點數為</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點（每週每個上線超連鎖店主平均</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100-250BV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）。幾週之後就無法區分了，因為它合併到總的累積點數。顯示每邊的每一側自下而上，匯合到紅色商業發展中心，然後再向上匯合到共同的組織。</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個或幾個月後，紅色的超連鎖店主只完成了基本業務要求，即</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150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點、推薦</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個人以擴展業務。他通過不同等級要求到</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、再達到另一個</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5</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，重複下去，</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90%</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、直到全部點數都來自以上的下線放置</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。紅色超連鎖商業發展中心以下的組織幾乎不產生點數</a:t>
            </a:r>
            <a:r>
              <a:rPr kumimoji="0" lang="en-US" altLang="zh"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a:t>
            </a:r>
            <a:r>
              <a:rPr kumimoji="0" lang="zh" altLang="en-US" sz="1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重新加入的人的收益都是由上線產生。</a:t>
            </a:r>
          </a:p>
        </p:txBody>
      </p:sp>
      <p:cxnSp>
        <p:nvCxnSpPr>
          <p:cNvPr id="296" name="Straight Arrow Connector 295">
            <a:extLst>
              <a:ext uri="{FF2B5EF4-FFF2-40B4-BE49-F238E27FC236}">
                <a16:creationId xmlns:a16="http://schemas.microsoft.com/office/drawing/2014/main" id="{E2571AA1-9F87-4F4A-A7A7-9DD336D115FA}"/>
              </a:ext>
            </a:extLst>
          </p:cNvPr>
          <p:cNvCxnSpPr>
            <a:cxnSpLocks/>
            <a:stCxn id="51" idx="1"/>
          </p:cNvCxnSpPr>
          <p:nvPr/>
        </p:nvCxnSpPr>
        <p:spPr>
          <a:xfrm>
            <a:off x="1874919" y="4746575"/>
            <a:ext cx="3198259" cy="63141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9" name="TextBox 258">
            <a:extLst>
              <a:ext uri="{FF2B5EF4-FFF2-40B4-BE49-F238E27FC236}">
                <a16:creationId xmlns:a16="http://schemas.microsoft.com/office/drawing/2014/main" id="{E590FB02-E9E4-1F48-A34E-A765636FA3DD}"/>
              </a:ext>
            </a:extLst>
          </p:cNvPr>
          <p:cNvSpPr txBox="1"/>
          <p:nvPr/>
        </p:nvSpPr>
        <p:spPr>
          <a:xfrm>
            <a:off x="5069471" y="4435842"/>
            <a:ext cx="6482253" cy="1015663"/>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3)</a:t>
            </a:r>
            <a:r>
              <a:rPr kumimoji="0" lang="zh" altLang="en-US" sz="20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這是可能的，透過全新強大的後台讓超連鎖店主清楚看見每週可以放置點數的位置以賺取佣金。這是個很好的理由只在一側的下線放置點數。各位同意嗎？</a:t>
            </a:r>
          </a:p>
        </p:txBody>
      </p:sp>
    </p:spTree>
    <p:extLst>
      <p:ext uri="{BB962C8B-B14F-4D97-AF65-F5344CB8AC3E}">
        <p14:creationId xmlns:p14="http://schemas.microsoft.com/office/powerpoint/2010/main" val="29850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2843"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25" name="Straight Connector 224"/>
          <p:cNvCxnSpPr/>
          <p:nvPr/>
        </p:nvCxnSpPr>
        <p:spPr>
          <a:xfrm flipH="1">
            <a:off x="4908331" y="2088739"/>
            <a:ext cx="1294789" cy="1137937"/>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108843" y="1985810"/>
            <a:ext cx="1437585" cy="1240866"/>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223" name="Group 222"/>
          <p:cNvGrpSpPr/>
          <p:nvPr/>
        </p:nvGrpSpPr>
        <p:grpSpPr>
          <a:xfrm>
            <a:off x="4732976" y="984618"/>
            <a:ext cx="3052522" cy="1524792"/>
            <a:chOff x="5774350" y="1008951"/>
            <a:chExt cx="567100" cy="283277"/>
          </a:xfrm>
        </p:grpSpPr>
        <p:sp>
          <p:nvSpPr>
            <p:cNvPr id="2" name="Rectangle 1"/>
            <p:cNvSpPr>
              <a:spLocks noChangeAspect="1"/>
            </p:cNvSpPr>
            <p:nvPr/>
          </p:nvSpPr>
          <p:spPr>
            <a:xfrm>
              <a:off x="5903813" y="1008952"/>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新超連鎖店主</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鞏固事業單位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3" name="Rectangle 2"/>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 name="Rectangle 3"/>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5" name="Rectangle 4"/>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 name="Rectangle 5"/>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sp>
        <p:nvSpPr>
          <p:cNvPr id="44" name="TextBox 43"/>
          <p:cNvSpPr txBox="1"/>
          <p:nvPr/>
        </p:nvSpPr>
        <p:spPr>
          <a:xfrm>
            <a:off x="8261008" y="280205"/>
            <a:ext cx="39309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超連鎖 </a:t>
            </a:r>
            <a:r>
              <a:rPr kumimoji="0" lang="en-US" altLang="zh"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a:t>
            </a:r>
            <a:r>
              <a:rPr kumimoji="0" lang="zh" altLang="en-US"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管理業績紅利計畫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讓每一位超連鎖店主的事業穩固並賺取最多點數。讓每個超連鎖店主都能有利可圖，並且能賺回本金。確保每個超連鎖店主都建立在受制約數量的零售，並完成表格</a:t>
            </a:r>
            <a:r>
              <a:rPr kumimoji="0" lang="en-US" altLang="zh"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表格和</a:t>
            </a:r>
            <a:r>
              <a:rPr kumimoji="0" lang="en-US" altLang="zh"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70</a:t>
            </a:r>
            <a:r>
              <a:rPr kumimoji="0" lang="zh" altLang="en-US"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％規則。購物年金讓管理業績紅利計畫擴大</a:t>
            </a:r>
            <a:r>
              <a:rPr kumimoji="0" lang="en-US" altLang="zh"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4</a:t>
            </a:r>
            <a:r>
              <a:rPr kumimoji="0" lang="zh" altLang="en-US"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倍的業績點數，並且只需要</a:t>
            </a:r>
            <a:r>
              <a:rPr kumimoji="0" lang="en-US" altLang="zh"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1/4</a:t>
            </a:r>
            <a:r>
              <a:rPr kumimoji="0" lang="zh" altLang="en-US" sz="1200" b="1"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的超連鎖店主數量去充滿商業發展中心，即是可以讓更多人更快獲利。正確複製造成每週賺取穩固的永續收入</a:t>
            </a:r>
          </a:p>
        </p:txBody>
      </p:sp>
      <p:sp>
        <p:nvSpPr>
          <p:cNvPr id="24" name="TextBox 23"/>
          <p:cNvSpPr txBox="1"/>
          <p:nvPr/>
        </p:nvSpPr>
        <p:spPr>
          <a:xfrm>
            <a:off x="40468" y="240952"/>
            <a:ext cx="343440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合格要求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1" u="sng"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確保您從再生零售額中賺取收入。消除被動收入或管理業績紅利計畫累積的點數餘額，以及符合規章監管 </a:t>
            </a:r>
          </a:p>
        </p:txBody>
      </p:sp>
      <p:sp>
        <p:nvSpPr>
          <p:cNvPr id="25" name="TextBox 24"/>
          <p:cNvSpPr txBox="1"/>
          <p:nvPr/>
        </p:nvSpPr>
        <p:spPr>
          <a:xfrm>
            <a:off x="132271" y="4241899"/>
            <a:ext cx="2843833"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規章監管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1" i="1" u="sng"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滿足零售銷售要求並強制執行或確保順從規章監管，與組織共生共存並與保持一致的目標，以支持穩固且有利可圖的事業及永續收入的要求。防止被動穩定的管理業績紅利計畫計算，使財政上合理</a:t>
            </a:r>
          </a:p>
        </p:txBody>
      </p:sp>
      <p:pic>
        <p:nvPicPr>
          <p:cNvPr id="31" name="Picture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975" y="3226676"/>
            <a:ext cx="1719045" cy="1702461"/>
          </a:xfrm>
          <a:prstGeom prst="rect">
            <a:avLst/>
          </a:prstGeom>
          <a:effectLst/>
        </p:spPr>
      </p:pic>
      <p:pic>
        <p:nvPicPr>
          <p:cNvPr id="32" name="Picture 31">
            <a:extLst>
              <a:ext uri="{FF2B5EF4-FFF2-40B4-BE49-F238E27FC236}">
                <a16:creationId xmlns:a16="http://schemas.microsoft.com/office/drawing/2014/main" id="{4DDAD165-0BB9-4B4E-B87A-BB6E13252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897" y="3193066"/>
            <a:ext cx="3074157" cy="1736071"/>
          </a:xfrm>
          <a:prstGeom prst="rect">
            <a:avLst/>
          </a:prstGeom>
        </p:spPr>
      </p:pic>
      <p:sp>
        <p:nvSpPr>
          <p:cNvPr id="33" name="TextBox 32"/>
          <p:cNvSpPr txBox="1"/>
          <p:nvPr/>
        </p:nvSpPr>
        <p:spPr>
          <a:xfrm>
            <a:off x="2941693" y="4902389"/>
            <a:ext cx="39309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零售</a:t>
            </a:r>
          </a:p>
        </p:txBody>
      </p:sp>
      <p:sp>
        <p:nvSpPr>
          <p:cNvPr id="34" name="TextBox 33"/>
          <p:cNvSpPr txBox="1"/>
          <p:nvPr/>
        </p:nvSpPr>
        <p:spPr>
          <a:xfrm>
            <a:off x="5723667" y="4867571"/>
            <a:ext cx="39309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評估 </a:t>
            </a:r>
            <a:r>
              <a:rPr kumimoji="0" lang="en-US" altLang="zh"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 </a:t>
            </a:r>
            <a:r>
              <a:rPr kumimoji="0" lang="zh" altLang="en-US"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節省金錢 </a:t>
            </a:r>
            <a:r>
              <a:rPr kumimoji="0" lang="en-US" altLang="zh" sz="24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a:t>
            </a:r>
          </a:p>
        </p:txBody>
      </p:sp>
      <p:pic>
        <p:nvPicPr>
          <p:cNvPr id="35" name="Picture 34" descr="digenzym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5399" y="4923074"/>
            <a:ext cx="2986089" cy="1885949"/>
          </a:xfrm>
          <a:prstGeom prst="rect">
            <a:avLst/>
          </a:prstGeom>
        </p:spPr>
      </p:pic>
      <p:grpSp>
        <p:nvGrpSpPr>
          <p:cNvPr id="36" name="Group 35"/>
          <p:cNvGrpSpPr/>
          <p:nvPr/>
        </p:nvGrpSpPr>
        <p:grpSpPr>
          <a:xfrm>
            <a:off x="9841488" y="4950737"/>
            <a:ext cx="2986089" cy="400110"/>
            <a:chOff x="1512160" y="353113"/>
            <a:chExt cx="5387197" cy="928199"/>
          </a:xfrm>
        </p:grpSpPr>
        <p:sp>
          <p:nvSpPr>
            <p:cNvPr id="37" name="Cloud Callout 36"/>
            <p:cNvSpPr/>
            <p:nvPr/>
          </p:nvSpPr>
          <p:spPr>
            <a:xfrm flipH="1">
              <a:off x="1512160" y="528912"/>
              <a:ext cx="3801092" cy="619818"/>
            </a:xfrm>
            <a:prstGeom prst="cloudCallout">
              <a:avLst>
                <a:gd name="adj1" fmla="val 18292"/>
                <a:gd name="adj2" fmla="val 55047"/>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8" name="TextBox 37"/>
            <p:cNvSpPr txBox="1"/>
            <p:nvPr/>
          </p:nvSpPr>
          <p:spPr>
            <a:xfrm>
              <a:off x="1732895" y="353113"/>
              <a:ext cx="5166462" cy="928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E1DFD0"/>
                  </a:solidFill>
                  <a:effectLst>
                    <a:outerShdw blurRad="41275" dist="20320" dir="1800000" algn="tl" rotWithShape="0">
                      <a:srgbClr val="000000">
                        <a:alpha val="40000"/>
                      </a:srgbClr>
                    </a:outerShdw>
                  </a:effectLst>
                  <a:uLnTx/>
                  <a:uFillTx/>
                  <a:latin typeface="Calibri" panose="020F0502020204030204"/>
                  <a:ea typeface="Microsoft YaHei Light" panose="020B0502040204020203" pitchFamily="34" charset="-122"/>
                  <a:cs typeface="+mn-cs"/>
                </a:rPr>
                <a:t>那是什麼？</a:t>
              </a:r>
            </a:p>
          </p:txBody>
        </p:sp>
      </p:grpSp>
      <p:sp>
        <p:nvSpPr>
          <p:cNvPr id="7" name="TextBox 6"/>
          <p:cNvSpPr txBox="1"/>
          <p:nvPr/>
        </p:nvSpPr>
        <p:spPr>
          <a:xfrm>
            <a:off x="3012128" y="75074"/>
            <a:ext cx="570332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要求實際上與管理業績紅利計畫及組織的成長共同發揮作用，並充分擴大業績點數和收入，同時符合</a:t>
            </a:r>
            <a:r>
              <a:rPr kumimoji="0" lang="zh" altLang="en-US" sz="1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所有法律或監管問題。 </a:t>
            </a:r>
            <a:r>
              <a:rPr kumimoji="0" lang="en-US" altLang="zh" sz="16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a</a:t>
            </a:r>
          </a:p>
        </p:txBody>
      </p:sp>
      <p:sp>
        <p:nvSpPr>
          <p:cNvPr id="8" name="TextBox 7"/>
          <p:cNvSpPr txBox="1"/>
          <p:nvPr/>
        </p:nvSpPr>
        <p:spPr>
          <a:xfrm>
            <a:off x="9202532" y="3330071"/>
            <a:ext cx="2738250" cy="16004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利用產品刺激 </a:t>
            </a:r>
            <a:br>
              <a:rPr kumimoji="0" lang="en"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zh" altLang="en-US"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「那是什麼」的現象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使互相廣傳零售推廣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 通過口碑相傳及轉薦顧客 </a:t>
            </a:r>
            <a:endParaRPr kumimoji="0" lang="en-US" altLang="zh"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這方法既容易又自然，</a:t>
            </a:r>
            <a:endParaRPr kumimoji="0" lang="en-US" altLang="zh"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而且可以創造數以百萬計的金錢</a:t>
            </a:r>
            <a:endParaRPr kumimoji="0" lang="en-US" altLang="zh"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0" i="1"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來自超連鎖店主的重複銷售</a:t>
            </a:r>
          </a:p>
        </p:txBody>
      </p:sp>
    </p:spTree>
    <p:extLst>
      <p:ext uri="{BB962C8B-B14F-4D97-AF65-F5344CB8AC3E}">
        <p14:creationId xmlns:p14="http://schemas.microsoft.com/office/powerpoint/2010/main" val="94051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924E929C-D20A-40B6-9B94-8A3FC00AD180}"/>
              </a:ext>
            </a:extLst>
          </p:cNvPr>
          <p:cNvSpPr/>
          <p:nvPr/>
        </p:nvSpPr>
        <p:spPr>
          <a:xfrm>
            <a:off x="5149872" y="951271"/>
            <a:ext cx="5748331" cy="4955458"/>
          </a:xfrm>
          <a:prstGeom prst="triangle">
            <a:avLst/>
          </a:prstGeom>
          <a:noFill/>
          <a:ln w="38100" cap="flat" cmpd="sng" algn="ctr">
            <a:solidFill>
              <a:sysClr val="windowText" lastClr="000000"/>
            </a:solidFill>
            <a:prstDash val="solid"/>
            <a:miter lim="800000"/>
          </a:ln>
          <a:effectLst/>
        </p:spPr>
        <p:txBody>
          <a:bodyPr rtlCol="0" anchor="ctr"/>
          <a:lstStyle/>
          <a:p>
            <a:pPr marL="0" marR="0" lvl="0" indent="0" algn="ctr" defTabSz="913946"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A6F0D8B7-F497-4DDD-9A48-64E7C5E35162}"/>
              </a:ext>
            </a:extLst>
          </p:cNvPr>
          <p:cNvSpPr txBox="1">
            <a:spLocks/>
          </p:cNvSpPr>
          <p:nvPr/>
        </p:nvSpPr>
        <p:spPr>
          <a:xfrm>
            <a:off x="347669" y="0"/>
            <a:ext cx="11496662" cy="8001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 altLang="en-US" sz="4400" b="1" i="0" u="none" strike="noStrike" kern="1200" cap="none" spc="0" normalizeH="0" baseline="0" noProof="0" dirty="0">
                <a:ln>
                  <a:noFill/>
                </a:ln>
                <a:solidFill>
                  <a:srgbClr val="000000"/>
                </a:solidFill>
                <a:effectLst/>
                <a:uLnTx/>
                <a:uFillTx/>
                <a:latin typeface="Calibri Light" panose="020F0302020204030204"/>
                <a:ea typeface="Microsoft YaHei Light" panose="020B0502040204020203" pitchFamily="34" charset="-122"/>
                <a:cs typeface="+mj-cs"/>
              </a:rPr>
              <a:t>正確方式 </a:t>
            </a:r>
            <a:r>
              <a:rPr kumimoji="0" lang="en-US" altLang="zh" sz="4400" b="1" i="0" u="none" strike="noStrike" kern="1200" cap="none" spc="0" normalizeH="0" baseline="0" noProof="0" dirty="0">
                <a:ln>
                  <a:noFill/>
                </a:ln>
                <a:solidFill>
                  <a:srgbClr val="000000"/>
                </a:solidFill>
                <a:effectLst/>
                <a:uLnTx/>
                <a:uFillTx/>
                <a:latin typeface="Calibri Light" panose="020F0302020204030204"/>
                <a:ea typeface="Microsoft YaHei Light" panose="020B0502040204020203" pitchFamily="34" charset="-122"/>
                <a:cs typeface="+mj-cs"/>
              </a:rPr>
              <a:t>vs </a:t>
            </a:r>
            <a:r>
              <a:rPr kumimoji="0" lang="zh" altLang="en-US" sz="4400" b="1" i="0" u="none" strike="noStrike" kern="1200" cap="none" spc="0" normalizeH="0" baseline="0" noProof="0" dirty="0">
                <a:ln>
                  <a:noFill/>
                </a:ln>
                <a:solidFill>
                  <a:srgbClr val="000000"/>
                </a:solidFill>
                <a:effectLst/>
                <a:uLnTx/>
                <a:uFillTx/>
                <a:latin typeface="Calibri Light" panose="020F0302020204030204"/>
                <a:ea typeface="Microsoft YaHei Light" panose="020B0502040204020203" pitchFamily="34" charset="-122"/>
                <a:cs typeface="+mj-cs"/>
              </a:rPr>
              <a:t>錯誤方式</a:t>
            </a:r>
          </a:p>
        </p:txBody>
      </p:sp>
      <p:sp>
        <p:nvSpPr>
          <p:cNvPr id="4" name="TextBox 3">
            <a:extLst>
              <a:ext uri="{FF2B5EF4-FFF2-40B4-BE49-F238E27FC236}">
                <a16:creationId xmlns:a16="http://schemas.microsoft.com/office/drawing/2014/main" id="{A80E9FB4-2964-4044-BBC1-B7FBD0D24D2C}"/>
              </a:ext>
            </a:extLst>
          </p:cNvPr>
          <p:cNvSpPr txBox="1"/>
          <p:nvPr/>
        </p:nvSpPr>
        <p:spPr>
          <a:xfrm>
            <a:off x="170122" y="951271"/>
            <a:ext cx="4508204"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「共生共存」的三角形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企業中的利益關係者之間存在著一種相互依存的關係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必須維持等邊三角形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為達企業目標，每一邊（利益關係者）必須都是相等的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p>
        </p:txBody>
      </p:sp>
      <p:sp>
        <p:nvSpPr>
          <p:cNvPr id="5" name="TextBox 4">
            <a:extLst>
              <a:ext uri="{FF2B5EF4-FFF2-40B4-BE49-F238E27FC236}">
                <a16:creationId xmlns:a16="http://schemas.microsoft.com/office/drawing/2014/main" id="{5740BE9B-672A-4186-A2BF-4D0318E0C0EA}"/>
              </a:ext>
            </a:extLst>
          </p:cNvPr>
          <p:cNvSpPr txBox="1"/>
          <p:nvPr/>
        </p:nvSpPr>
        <p:spPr>
          <a:xfrm>
            <a:off x="6945182" y="5991279"/>
            <a:ext cx="3953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法律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監督機構</a:t>
            </a:r>
          </a:p>
        </p:txBody>
      </p:sp>
      <p:sp>
        <p:nvSpPr>
          <p:cNvPr id="6" name="TextBox 5">
            <a:extLst>
              <a:ext uri="{FF2B5EF4-FFF2-40B4-BE49-F238E27FC236}">
                <a16:creationId xmlns:a16="http://schemas.microsoft.com/office/drawing/2014/main" id="{5AB956FD-9D18-4D8F-937C-254A1C0E2EA9}"/>
              </a:ext>
            </a:extLst>
          </p:cNvPr>
          <p:cNvSpPr txBox="1"/>
          <p:nvPr/>
        </p:nvSpPr>
        <p:spPr>
          <a:xfrm rot="18026757">
            <a:off x="4399695" y="1923030"/>
            <a:ext cx="4712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公司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美安公司</a:t>
            </a:r>
          </a:p>
        </p:txBody>
      </p:sp>
      <p:sp>
        <p:nvSpPr>
          <p:cNvPr id="7" name="TextBox 6">
            <a:extLst>
              <a:ext uri="{FF2B5EF4-FFF2-40B4-BE49-F238E27FC236}">
                <a16:creationId xmlns:a16="http://schemas.microsoft.com/office/drawing/2014/main" id="{3B655C10-8B12-429E-B29F-DE22FD1220B4}"/>
              </a:ext>
            </a:extLst>
          </p:cNvPr>
          <p:cNvSpPr txBox="1"/>
          <p:nvPr/>
        </p:nvSpPr>
        <p:spPr>
          <a:xfrm rot="3602448">
            <a:off x="8109178" y="3885832"/>
            <a:ext cx="4375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業務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超連鎖店主</a:t>
            </a:r>
          </a:p>
        </p:txBody>
      </p:sp>
      <p:sp>
        <p:nvSpPr>
          <p:cNvPr id="8" name="TextBox 7">
            <a:extLst>
              <a:ext uri="{FF2B5EF4-FFF2-40B4-BE49-F238E27FC236}">
                <a16:creationId xmlns:a16="http://schemas.microsoft.com/office/drawing/2014/main" id="{03953CD3-3C2D-4C64-A02F-8B4CD8962298}"/>
              </a:ext>
            </a:extLst>
          </p:cNvPr>
          <p:cNvSpPr txBox="1"/>
          <p:nvPr/>
        </p:nvSpPr>
        <p:spPr>
          <a:xfrm>
            <a:off x="5310313" y="5572445"/>
            <a:ext cx="570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60°</a:t>
            </a:r>
          </a:p>
        </p:txBody>
      </p:sp>
      <p:sp>
        <p:nvSpPr>
          <p:cNvPr id="9" name="Arc 8">
            <a:extLst>
              <a:ext uri="{FF2B5EF4-FFF2-40B4-BE49-F238E27FC236}">
                <a16:creationId xmlns:a16="http://schemas.microsoft.com/office/drawing/2014/main" id="{49545840-5404-4EC2-B173-B5E73F47BC84}"/>
              </a:ext>
            </a:extLst>
          </p:cNvPr>
          <p:cNvSpPr/>
          <p:nvPr/>
        </p:nvSpPr>
        <p:spPr>
          <a:xfrm rot="485540">
            <a:off x="4923966" y="5408263"/>
            <a:ext cx="898900" cy="880461"/>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699ECCD-B80E-498F-A89C-212D21407DCC}"/>
              </a:ext>
            </a:extLst>
          </p:cNvPr>
          <p:cNvSpPr/>
          <p:nvPr/>
        </p:nvSpPr>
        <p:spPr>
          <a:xfrm rot="8205387">
            <a:off x="7581378" y="768624"/>
            <a:ext cx="898900" cy="880461"/>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prstClr val="black"/>
                </a:solid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697F005-DEED-44E8-8B80-5A75E586713B}"/>
              </a:ext>
            </a:extLst>
          </p:cNvPr>
          <p:cNvSpPr txBox="1"/>
          <p:nvPr/>
        </p:nvSpPr>
        <p:spPr>
          <a:xfrm>
            <a:off x="7791565" y="1248800"/>
            <a:ext cx="570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60°</a:t>
            </a:r>
          </a:p>
        </p:txBody>
      </p:sp>
      <p:sp>
        <p:nvSpPr>
          <p:cNvPr id="12" name="TextBox 11">
            <a:extLst>
              <a:ext uri="{FF2B5EF4-FFF2-40B4-BE49-F238E27FC236}">
                <a16:creationId xmlns:a16="http://schemas.microsoft.com/office/drawing/2014/main" id="{4E357569-6AA7-4A13-8DAF-DB7CCEE580C6}"/>
              </a:ext>
            </a:extLst>
          </p:cNvPr>
          <p:cNvSpPr txBox="1"/>
          <p:nvPr/>
        </p:nvSpPr>
        <p:spPr>
          <a:xfrm>
            <a:off x="10286018" y="5572445"/>
            <a:ext cx="570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60°</a:t>
            </a:r>
          </a:p>
        </p:txBody>
      </p:sp>
      <p:sp>
        <p:nvSpPr>
          <p:cNvPr id="13" name="Arc 12">
            <a:extLst>
              <a:ext uri="{FF2B5EF4-FFF2-40B4-BE49-F238E27FC236}">
                <a16:creationId xmlns:a16="http://schemas.microsoft.com/office/drawing/2014/main" id="{C0E5A74E-E69D-421B-A92D-87E5BF8CD997}"/>
              </a:ext>
            </a:extLst>
          </p:cNvPr>
          <p:cNvSpPr/>
          <p:nvPr/>
        </p:nvSpPr>
        <p:spPr>
          <a:xfrm rot="15274569">
            <a:off x="10248427" y="5357032"/>
            <a:ext cx="898900" cy="880461"/>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1B1A807-EACD-4D18-832B-AF1112C89A81}"/>
              </a:ext>
            </a:extLst>
          </p:cNvPr>
          <p:cNvSpPr txBox="1"/>
          <p:nvPr/>
        </p:nvSpPr>
        <p:spPr>
          <a:xfrm>
            <a:off x="7310075" y="2630786"/>
            <a:ext cx="1758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可獲利</a:t>
            </a:r>
          </a:p>
        </p:txBody>
      </p:sp>
      <p:sp>
        <p:nvSpPr>
          <p:cNvPr id="15" name="TextBox 14">
            <a:extLst>
              <a:ext uri="{FF2B5EF4-FFF2-40B4-BE49-F238E27FC236}">
                <a16:creationId xmlns:a16="http://schemas.microsoft.com/office/drawing/2014/main" id="{0CBC00E9-8337-4CFC-8356-D11338BC4D51}"/>
              </a:ext>
            </a:extLst>
          </p:cNvPr>
          <p:cNvSpPr txBox="1"/>
          <p:nvPr/>
        </p:nvSpPr>
        <p:spPr>
          <a:xfrm>
            <a:off x="7375262" y="3463319"/>
            <a:ext cx="1758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穩定性</a:t>
            </a:r>
          </a:p>
        </p:txBody>
      </p:sp>
      <p:sp>
        <p:nvSpPr>
          <p:cNvPr id="16" name="TextBox 15">
            <a:extLst>
              <a:ext uri="{FF2B5EF4-FFF2-40B4-BE49-F238E27FC236}">
                <a16:creationId xmlns:a16="http://schemas.microsoft.com/office/drawing/2014/main" id="{D0D6CAC4-66F9-4AE8-BF02-D6C39FE528E3}"/>
              </a:ext>
            </a:extLst>
          </p:cNvPr>
          <p:cNvSpPr txBox="1"/>
          <p:nvPr/>
        </p:nvSpPr>
        <p:spPr>
          <a:xfrm>
            <a:off x="7297524" y="4241930"/>
            <a:ext cx="14365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持久性</a:t>
            </a:r>
          </a:p>
        </p:txBody>
      </p:sp>
      <p:sp>
        <p:nvSpPr>
          <p:cNvPr id="17" name="TextBox 16">
            <a:extLst>
              <a:ext uri="{FF2B5EF4-FFF2-40B4-BE49-F238E27FC236}">
                <a16:creationId xmlns:a16="http://schemas.microsoft.com/office/drawing/2014/main" id="{42DA61F8-290D-47EF-998A-6AD522EE7811}"/>
              </a:ext>
            </a:extLst>
          </p:cNvPr>
          <p:cNvSpPr txBox="1"/>
          <p:nvPr/>
        </p:nvSpPr>
        <p:spPr>
          <a:xfrm>
            <a:off x="7238074" y="4981836"/>
            <a:ext cx="26801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永續收入！</a:t>
            </a:r>
          </a:p>
        </p:txBody>
      </p:sp>
    </p:spTree>
    <p:extLst>
      <p:ext uri="{BB962C8B-B14F-4D97-AF65-F5344CB8AC3E}">
        <p14:creationId xmlns:p14="http://schemas.microsoft.com/office/powerpoint/2010/main" val="747958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27" y="2499446"/>
            <a:ext cx="5133824" cy="40100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31" y="2471649"/>
            <a:ext cx="5157215" cy="40283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31" y="2471649"/>
            <a:ext cx="5157215" cy="40283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831" y="2471649"/>
            <a:ext cx="5157215" cy="4028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31" y="2471649"/>
            <a:ext cx="5157215" cy="402835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831" y="2471650"/>
            <a:ext cx="5157215" cy="402835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831" y="2471649"/>
            <a:ext cx="5157215" cy="402835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831" y="2471649"/>
            <a:ext cx="5157215" cy="402835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831" y="2471649"/>
            <a:ext cx="5157215" cy="4028358"/>
          </a:xfrm>
          <a:prstGeom prst="rect">
            <a:avLst/>
          </a:prstGeom>
        </p:spPr>
      </p:pic>
      <p:sp>
        <p:nvSpPr>
          <p:cNvPr id="26" name="Rectangle 25"/>
          <p:cNvSpPr/>
          <p:nvPr/>
        </p:nvSpPr>
        <p:spPr>
          <a:xfrm>
            <a:off x="516551" y="375708"/>
            <a:ext cx="51693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6" name="Rectangle 10"/>
          <p:cNvSpPr>
            <a:spLocks noChangeArrowheads="1"/>
          </p:cNvSpPr>
          <p:nvPr/>
        </p:nvSpPr>
        <p:spPr bwMode="auto">
          <a:xfrm>
            <a:off x="465667" y="1232958"/>
            <a:ext cx="5200380" cy="107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93BF3E"/>
              </a:solidFill>
              <a:effectLst/>
              <a:uLnTx/>
              <a:uFillTx/>
              <a:latin typeface="Helvetica Regular" charset="0"/>
              <a:ea typeface="+mn-ea"/>
              <a:cs typeface="Helvetica Regular"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DC4E00"/>
                </a:solidFill>
                <a:effectLst/>
                <a:uLnTx/>
                <a:uFillTx/>
                <a:latin typeface="Arial" panose="020B0604020202020204" pitchFamily="34" charset="0"/>
                <a:ea typeface="微軟正黑體" panose="020B0604030504040204" pitchFamily="34" charset="-120"/>
                <a:cs typeface="Arial" panose="020B0604020202020204" pitchFamily="34" charset="0"/>
              </a:rPr>
              <a:t>BV</a:t>
            </a:r>
            <a:r>
              <a:rPr kumimoji="0" lang="zh-TW" altLang="en-US" sz="3200" b="1" i="0" u="none" strike="noStrike" kern="1200" cap="none" spc="0" normalizeH="0" baseline="0" noProof="0" dirty="0">
                <a:ln>
                  <a:noFill/>
                </a:ln>
                <a:solidFill>
                  <a:srgbClr val="DC4E00"/>
                </a:solidFill>
                <a:effectLst/>
                <a:uLnTx/>
                <a:uFillTx/>
                <a:latin typeface="Arial" panose="020B0604020202020204" pitchFamily="34" charset="0"/>
                <a:ea typeface="微軟正黑體" panose="020B0604030504040204" pitchFamily="34" charset="-120"/>
                <a:cs typeface="Arial" panose="020B0604020202020204" pitchFamily="34" charset="0"/>
              </a:rPr>
              <a:t>：業績點數 </a:t>
            </a:r>
            <a:br>
              <a:rPr kumimoji="0" lang="en" sz="22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br>
            <a:r>
              <a:rPr kumimoji="0" lang="en-US" altLang="zh-TW" sz="1800" b="1" i="0" u="none" strike="noStrike" kern="120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BV</a:t>
            </a:r>
            <a:r>
              <a:rPr kumimoji="0" lang="zh-TW" altLang="en-US" sz="1800" b="1" i="0" u="none" strike="noStrike" kern="120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是美安台灣獨家品牌產品的價值單位（點數）</a:t>
            </a:r>
          </a:p>
        </p:txBody>
      </p:sp>
      <p:sp>
        <p:nvSpPr>
          <p:cNvPr id="65" name="Rectangle 10"/>
          <p:cNvSpPr>
            <a:spLocks noChangeArrowheads="1"/>
          </p:cNvSpPr>
          <p:nvPr/>
        </p:nvSpPr>
        <p:spPr bwMode="auto">
          <a:xfrm>
            <a:off x="6446209" y="1262085"/>
            <a:ext cx="5579279" cy="103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DC4E00"/>
              </a:solidFill>
              <a:effectLst/>
              <a:uLnTx/>
              <a:uFillTx/>
              <a:latin typeface="Helvetica Regular" charset="0"/>
              <a:ea typeface="+mn-ea"/>
              <a:cs typeface="Helvetica Regular"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93BF3E"/>
                </a:solidFill>
                <a:effectLst/>
                <a:uLnTx/>
                <a:uFillTx/>
                <a:latin typeface="Arial" panose="020B0604020202020204" pitchFamily="34" charset="0"/>
                <a:ea typeface="微軟正黑體" panose="020B0604030504040204" pitchFamily="34" charset="-120"/>
                <a:cs typeface="Arial" panose="020B0604020202020204" pitchFamily="34" charset="0"/>
              </a:rPr>
              <a:t>IBV</a:t>
            </a:r>
            <a:r>
              <a:rPr kumimoji="0" lang="zh-TW" altLang="en-US" sz="3200" b="1" i="0" u="none" strike="noStrike" kern="1200" cap="none" spc="0" normalizeH="0" baseline="0" noProof="0" dirty="0">
                <a:ln>
                  <a:noFill/>
                </a:ln>
                <a:solidFill>
                  <a:srgbClr val="93BF3E"/>
                </a:solidFill>
                <a:effectLst/>
                <a:uLnTx/>
                <a:uFillTx/>
                <a:latin typeface="Arial" panose="020B0604020202020204" pitchFamily="34" charset="0"/>
                <a:ea typeface="微軟正黑體" panose="020B0604030504040204" pitchFamily="34" charset="-120"/>
                <a:cs typeface="Arial" panose="020B0604020202020204" pitchFamily="34" charset="0"/>
              </a:rPr>
              <a:t>：獎勵業績點數</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IBV</a:t>
            </a:r>
            <a:r>
              <a:rPr kumimoji="0" lang="zh-TW" altLang="en-US" sz="1800" b="1" i="0" u="none" strike="noStrike" kern="120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是夥伴商店商品的價值單位（點數）</a:t>
            </a:r>
          </a:p>
        </p:txBody>
      </p:sp>
      <p:pic>
        <p:nvPicPr>
          <p:cNvPr id="118" name="Picture 117"/>
          <p:cNvPicPr>
            <a:picLocks noChangeAspect="1"/>
          </p:cNvPicPr>
          <p:nvPr/>
        </p:nvPicPr>
        <p:blipFill rotWithShape="1">
          <a:blip r:embed="rId11" cstate="print">
            <a:extLst>
              <a:ext uri="{28A0092B-C50C-407E-A947-70E740481C1C}">
                <a14:useLocalDpi xmlns:a14="http://schemas.microsoft.com/office/drawing/2010/main" val="0"/>
              </a:ext>
            </a:extLst>
          </a:blip>
          <a:srcRect l="7765" r="8465"/>
          <a:stretch/>
        </p:blipFill>
        <p:spPr>
          <a:xfrm>
            <a:off x="6536153" y="2476499"/>
            <a:ext cx="5118637" cy="3945565"/>
          </a:xfrm>
          <a:prstGeom prst="rect">
            <a:avLst/>
          </a:prstGeom>
        </p:spPr>
      </p:pic>
      <p:grpSp>
        <p:nvGrpSpPr>
          <p:cNvPr id="119" name="Group 118"/>
          <p:cNvGrpSpPr/>
          <p:nvPr/>
        </p:nvGrpSpPr>
        <p:grpSpPr>
          <a:xfrm>
            <a:off x="6518775" y="3266421"/>
            <a:ext cx="5164132" cy="2428649"/>
            <a:chOff x="6503535" y="3266421"/>
            <a:chExt cx="5164132" cy="2428649"/>
          </a:xfrm>
        </p:grpSpPr>
        <p:sp>
          <p:nvSpPr>
            <p:cNvPr id="120" name="Rectangle 119"/>
            <p:cNvSpPr/>
            <p:nvPr/>
          </p:nvSpPr>
          <p:spPr>
            <a:xfrm>
              <a:off x="6503535" y="3271777"/>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21" name="Rectangle 120"/>
            <p:cNvSpPr/>
            <p:nvPr/>
          </p:nvSpPr>
          <p:spPr>
            <a:xfrm>
              <a:off x="9085309" y="4880984"/>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22" name="Picture 6" descr="http://edge.shop.com/ccimg.shop.com/topbrands/nmlogos_103346.gif"/>
            <p:cNvPicPr>
              <a:picLocks noChangeAspect="1" noChangeArrowheads="1"/>
            </p:cNvPicPr>
            <p:nvPr/>
          </p:nvPicPr>
          <p:blipFill rotWithShape="1">
            <a:blip r:embed="rId12">
              <a:extLst>
                <a:ext uri="{28A0092B-C50C-407E-A947-70E740481C1C}">
                  <a14:useLocalDpi xmlns:a14="http://schemas.microsoft.com/office/drawing/2010/main" val="0"/>
                </a:ext>
              </a:extLst>
            </a:blip>
            <a:srcRect l="17607" r="17607"/>
            <a:stretch/>
          </p:blipFill>
          <p:spPr bwMode="auto">
            <a:xfrm>
              <a:off x="6503535" y="3535945"/>
              <a:ext cx="863916" cy="285750"/>
            </a:xfrm>
            <a:prstGeom prst="rect">
              <a:avLst/>
            </a:prstGeom>
            <a:noFill/>
            <a:extLst/>
          </p:spPr>
        </p:pic>
        <p:sp>
          <p:nvSpPr>
            <p:cNvPr id="123" name="Rectangle 122"/>
            <p:cNvSpPr/>
            <p:nvPr/>
          </p:nvSpPr>
          <p:spPr>
            <a:xfrm>
              <a:off x="10803751" y="4875008"/>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24" name="Rectangle 123"/>
            <p:cNvSpPr/>
            <p:nvPr/>
          </p:nvSpPr>
          <p:spPr>
            <a:xfrm>
              <a:off x="10803751" y="3266421"/>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25" name="Picture 52" descr="CI_EcLife-LS3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1712" y="5056694"/>
              <a:ext cx="771110" cy="462666"/>
            </a:xfrm>
            <a:prstGeom prst="rect">
              <a:avLst/>
            </a:prstGeom>
            <a:solidFill>
              <a:srgbClr val="1F497D">
                <a:lumMod val="60000"/>
                <a:lumOff val="40000"/>
              </a:srgbClr>
            </a:solidFill>
            <a:ln>
              <a:noFill/>
            </a:ln>
            <a:extLst/>
          </p:spPr>
        </p:pic>
        <p:pic>
          <p:nvPicPr>
            <p:cNvPr id="126"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6742" y="5143500"/>
              <a:ext cx="710466" cy="261398"/>
            </a:xfrm>
            <a:prstGeom prst="rect">
              <a:avLst/>
            </a:prstGeom>
            <a:solidFill>
              <a:srgbClr val="1F497D">
                <a:lumMod val="60000"/>
                <a:lumOff val="40000"/>
              </a:srgbClr>
            </a:solidFill>
          </p:spPr>
        </p:pic>
        <p:pic>
          <p:nvPicPr>
            <p:cNvPr id="127"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906742" y="3517063"/>
              <a:ext cx="669793" cy="296840"/>
            </a:xfrm>
            <a:prstGeom prst="rect">
              <a:avLst/>
            </a:prstGeom>
            <a:solidFill>
              <a:srgbClr val="1F497D">
                <a:lumMod val="60000"/>
                <a:lumOff val="40000"/>
              </a:srgbClr>
            </a:solidFill>
            <a:ln>
              <a:noFill/>
            </a:ln>
            <a:extLst/>
          </p:spPr>
        </p:pic>
      </p:grpSp>
      <p:grpSp>
        <p:nvGrpSpPr>
          <p:cNvPr id="146" name="Group 145"/>
          <p:cNvGrpSpPr/>
          <p:nvPr/>
        </p:nvGrpSpPr>
        <p:grpSpPr>
          <a:xfrm>
            <a:off x="6518999" y="2456602"/>
            <a:ext cx="5168659" cy="2442309"/>
            <a:chOff x="6518999" y="2456602"/>
            <a:chExt cx="5168659" cy="2442309"/>
          </a:xfrm>
        </p:grpSpPr>
        <p:sp>
          <p:nvSpPr>
            <p:cNvPr id="147" name="Rectangle 146"/>
            <p:cNvSpPr/>
            <p:nvPr/>
          </p:nvSpPr>
          <p:spPr>
            <a:xfrm>
              <a:off x="7376942" y="2456602"/>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48" name="Rectangle 147"/>
            <p:cNvSpPr/>
            <p:nvPr/>
          </p:nvSpPr>
          <p:spPr>
            <a:xfrm>
              <a:off x="9103823" y="3256649"/>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49" name="Rectangle 148"/>
            <p:cNvSpPr/>
            <p:nvPr/>
          </p:nvSpPr>
          <p:spPr>
            <a:xfrm>
              <a:off x="10823742" y="4062194"/>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50" name="Rectangle 149"/>
            <p:cNvSpPr/>
            <p:nvPr/>
          </p:nvSpPr>
          <p:spPr>
            <a:xfrm>
              <a:off x="6518999" y="4084825"/>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51" name="Picture 5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00900" y="2732551"/>
              <a:ext cx="816000" cy="20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68"/>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0952090" y="4344417"/>
              <a:ext cx="638919" cy="3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4" descr="C:\Users\Julias\Desktop\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56734" y="4283971"/>
              <a:ext cx="587998" cy="45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64065" y="3627737"/>
              <a:ext cx="767336" cy="23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5" name="Group 154"/>
          <p:cNvGrpSpPr/>
          <p:nvPr/>
        </p:nvGrpSpPr>
        <p:grpSpPr>
          <a:xfrm>
            <a:off x="7383310" y="3270798"/>
            <a:ext cx="4305616" cy="3231566"/>
            <a:chOff x="7383310" y="3270798"/>
            <a:chExt cx="4305616" cy="3231566"/>
          </a:xfrm>
        </p:grpSpPr>
        <p:grpSp>
          <p:nvGrpSpPr>
            <p:cNvPr id="156" name="Group 155"/>
            <p:cNvGrpSpPr/>
            <p:nvPr/>
          </p:nvGrpSpPr>
          <p:grpSpPr>
            <a:xfrm>
              <a:off x="10825010" y="5682302"/>
              <a:ext cx="863916" cy="814086"/>
              <a:chOff x="10825010" y="5682302"/>
              <a:chExt cx="863916" cy="814086"/>
            </a:xfrm>
          </p:grpSpPr>
          <p:sp>
            <p:nvSpPr>
              <p:cNvPr id="166" name="Rectangle 165"/>
              <p:cNvSpPr/>
              <p:nvPr/>
            </p:nvSpPr>
            <p:spPr>
              <a:xfrm>
                <a:off x="10825010" y="5682302"/>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6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0800000" flipH="1" flipV="1">
                <a:off x="11065179" y="6022743"/>
                <a:ext cx="420128" cy="174276"/>
              </a:xfrm>
              <a:prstGeom prst="rect">
                <a:avLst/>
              </a:prstGeom>
            </p:spPr>
          </p:pic>
        </p:grpSp>
        <p:grpSp>
          <p:nvGrpSpPr>
            <p:cNvPr id="157" name="Group 156"/>
            <p:cNvGrpSpPr/>
            <p:nvPr/>
          </p:nvGrpSpPr>
          <p:grpSpPr>
            <a:xfrm>
              <a:off x="8246537" y="4069981"/>
              <a:ext cx="863916" cy="814086"/>
              <a:chOff x="8246537" y="4069981"/>
              <a:chExt cx="863916" cy="814086"/>
            </a:xfrm>
          </p:grpSpPr>
          <p:sp>
            <p:nvSpPr>
              <p:cNvPr id="164" name="Rectangle 163"/>
              <p:cNvSpPr/>
              <p:nvPr/>
            </p:nvSpPr>
            <p:spPr>
              <a:xfrm>
                <a:off x="8246537" y="4069981"/>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65" name="Picture 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310378" y="4356955"/>
                <a:ext cx="744722" cy="309986"/>
              </a:xfrm>
              <a:prstGeom prst="rect">
                <a:avLst/>
              </a:prstGeom>
            </p:spPr>
          </p:pic>
        </p:grpSp>
        <p:grpSp>
          <p:nvGrpSpPr>
            <p:cNvPr id="158" name="Group 157"/>
            <p:cNvGrpSpPr/>
            <p:nvPr/>
          </p:nvGrpSpPr>
          <p:grpSpPr>
            <a:xfrm>
              <a:off x="7383310" y="5688278"/>
              <a:ext cx="863916" cy="814086"/>
              <a:chOff x="7383310" y="5688278"/>
              <a:chExt cx="863916" cy="814086"/>
            </a:xfrm>
          </p:grpSpPr>
          <p:sp>
            <p:nvSpPr>
              <p:cNvPr id="162" name="Rectangle 161"/>
              <p:cNvSpPr/>
              <p:nvPr/>
            </p:nvSpPr>
            <p:spPr>
              <a:xfrm>
                <a:off x="7383310" y="5688278"/>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63" name="Picture 38" descr="Business Today"/>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04735" y="5979769"/>
                <a:ext cx="811900" cy="21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 name="Group 158"/>
            <p:cNvGrpSpPr/>
            <p:nvPr/>
          </p:nvGrpSpPr>
          <p:grpSpPr>
            <a:xfrm>
              <a:off x="8240561" y="3270798"/>
              <a:ext cx="863916" cy="814086"/>
              <a:chOff x="8240561" y="3270798"/>
              <a:chExt cx="863916" cy="814086"/>
            </a:xfrm>
          </p:grpSpPr>
          <p:sp>
            <p:nvSpPr>
              <p:cNvPr id="160" name="Rectangle 159"/>
              <p:cNvSpPr/>
              <p:nvPr/>
            </p:nvSpPr>
            <p:spPr>
              <a:xfrm>
                <a:off x="8240561" y="3270798"/>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61" name="Picture 18" descr="順發3C-新竹店/"/>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37612" y="3529290"/>
                <a:ext cx="681410" cy="38937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8" name="Group 167"/>
          <p:cNvGrpSpPr/>
          <p:nvPr/>
        </p:nvGrpSpPr>
        <p:grpSpPr>
          <a:xfrm>
            <a:off x="8246537" y="2456502"/>
            <a:ext cx="2589667" cy="4045862"/>
            <a:chOff x="8246537" y="2456502"/>
            <a:chExt cx="2589667" cy="4045862"/>
          </a:xfrm>
        </p:grpSpPr>
        <p:grpSp>
          <p:nvGrpSpPr>
            <p:cNvPr id="169" name="Group 168"/>
            <p:cNvGrpSpPr/>
            <p:nvPr/>
          </p:nvGrpSpPr>
          <p:grpSpPr>
            <a:xfrm>
              <a:off x="8246537" y="4882202"/>
              <a:ext cx="863916" cy="814086"/>
              <a:chOff x="8246537" y="4882202"/>
              <a:chExt cx="863916" cy="814086"/>
            </a:xfrm>
          </p:grpSpPr>
          <p:sp>
            <p:nvSpPr>
              <p:cNvPr id="176" name="Rectangle 175"/>
              <p:cNvSpPr/>
              <p:nvPr/>
            </p:nvSpPr>
            <p:spPr>
              <a:xfrm>
                <a:off x="8246537" y="4882202"/>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77" name="Picture 4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15868" y="5188907"/>
                <a:ext cx="766572" cy="22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0" name="Group 169"/>
            <p:cNvGrpSpPr/>
            <p:nvPr/>
          </p:nvGrpSpPr>
          <p:grpSpPr>
            <a:xfrm>
              <a:off x="9972288" y="2456502"/>
              <a:ext cx="863916" cy="814086"/>
              <a:chOff x="9972288" y="2456502"/>
              <a:chExt cx="863916" cy="814086"/>
            </a:xfrm>
          </p:grpSpPr>
          <p:sp>
            <p:nvSpPr>
              <p:cNvPr id="174" name="Rectangle 173"/>
              <p:cNvSpPr/>
              <p:nvPr/>
            </p:nvSpPr>
            <p:spPr>
              <a:xfrm>
                <a:off x="9972288" y="2456502"/>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75" name="圖片 7" descr="天母嚴選"/>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0800000" flipH="1" flipV="1">
                <a:off x="10071146" y="2683696"/>
                <a:ext cx="647654" cy="36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170"/>
            <p:cNvGrpSpPr/>
            <p:nvPr/>
          </p:nvGrpSpPr>
          <p:grpSpPr>
            <a:xfrm>
              <a:off x="9096090" y="5688278"/>
              <a:ext cx="863916" cy="814086"/>
              <a:chOff x="9096090" y="5688278"/>
              <a:chExt cx="863916" cy="814086"/>
            </a:xfrm>
          </p:grpSpPr>
          <p:sp>
            <p:nvSpPr>
              <p:cNvPr id="172" name="Rectangle 171"/>
              <p:cNvSpPr/>
              <p:nvPr/>
            </p:nvSpPr>
            <p:spPr>
              <a:xfrm>
                <a:off x="9096090" y="5688278"/>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73" name="Picture 14" descr="台灣大車隊/"/>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204874" y="5865736"/>
                <a:ext cx="673970" cy="38512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8" name="Group 177"/>
          <p:cNvGrpSpPr/>
          <p:nvPr/>
        </p:nvGrpSpPr>
        <p:grpSpPr>
          <a:xfrm>
            <a:off x="6518036" y="2457520"/>
            <a:ext cx="4313801" cy="3252716"/>
            <a:chOff x="6518036" y="2457520"/>
            <a:chExt cx="4313801" cy="3252716"/>
          </a:xfrm>
        </p:grpSpPr>
        <p:grpSp>
          <p:nvGrpSpPr>
            <p:cNvPr id="179" name="Group 178"/>
            <p:cNvGrpSpPr/>
            <p:nvPr/>
          </p:nvGrpSpPr>
          <p:grpSpPr>
            <a:xfrm>
              <a:off x="9106875" y="4069546"/>
              <a:ext cx="863916" cy="814086"/>
              <a:chOff x="9106875" y="4069546"/>
              <a:chExt cx="863916" cy="814086"/>
            </a:xfrm>
          </p:grpSpPr>
          <p:sp>
            <p:nvSpPr>
              <p:cNvPr id="189" name="Rectangle 188"/>
              <p:cNvSpPr/>
              <p:nvPr/>
            </p:nvSpPr>
            <p:spPr>
              <a:xfrm>
                <a:off x="9106875" y="4069546"/>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90"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204744" y="4415434"/>
                <a:ext cx="715824" cy="14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0" name="Group 179"/>
            <p:cNvGrpSpPr/>
            <p:nvPr/>
          </p:nvGrpSpPr>
          <p:grpSpPr>
            <a:xfrm>
              <a:off x="9967921" y="3269704"/>
              <a:ext cx="863916" cy="814086"/>
              <a:chOff x="9967921" y="3269704"/>
              <a:chExt cx="863916" cy="814086"/>
            </a:xfrm>
          </p:grpSpPr>
          <p:sp>
            <p:nvSpPr>
              <p:cNvPr id="187" name="Rectangle 186"/>
              <p:cNvSpPr/>
              <p:nvPr/>
            </p:nvSpPr>
            <p:spPr>
              <a:xfrm>
                <a:off x="9967921" y="3269704"/>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88" name="Picture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146978" y="3544030"/>
                <a:ext cx="622207" cy="323548"/>
              </a:xfrm>
              <a:prstGeom prst="rect">
                <a:avLst/>
              </a:prstGeom>
            </p:spPr>
          </p:pic>
        </p:grpSp>
        <p:grpSp>
          <p:nvGrpSpPr>
            <p:cNvPr id="181" name="Group 180"/>
            <p:cNvGrpSpPr/>
            <p:nvPr/>
          </p:nvGrpSpPr>
          <p:grpSpPr>
            <a:xfrm>
              <a:off x="6518775" y="2457520"/>
              <a:ext cx="863916" cy="814086"/>
              <a:chOff x="6518775" y="2457520"/>
              <a:chExt cx="863916" cy="814086"/>
            </a:xfrm>
          </p:grpSpPr>
          <p:sp>
            <p:nvSpPr>
              <p:cNvPr id="185" name="Rectangle 184"/>
              <p:cNvSpPr/>
              <p:nvPr/>
            </p:nvSpPr>
            <p:spPr>
              <a:xfrm>
                <a:off x="6518775" y="2457520"/>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86" name="Picture 185"/>
              <p:cNvPicPr>
                <a:picLocks noChangeAspect="1" noChangeArrowheads="1"/>
              </p:cNvPicPr>
              <p:nvPr/>
            </p:nvPicPr>
            <p:blipFill rotWithShape="1">
              <a:blip r:embed="rId29">
                <a:extLst>
                  <a:ext uri="{28A0092B-C50C-407E-A947-70E740481C1C}">
                    <a14:useLocalDpi xmlns:a14="http://schemas.microsoft.com/office/drawing/2010/main" val="0"/>
                  </a:ext>
                </a:extLst>
              </a:blip>
              <a:srcRect l="11719" r="10211"/>
              <a:stretch/>
            </p:blipFill>
            <p:spPr bwMode="auto">
              <a:xfrm>
                <a:off x="6599408" y="2790391"/>
                <a:ext cx="679676" cy="18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2" name="Group 181"/>
            <p:cNvGrpSpPr/>
            <p:nvPr/>
          </p:nvGrpSpPr>
          <p:grpSpPr>
            <a:xfrm>
              <a:off x="6518036" y="4896150"/>
              <a:ext cx="863916" cy="814086"/>
              <a:chOff x="6518036" y="4896150"/>
              <a:chExt cx="863916" cy="814086"/>
            </a:xfrm>
          </p:grpSpPr>
          <p:sp>
            <p:nvSpPr>
              <p:cNvPr id="183" name="Rectangle 182"/>
              <p:cNvSpPr/>
              <p:nvPr/>
            </p:nvSpPr>
            <p:spPr>
              <a:xfrm>
                <a:off x="6518036" y="4896150"/>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84" name="Picture 12"/>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704737" y="5192765"/>
                <a:ext cx="539995" cy="26228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1" name="Group 190"/>
          <p:cNvGrpSpPr/>
          <p:nvPr/>
        </p:nvGrpSpPr>
        <p:grpSpPr>
          <a:xfrm>
            <a:off x="7383100" y="2457238"/>
            <a:ext cx="3443831" cy="3235207"/>
            <a:chOff x="7383100" y="2457238"/>
            <a:chExt cx="3443831" cy="3235207"/>
          </a:xfrm>
        </p:grpSpPr>
        <p:grpSp>
          <p:nvGrpSpPr>
            <p:cNvPr id="192" name="Group 191"/>
            <p:cNvGrpSpPr/>
            <p:nvPr/>
          </p:nvGrpSpPr>
          <p:grpSpPr>
            <a:xfrm>
              <a:off x="8230602" y="2457238"/>
              <a:ext cx="886249" cy="814086"/>
              <a:chOff x="8230602" y="2457238"/>
              <a:chExt cx="886249" cy="814086"/>
            </a:xfrm>
          </p:grpSpPr>
          <p:sp>
            <p:nvSpPr>
              <p:cNvPr id="199" name="Rectangle 198"/>
              <p:cNvSpPr/>
              <p:nvPr/>
            </p:nvSpPr>
            <p:spPr>
              <a:xfrm>
                <a:off x="8230602" y="2457238"/>
                <a:ext cx="886249"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200" name="圖片 3" descr="logo.jpg"/>
              <p:cNvPicPr>
                <a:picLocks noChangeAspect="1"/>
              </p:cNvPicPr>
              <p:nvPr/>
            </p:nvPicPr>
            <p:blipFill>
              <a:blip r:embed="rId31" cstate="print">
                <a:extLst>
                  <a:ext uri="{28A0092B-C50C-407E-A947-70E740481C1C}">
                    <a14:useLocalDpi xmlns:a14="http://schemas.microsoft.com/office/drawing/2010/main" val="0"/>
                  </a:ext>
                </a:extLst>
              </a:blip>
              <a:srcRect r="21854"/>
              <a:stretch>
                <a:fillRect/>
              </a:stretch>
            </p:blipFill>
            <p:spPr bwMode="auto">
              <a:xfrm>
                <a:off x="8258805" y="2760717"/>
                <a:ext cx="822520" cy="12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3" name="Group 192"/>
            <p:cNvGrpSpPr/>
            <p:nvPr/>
          </p:nvGrpSpPr>
          <p:grpSpPr>
            <a:xfrm>
              <a:off x="7383100" y="4074597"/>
              <a:ext cx="863916" cy="814086"/>
              <a:chOff x="7383100" y="4074597"/>
              <a:chExt cx="863916" cy="814086"/>
            </a:xfrm>
          </p:grpSpPr>
          <p:sp>
            <p:nvSpPr>
              <p:cNvPr id="197" name="Rectangle 196"/>
              <p:cNvSpPr/>
              <p:nvPr/>
            </p:nvSpPr>
            <p:spPr>
              <a:xfrm>
                <a:off x="7383100" y="4074597"/>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98" name="Picture 16" descr="立川漁場/"/>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628540" y="4278891"/>
                <a:ext cx="427846" cy="427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4" name="Group 193"/>
            <p:cNvGrpSpPr/>
            <p:nvPr/>
          </p:nvGrpSpPr>
          <p:grpSpPr>
            <a:xfrm>
              <a:off x="9963015" y="4878359"/>
              <a:ext cx="863916" cy="814086"/>
              <a:chOff x="9963015" y="4878359"/>
              <a:chExt cx="863916" cy="814086"/>
            </a:xfrm>
          </p:grpSpPr>
          <p:sp>
            <p:nvSpPr>
              <p:cNvPr id="195" name="Rectangle 194"/>
              <p:cNvSpPr/>
              <p:nvPr/>
            </p:nvSpPr>
            <p:spPr>
              <a:xfrm>
                <a:off x="9963015" y="4878359"/>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96" name="Picture 26" descr="GOMAJI/"/>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039115" y="5222243"/>
                <a:ext cx="711716" cy="15251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22"/>
          <p:cNvSpPr txBox="1"/>
          <p:nvPr/>
        </p:nvSpPr>
        <p:spPr>
          <a:xfrm>
            <a:off x="497200" y="505732"/>
            <a:ext cx="54148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rPr>
              <a:t>第</a:t>
            </a:r>
            <a:r>
              <a:rPr kumimoji="0" lang="en-US" altLang="zh-TW" sz="4800"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rPr>
              <a:t>2</a:t>
            </a:r>
            <a:r>
              <a:rPr kumimoji="0" lang="zh-TW" altLang="en-US" sz="4800"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rPr>
              <a:t>步 </a:t>
            </a:r>
            <a:r>
              <a:rPr kumimoji="0" lang="en-US" altLang="zh-TW" sz="4800"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zh-TW" altLang="en-US" sz="4800"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rPr>
              <a:t>產生點數</a:t>
            </a:r>
          </a:p>
        </p:txBody>
      </p:sp>
      <p:grpSp>
        <p:nvGrpSpPr>
          <p:cNvPr id="13" name="Group 12"/>
          <p:cNvGrpSpPr/>
          <p:nvPr/>
        </p:nvGrpSpPr>
        <p:grpSpPr>
          <a:xfrm>
            <a:off x="6518775" y="2457691"/>
            <a:ext cx="4308156" cy="4044966"/>
            <a:chOff x="6518775" y="2457691"/>
            <a:chExt cx="4308156" cy="4044966"/>
          </a:xfrm>
        </p:grpSpPr>
        <p:grpSp>
          <p:nvGrpSpPr>
            <p:cNvPr id="3" name="Group 2"/>
            <p:cNvGrpSpPr/>
            <p:nvPr/>
          </p:nvGrpSpPr>
          <p:grpSpPr>
            <a:xfrm>
              <a:off x="6518775" y="2457691"/>
              <a:ext cx="4308156" cy="4044966"/>
              <a:chOff x="6518775" y="2457691"/>
              <a:chExt cx="4308156" cy="4044966"/>
            </a:xfrm>
          </p:grpSpPr>
          <p:grpSp>
            <p:nvGrpSpPr>
              <p:cNvPr id="137" name="Group 136"/>
              <p:cNvGrpSpPr/>
              <p:nvPr/>
            </p:nvGrpSpPr>
            <p:grpSpPr>
              <a:xfrm>
                <a:off x="6518775" y="2457691"/>
                <a:ext cx="4308156" cy="4044966"/>
                <a:chOff x="6518775" y="2457691"/>
                <a:chExt cx="4308156" cy="4044966"/>
              </a:xfrm>
            </p:grpSpPr>
            <p:sp>
              <p:nvSpPr>
                <p:cNvPr id="138" name="Rectangle 137"/>
                <p:cNvSpPr/>
                <p:nvPr/>
              </p:nvSpPr>
              <p:spPr>
                <a:xfrm>
                  <a:off x="9110275" y="2457691"/>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39" name="Rectangle 138"/>
                <p:cNvSpPr/>
                <p:nvPr/>
              </p:nvSpPr>
              <p:spPr>
                <a:xfrm>
                  <a:off x="7381383" y="4885931"/>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40" name="Rectangle 139"/>
                <p:cNvSpPr/>
                <p:nvPr/>
              </p:nvSpPr>
              <p:spPr>
                <a:xfrm>
                  <a:off x="6518775" y="5688571"/>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41" name="Rectangle 140"/>
                <p:cNvSpPr/>
                <p:nvPr/>
              </p:nvSpPr>
              <p:spPr>
                <a:xfrm>
                  <a:off x="9963015" y="5688571"/>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43" name="Picture 53" descr="HOLA"/>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227775" y="2673864"/>
                  <a:ext cx="672077" cy="38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0"/>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10155925" y="5902266"/>
                  <a:ext cx="478096" cy="38669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0"/>
                <p:cNvPicPr>
                  <a:picLocks noChangeAspect="1" noChangeArrowheads="1"/>
                </p:cNvPicPr>
                <p:nvPr/>
              </p:nvPicPr>
              <p:blipFill>
                <a:blip r:embed="rId36">
                  <a:extLst>
                    <a:ext uri="{28A0092B-C50C-407E-A947-70E740481C1C}">
                      <a14:useLocalDpi xmlns:a14="http://schemas.microsoft.com/office/drawing/2010/main" val="0"/>
                    </a:ext>
                  </a:extLst>
                </a:blip>
                <a:stretch>
                  <a:fillRect/>
                </a:stretch>
              </p:blipFill>
              <p:spPr bwMode="auto">
                <a:xfrm>
                  <a:off x="6746140" y="5940891"/>
                  <a:ext cx="466708" cy="278230"/>
                </a:xfrm>
                <a:prstGeom prst="rect">
                  <a:avLst/>
                </a:prstGeom>
                <a:noFill/>
                <a:extLst>
                  <a:ext uri="{909E8E84-426E-40DD-AFC4-6F175D3DCCD1}">
                    <a14:hiddenFill xmlns:a14="http://schemas.microsoft.com/office/drawing/2010/main">
                      <a:solidFill>
                        <a:srgbClr val="FFFFFF"/>
                      </a:solidFill>
                    </a14:hiddenFill>
                  </a:ext>
                </a:extLst>
              </p:spPr>
            </p:pic>
          </p:grpSp>
          <p:pic>
            <p:nvPicPr>
              <p:cNvPr id="99" name="Picture 2"/>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482892" y="5227320"/>
                <a:ext cx="699523" cy="15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1" name="Picture 2"/>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482892" y="5227320"/>
              <a:ext cx="699523" cy="15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a:off x="7376647" y="2454765"/>
            <a:ext cx="4302801" cy="4049994"/>
            <a:chOff x="7376647" y="2454765"/>
            <a:chExt cx="4302801" cy="4049994"/>
          </a:xfrm>
        </p:grpSpPr>
        <p:grpSp>
          <p:nvGrpSpPr>
            <p:cNvPr id="128" name="Group 127"/>
            <p:cNvGrpSpPr/>
            <p:nvPr/>
          </p:nvGrpSpPr>
          <p:grpSpPr>
            <a:xfrm>
              <a:off x="7376647" y="2454765"/>
              <a:ext cx="4302801" cy="4049994"/>
              <a:chOff x="7377418" y="2448016"/>
              <a:chExt cx="4302801" cy="4049994"/>
            </a:xfrm>
          </p:grpSpPr>
          <p:sp>
            <p:nvSpPr>
              <p:cNvPr id="129" name="Rectangle 128"/>
              <p:cNvSpPr/>
              <p:nvPr/>
            </p:nvSpPr>
            <p:spPr>
              <a:xfrm>
                <a:off x="10816303" y="2448016"/>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9967153" y="4064546"/>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31" name="Rectangle 130"/>
              <p:cNvSpPr/>
              <p:nvPr/>
            </p:nvSpPr>
            <p:spPr>
              <a:xfrm>
                <a:off x="7377418" y="3262040"/>
                <a:ext cx="863916" cy="818885"/>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32" name="Rectangle 131"/>
              <p:cNvSpPr/>
              <p:nvPr/>
            </p:nvSpPr>
            <p:spPr>
              <a:xfrm>
                <a:off x="8233945" y="5683924"/>
                <a:ext cx="863916" cy="814086"/>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pic>
            <p:nvPicPr>
              <p:cNvPr id="133" name="Picture 12"/>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496306" y="3374521"/>
                <a:ext cx="631412" cy="597886"/>
              </a:xfrm>
              <a:prstGeom prst="rect">
                <a:avLst/>
              </a:prstGeom>
            </p:spPr>
          </p:pic>
          <p:pic>
            <p:nvPicPr>
              <p:cNvPr id="134" name="Picture 13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0831069" y="2763199"/>
                <a:ext cx="799576" cy="296730"/>
              </a:xfrm>
              <a:prstGeom prst="rect">
                <a:avLst/>
              </a:prstGeom>
            </p:spPr>
          </p:pic>
          <p:pic>
            <p:nvPicPr>
              <p:cNvPr id="136" name="Picture 24" descr="NATURALLY"/>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255826" y="5844755"/>
                <a:ext cx="817836" cy="46733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Picture 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071146" y="4449281"/>
              <a:ext cx="722534" cy="15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3" name="TextBox 32">
            <a:extLst>
              <a:ext uri="{FF2B5EF4-FFF2-40B4-BE49-F238E27FC236}">
                <a16:creationId xmlns:a16="http://schemas.microsoft.com/office/drawing/2014/main" id="{59ECA9F9-5A84-4A47-8B70-4DEC3BD3930E}"/>
              </a:ext>
            </a:extLst>
          </p:cNvPr>
          <p:cNvSpPr txBox="1"/>
          <p:nvPr/>
        </p:nvSpPr>
        <p:spPr>
          <a:xfrm>
            <a:off x="5962955" y="172374"/>
            <a:ext cx="5995683" cy="120032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在哪裡可以說其他人可以為您建立銷售或業績點數？ 您不會透過購買產品來累積業績點數。您透過銷售需要訂購的產品或零售來累積業績點數？ 您也可以接訂單，讓人們網路訂購。</a:t>
            </a:r>
            <a:r>
              <a:rPr kumimoji="0" lang="zh" altLang="en-US" sz="1200" b="1" i="1"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讓美安公司收款並發貨。</a:t>
            </a:r>
            <a:br>
              <a:rPr kumimoji="0" lang="en" sz="1200" b="0" i="0" u="none" strike="noStrike" kern="1200" cap="none" spc="0" normalizeH="0" baseline="0" noProof="0" dirty="0">
                <a:ln>
                  <a:noFill/>
                </a:ln>
                <a:solidFill>
                  <a:prstClr val="black"/>
                </a:solidFill>
                <a:effectLst/>
                <a:uLnTx/>
                <a:uFillTx/>
                <a:latin typeface="Calibri"/>
                <a:ea typeface="+mn-ea"/>
                <a:cs typeface="+mn-cs"/>
              </a:rPr>
            </a:br>
            <a:r>
              <a:rPr kumimoji="0" lang="zh" altLang="en-US" sz="1200" b="1" i="1"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作為業主，您有資格成為購物年金會員並以批發價購買美安產品供自己、家人或客戶使用，也可以從</a:t>
            </a:r>
            <a:r>
              <a:rPr kumimoji="0" lang="en-US" altLang="zh" sz="1200" b="1" i="1"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SHOP.COM</a:t>
            </a:r>
            <a:r>
              <a:rPr kumimoji="0" lang="zh" altLang="en-US" sz="1200" b="1" i="1"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訂購其他所有其他產品，並獲得相應的永續收入。未受制約點數在銷售或消費之前不計算作累積的業績點數。</a:t>
            </a:r>
          </a:p>
        </p:txBody>
      </p:sp>
    </p:spTree>
    <p:extLst>
      <p:ext uri="{BB962C8B-B14F-4D97-AF65-F5344CB8AC3E}">
        <p14:creationId xmlns:p14="http://schemas.microsoft.com/office/powerpoint/2010/main" val="20319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0.70"/>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55" presetClass="exit" presetSubtype="0" fill="hold" nodeType="afterEffect">
                                  <p:stCondLst>
                                    <p:cond delay="0"/>
                                  </p:stCondLst>
                                  <p:childTnLst>
                                    <p:anim calcmode="lin" valueType="num">
                                      <p:cBhvr>
                                        <p:cTn id="12" dur="1000"/>
                                        <p:tgtEl>
                                          <p:spTgt spid="4"/>
                                        </p:tgtEl>
                                        <p:attrNameLst>
                                          <p:attrName>ppt_w</p:attrName>
                                        </p:attrNameLst>
                                      </p:cBhvr>
                                      <p:tavLst>
                                        <p:tav tm="0">
                                          <p:val>
                                            <p:strVal val="ppt_w"/>
                                          </p:val>
                                        </p:tav>
                                        <p:tav tm="100000">
                                          <p:val>
                                            <p:strVal val="ppt_w*0.70"/>
                                          </p:val>
                                        </p:tav>
                                      </p:tavLst>
                                    </p:anim>
                                    <p:anim calcmode="lin" valueType="num">
                                      <p:cBhvr>
                                        <p:cTn id="13" dur="1000"/>
                                        <p:tgtEl>
                                          <p:spTgt spid="4"/>
                                        </p:tgtEl>
                                        <p:attrNameLst>
                                          <p:attrName>ppt_h</p:attrName>
                                        </p:attrNameLst>
                                      </p:cBhvr>
                                      <p:tavLst>
                                        <p:tav tm="0">
                                          <p:val>
                                            <p:strVal val="ppt_h"/>
                                          </p:val>
                                        </p:tav>
                                        <p:tav tm="100000">
                                          <p:val>
                                            <p:strVal val="ppt_h"/>
                                          </p:val>
                                        </p:tav>
                                      </p:tavLst>
                                    </p:anim>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5"/>
                                        </p:tgtEl>
                                        <p:attrNameLst>
                                          <p:attrName>ppt_w</p:attrName>
                                        </p:attrNameLst>
                                      </p:cBhvr>
                                      <p:tavLst>
                                        <p:tav tm="0">
                                          <p:val>
                                            <p:strVal val="ppt_w"/>
                                          </p:val>
                                        </p:tav>
                                        <p:tav tm="100000">
                                          <p:val>
                                            <p:strVal val="ppt_w*0.70"/>
                                          </p:val>
                                        </p:tav>
                                      </p:tavLst>
                                    </p:anim>
                                    <p:anim calcmode="lin" valueType="num">
                                      <p:cBhvr>
                                        <p:cTn id="19" dur="1000"/>
                                        <p:tgtEl>
                                          <p:spTgt spid="5"/>
                                        </p:tgtEl>
                                        <p:attrNameLst>
                                          <p:attrName>ppt_h</p:attrName>
                                        </p:attrNameLst>
                                      </p:cBhvr>
                                      <p:tavLst>
                                        <p:tav tm="0">
                                          <p:val>
                                            <p:strVal val="ppt_h"/>
                                          </p:val>
                                        </p:tav>
                                        <p:tav tm="100000">
                                          <p:val>
                                            <p:strVal val="ppt_h"/>
                                          </p:val>
                                        </p:tav>
                                      </p:tavLst>
                                    </p:anim>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000"/>
                            </p:stCondLst>
                            <p:childTnLst>
                              <p:par>
                                <p:cTn id="23" presetID="55" presetClass="exit" presetSubtype="0" fill="hold" nodeType="afterEffect">
                                  <p:stCondLst>
                                    <p:cond delay="0"/>
                                  </p:stCondLst>
                                  <p:childTnLst>
                                    <p:anim calcmode="lin" valueType="num">
                                      <p:cBhvr>
                                        <p:cTn id="24" dur="1000"/>
                                        <p:tgtEl>
                                          <p:spTgt spid="7"/>
                                        </p:tgtEl>
                                        <p:attrNameLst>
                                          <p:attrName>ppt_w</p:attrName>
                                        </p:attrNameLst>
                                      </p:cBhvr>
                                      <p:tavLst>
                                        <p:tav tm="0">
                                          <p:val>
                                            <p:strVal val="ppt_w"/>
                                          </p:val>
                                        </p:tav>
                                        <p:tav tm="100000">
                                          <p:val>
                                            <p:strVal val="ppt_w*0.70"/>
                                          </p:val>
                                        </p:tav>
                                      </p:tavLst>
                                    </p:anim>
                                    <p:anim calcmode="lin" valueType="num">
                                      <p:cBhvr>
                                        <p:cTn id="25" dur="1000"/>
                                        <p:tgtEl>
                                          <p:spTgt spid="7"/>
                                        </p:tgtEl>
                                        <p:attrNameLst>
                                          <p:attrName>ppt_h</p:attrName>
                                        </p:attrNameLst>
                                      </p:cBhvr>
                                      <p:tavLst>
                                        <p:tav tm="0">
                                          <p:val>
                                            <p:strVal val="ppt_h"/>
                                          </p:val>
                                        </p:tav>
                                        <p:tav tm="100000">
                                          <p:val>
                                            <p:strVal val="ppt_h"/>
                                          </p:val>
                                        </p:tav>
                                      </p:tavLst>
                                    </p:anim>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childTnLst>
                          </p:cTn>
                        </p:par>
                        <p:par>
                          <p:cTn id="28" fill="hold">
                            <p:stCondLst>
                              <p:cond delay="4000"/>
                            </p:stCondLst>
                            <p:childTnLst>
                              <p:par>
                                <p:cTn id="29" presetID="55" presetClass="exit" presetSubtype="0" fill="hold" nodeType="afterEffect">
                                  <p:stCondLst>
                                    <p:cond delay="0"/>
                                  </p:stCondLst>
                                  <p:childTnLst>
                                    <p:anim calcmode="lin" valueType="num">
                                      <p:cBhvr>
                                        <p:cTn id="30" dur="1000"/>
                                        <p:tgtEl>
                                          <p:spTgt spid="8"/>
                                        </p:tgtEl>
                                        <p:attrNameLst>
                                          <p:attrName>ppt_w</p:attrName>
                                        </p:attrNameLst>
                                      </p:cBhvr>
                                      <p:tavLst>
                                        <p:tav tm="0">
                                          <p:val>
                                            <p:strVal val="ppt_w"/>
                                          </p:val>
                                        </p:tav>
                                        <p:tav tm="100000">
                                          <p:val>
                                            <p:strVal val="ppt_w*0.70"/>
                                          </p:val>
                                        </p:tav>
                                      </p:tavLst>
                                    </p:anim>
                                    <p:anim calcmode="lin" valueType="num">
                                      <p:cBhvr>
                                        <p:cTn id="31" dur="1000"/>
                                        <p:tgtEl>
                                          <p:spTgt spid="8"/>
                                        </p:tgtEl>
                                        <p:attrNameLst>
                                          <p:attrName>ppt_h</p:attrName>
                                        </p:attrNameLst>
                                      </p:cBhvr>
                                      <p:tavLst>
                                        <p:tav tm="0">
                                          <p:val>
                                            <p:strVal val="ppt_h"/>
                                          </p:val>
                                        </p:tav>
                                        <p:tav tm="100000">
                                          <p:val>
                                            <p:strVal val="ppt_h"/>
                                          </p:val>
                                        </p:tav>
                                      </p:tavLst>
                                    </p:anim>
                                    <p:animEffect transition="out" filter="fade">
                                      <p:cBhvr>
                                        <p:cTn id="32" dur="1000"/>
                                        <p:tgtEl>
                                          <p:spTgt spid="8"/>
                                        </p:tgtEl>
                                      </p:cBhvr>
                                    </p:animEffect>
                                    <p:set>
                                      <p:cBhvr>
                                        <p:cTn id="33" dur="1" fill="hold">
                                          <p:stCondLst>
                                            <p:cond delay="999"/>
                                          </p:stCondLst>
                                        </p:cTn>
                                        <p:tgtEl>
                                          <p:spTgt spid="8"/>
                                        </p:tgtEl>
                                        <p:attrNameLst>
                                          <p:attrName>style.visibility</p:attrName>
                                        </p:attrNameLst>
                                      </p:cBhvr>
                                      <p:to>
                                        <p:strVal val="hidden"/>
                                      </p:to>
                                    </p:set>
                                  </p:childTnLst>
                                </p:cTn>
                              </p:par>
                            </p:childTnLst>
                          </p:cTn>
                        </p:par>
                        <p:par>
                          <p:cTn id="34" fill="hold">
                            <p:stCondLst>
                              <p:cond delay="5000"/>
                            </p:stCondLst>
                            <p:childTnLst>
                              <p:par>
                                <p:cTn id="35" presetID="55" presetClass="exit" presetSubtype="0" fill="hold" nodeType="afterEffect">
                                  <p:stCondLst>
                                    <p:cond delay="0"/>
                                  </p:stCondLst>
                                  <p:childTnLst>
                                    <p:anim calcmode="lin" valueType="num">
                                      <p:cBhvr>
                                        <p:cTn id="36" dur="1000"/>
                                        <p:tgtEl>
                                          <p:spTgt spid="9"/>
                                        </p:tgtEl>
                                        <p:attrNameLst>
                                          <p:attrName>ppt_w</p:attrName>
                                        </p:attrNameLst>
                                      </p:cBhvr>
                                      <p:tavLst>
                                        <p:tav tm="0">
                                          <p:val>
                                            <p:strVal val="ppt_w"/>
                                          </p:val>
                                        </p:tav>
                                        <p:tav tm="100000">
                                          <p:val>
                                            <p:strVal val="ppt_w*0.70"/>
                                          </p:val>
                                        </p:tav>
                                      </p:tavLst>
                                    </p:anim>
                                    <p:anim calcmode="lin" valueType="num">
                                      <p:cBhvr>
                                        <p:cTn id="37" dur="1000"/>
                                        <p:tgtEl>
                                          <p:spTgt spid="9"/>
                                        </p:tgtEl>
                                        <p:attrNameLst>
                                          <p:attrName>ppt_h</p:attrName>
                                        </p:attrNameLst>
                                      </p:cBhvr>
                                      <p:tavLst>
                                        <p:tav tm="0">
                                          <p:val>
                                            <p:strVal val="ppt_h"/>
                                          </p:val>
                                        </p:tav>
                                        <p:tav tm="100000">
                                          <p:val>
                                            <p:strVal val="ppt_h"/>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6000"/>
                            </p:stCondLst>
                            <p:childTnLst>
                              <p:par>
                                <p:cTn id="41" presetID="55" presetClass="exit" presetSubtype="0" fill="hold" nodeType="afterEffect">
                                  <p:stCondLst>
                                    <p:cond delay="0"/>
                                  </p:stCondLst>
                                  <p:childTnLst>
                                    <p:anim calcmode="lin" valueType="num">
                                      <p:cBhvr>
                                        <p:cTn id="42" dur="1000"/>
                                        <p:tgtEl>
                                          <p:spTgt spid="10"/>
                                        </p:tgtEl>
                                        <p:attrNameLst>
                                          <p:attrName>ppt_w</p:attrName>
                                        </p:attrNameLst>
                                      </p:cBhvr>
                                      <p:tavLst>
                                        <p:tav tm="0">
                                          <p:val>
                                            <p:strVal val="ppt_w"/>
                                          </p:val>
                                        </p:tav>
                                        <p:tav tm="100000">
                                          <p:val>
                                            <p:strVal val="ppt_w*0.70"/>
                                          </p:val>
                                        </p:tav>
                                      </p:tavLst>
                                    </p:anim>
                                    <p:anim calcmode="lin" valueType="num">
                                      <p:cBhvr>
                                        <p:cTn id="43" dur="1000"/>
                                        <p:tgtEl>
                                          <p:spTgt spid="10"/>
                                        </p:tgtEl>
                                        <p:attrNameLst>
                                          <p:attrName>ppt_h</p:attrName>
                                        </p:attrNameLst>
                                      </p:cBhvr>
                                      <p:tavLst>
                                        <p:tav tm="0">
                                          <p:val>
                                            <p:strVal val="ppt_h"/>
                                          </p:val>
                                        </p:tav>
                                        <p:tav tm="100000">
                                          <p:val>
                                            <p:strVal val="ppt_h"/>
                                          </p:val>
                                        </p:tav>
                                      </p:tavLst>
                                    </p:anim>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childTnLst>
                          </p:cTn>
                        </p:par>
                        <p:par>
                          <p:cTn id="46" fill="hold">
                            <p:stCondLst>
                              <p:cond delay="7000"/>
                            </p:stCondLst>
                            <p:childTnLst>
                              <p:par>
                                <p:cTn id="47" presetID="55" presetClass="exit" presetSubtype="0" fill="hold" nodeType="afterEffect">
                                  <p:stCondLst>
                                    <p:cond delay="0"/>
                                  </p:stCondLst>
                                  <p:childTnLst>
                                    <p:anim calcmode="lin" valueType="num">
                                      <p:cBhvr>
                                        <p:cTn id="48" dur="1000"/>
                                        <p:tgtEl>
                                          <p:spTgt spid="11"/>
                                        </p:tgtEl>
                                        <p:attrNameLst>
                                          <p:attrName>ppt_w</p:attrName>
                                        </p:attrNameLst>
                                      </p:cBhvr>
                                      <p:tavLst>
                                        <p:tav tm="0">
                                          <p:val>
                                            <p:strVal val="ppt_w"/>
                                          </p:val>
                                        </p:tav>
                                        <p:tav tm="100000">
                                          <p:val>
                                            <p:strVal val="ppt_w*0.70"/>
                                          </p:val>
                                        </p:tav>
                                      </p:tavLst>
                                    </p:anim>
                                    <p:anim calcmode="lin" valueType="num">
                                      <p:cBhvr>
                                        <p:cTn id="49" dur="1000"/>
                                        <p:tgtEl>
                                          <p:spTgt spid="11"/>
                                        </p:tgtEl>
                                        <p:attrNameLst>
                                          <p:attrName>ppt_h</p:attrName>
                                        </p:attrNameLst>
                                      </p:cBhvr>
                                      <p:tavLst>
                                        <p:tav tm="0">
                                          <p:val>
                                            <p:strVal val="ppt_h"/>
                                          </p:val>
                                        </p:tav>
                                        <p:tav tm="100000">
                                          <p:val>
                                            <p:strVal val="ppt_h"/>
                                          </p:val>
                                        </p:tav>
                                      </p:tavLst>
                                    </p:anim>
                                    <p:animEffect transition="out" filter="fade">
                                      <p:cBhvr>
                                        <p:cTn id="50" dur="1000"/>
                                        <p:tgtEl>
                                          <p:spTgt spid="11"/>
                                        </p:tgtEl>
                                      </p:cBhvr>
                                    </p:animEffect>
                                    <p:set>
                                      <p:cBhvr>
                                        <p:cTn id="51" dur="1" fill="hold">
                                          <p:stCondLst>
                                            <p:cond delay="9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146"/>
                                        </p:tgtEl>
                                        <p:attrNameLst>
                                          <p:attrName>style.visibility</p:attrName>
                                        </p:attrNameLst>
                                      </p:cBhvr>
                                      <p:to>
                                        <p:strVal val="visible"/>
                                      </p:to>
                                    </p:set>
                                    <p:animEffect transition="in" filter="fade">
                                      <p:cBhvr>
                                        <p:cTn id="68" dur="500"/>
                                        <p:tgtEl>
                                          <p:spTgt spid="146"/>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155"/>
                                        </p:tgtEl>
                                        <p:attrNameLst>
                                          <p:attrName>style.visibility</p:attrName>
                                        </p:attrNameLst>
                                      </p:cBhvr>
                                      <p:to>
                                        <p:strVal val="visible"/>
                                      </p:to>
                                    </p:set>
                                    <p:animEffect transition="in" filter="fade">
                                      <p:cBhvr>
                                        <p:cTn id="72" dur="500"/>
                                        <p:tgtEl>
                                          <p:spTgt spid="155"/>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168"/>
                                        </p:tgtEl>
                                        <p:attrNameLst>
                                          <p:attrName>style.visibility</p:attrName>
                                        </p:attrNameLst>
                                      </p:cBhvr>
                                      <p:to>
                                        <p:strVal val="visible"/>
                                      </p:to>
                                    </p:set>
                                    <p:animEffect transition="in" filter="fade">
                                      <p:cBhvr>
                                        <p:cTn id="76" dur="500"/>
                                        <p:tgtEl>
                                          <p:spTgt spid="168"/>
                                        </p:tgtEl>
                                      </p:cBhvr>
                                    </p:animEffect>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78"/>
                                        </p:tgtEl>
                                        <p:attrNameLst>
                                          <p:attrName>style.visibility</p:attrName>
                                        </p:attrNameLst>
                                      </p:cBhvr>
                                      <p:to>
                                        <p:strVal val="visible"/>
                                      </p:to>
                                    </p:set>
                                    <p:animEffect transition="in" filter="fade">
                                      <p:cBhvr>
                                        <p:cTn id="80" dur="500"/>
                                        <p:tgtEl>
                                          <p:spTgt spid="178"/>
                                        </p:tgtEl>
                                      </p:cBhvr>
                                    </p:animEffect>
                                  </p:childTnLst>
                                </p:cTn>
                              </p:par>
                            </p:childTnLst>
                          </p:cTn>
                        </p:par>
                        <p:par>
                          <p:cTn id="81" fill="hold">
                            <p:stCondLst>
                              <p:cond delay="3500"/>
                            </p:stCondLst>
                            <p:childTnLst>
                              <p:par>
                                <p:cTn id="82" presetID="10" presetClass="entr" presetSubtype="0" fill="hold" nodeType="afterEffect">
                                  <p:stCondLst>
                                    <p:cond delay="0"/>
                                  </p:stCondLst>
                                  <p:childTnLst>
                                    <p:set>
                                      <p:cBhvr>
                                        <p:cTn id="83" dur="1" fill="hold">
                                          <p:stCondLst>
                                            <p:cond delay="0"/>
                                          </p:stCondLst>
                                        </p:cTn>
                                        <p:tgtEl>
                                          <p:spTgt spid="191"/>
                                        </p:tgtEl>
                                        <p:attrNameLst>
                                          <p:attrName>style.visibility</p:attrName>
                                        </p:attrNameLst>
                                      </p:cBhvr>
                                      <p:to>
                                        <p:strVal val="visible"/>
                                      </p:to>
                                    </p:set>
                                    <p:animEffect transition="in" filter="fade">
                                      <p:cBhvr>
                                        <p:cTn id="84" dur="500"/>
                                        <p:tgtEl>
                                          <p:spTgt spid="191"/>
                                        </p:tgtEl>
                                      </p:cBhvr>
                                    </p:animEffect>
                                  </p:childTnLst>
                                </p:cTn>
                              </p:par>
                            </p:childTnLst>
                          </p:cTn>
                        </p:par>
                        <p:par>
                          <p:cTn id="85" fill="hold">
                            <p:stCondLst>
                              <p:cond delay="4000"/>
                            </p:stCondLst>
                            <p:childTnLst>
                              <p:par>
                                <p:cTn id="86" presetID="10" presetClass="entr" presetSubtype="0" fill="hold" grpId="0" nodeType="afterEffect">
                                  <p:stCondLst>
                                    <p:cond delay="0"/>
                                  </p:stCondLst>
                                  <p:childTnLst>
                                    <p:set>
                                      <p:cBhvr>
                                        <p:cTn id="87" dur="1" fill="hold">
                                          <p:stCondLst>
                                            <p:cond delay="0"/>
                                          </p:stCondLst>
                                        </p:cTn>
                                        <p:tgtEl>
                                          <p:spTgt spid="103"/>
                                        </p:tgtEl>
                                        <p:attrNameLst>
                                          <p:attrName>style.visibility</p:attrName>
                                        </p:attrNameLst>
                                      </p:cBhvr>
                                      <p:to>
                                        <p:strVal val="visible"/>
                                      </p:to>
                                    </p:set>
                                    <p:animEffect transition="in" filter="fade">
                                      <p:cBhvr>
                                        <p:cTn id="88"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87757" y="1914084"/>
            <a:ext cx="5031954" cy="1528624"/>
          </a:xfrm>
          <a:prstGeom prst="rect">
            <a:avLst/>
          </a:prstGeom>
        </p:spPr>
        <p:txBody>
          <a:bodyPr wrap="square">
            <a:spAutoFit/>
          </a:bodyPr>
          <a:lstStyle/>
          <a:p>
            <a:pPr marL="0" marR="0" lvl="0" indent="0" algn="l" defTabSz="914400" rtl="0" eaLnBrk="1" fontAlgn="auto" latinLnBrk="0" hangingPunct="1">
              <a:lnSpc>
                <a:spcPts val="2840"/>
              </a:lnSpc>
              <a:spcBef>
                <a:spcPts val="0"/>
              </a:spcBef>
              <a:spcAft>
                <a:spcPts val="0"/>
              </a:spcAft>
              <a:buClrTx/>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購買產品自用</a:t>
            </a:r>
          </a:p>
          <a:p>
            <a:pPr marL="0" marR="0" lvl="1" indent="0" algn="l" defTabSz="914400" rtl="0" eaLnBrk="1" fontAlgn="auto" latinLnBrk="0" hangingPunct="1">
              <a:lnSpc>
                <a:spcPts val="2840"/>
              </a:lnSpc>
              <a:spcBef>
                <a:spcPts val="0"/>
              </a:spcBef>
              <a:spcAft>
                <a:spcPts val="0"/>
              </a:spcAft>
              <a:buClrTx/>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購買產品銷售給顧客</a:t>
            </a:r>
          </a:p>
          <a:p>
            <a:pPr marL="0" marR="0" lvl="1" indent="0" algn="l" defTabSz="914400" rtl="0" eaLnBrk="1" fontAlgn="auto" latinLnBrk="0" hangingPunct="1">
              <a:lnSpc>
                <a:spcPts val="2840"/>
              </a:lnSpc>
              <a:spcBef>
                <a:spcPts val="0"/>
              </a:spcBef>
              <a:spcAft>
                <a:spcPts val="0"/>
              </a:spcAft>
              <a:buClrTx/>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超連鎖事業自動購貨</a:t>
            </a:r>
          </a:p>
          <a:p>
            <a:pPr marL="0" marR="0" lvl="1" indent="0" algn="l" defTabSz="914400" rtl="0" eaLnBrk="1" fontAlgn="auto" latinLnBrk="0" hangingPunct="1">
              <a:lnSpc>
                <a:spcPts val="2840"/>
              </a:lnSpc>
              <a:spcBef>
                <a:spcPts val="0"/>
              </a:spcBef>
              <a:spcAft>
                <a:spcPts val="0"/>
              </a:spcAft>
              <a:buClrTx/>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一對一行銷</a:t>
            </a:r>
          </a:p>
        </p:txBody>
      </p:sp>
      <p:pic>
        <p:nvPicPr>
          <p:cNvPr id="30" name="Picture 29"/>
          <p:cNvPicPr>
            <a:picLocks/>
          </p:cNvPicPr>
          <p:nvPr/>
        </p:nvPicPr>
        <p:blipFill rotWithShape="1">
          <a:blip r:embed="rId2" cstate="screen">
            <a:extLst>
              <a:ext uri="{28A0092B-C50C-407E-A947-70E740481C1C}">
                <a14:useLocalDpi xmlns:a14="http://schemas.microsoft.com/office/drawing/2010/main"/>
              </a:ext>
            </a:extLst>
          </a:blip>
          <a:srcRect t="-379" b="29437"/>
          <a:stretch/>
        </p:blipFill>
        <p:spPr>
          <a:xfrm>
            <a:off x="5659792" y="566619"/>
            <a:ext cx="2843784" cy="2231571"/>
          </a:xfrm>
          <a:prstGeom prst="rect">
            <a:avLst/>
          </a:prstGeom>
          <a:ln>
            <a:noFill/>
          </a:ln>
        </p:spPr>
      </p:pic>
      <p:sp>
        <p:nvSpPr>
          <p:cNvPr id="33" name="TextBox 32"/>
          <p:cNvSpPr txBox="1"/>
          <p:nvPr/>
        </p:nvSpPr>
        <p:spPr>
          <a:xfrm>
            <a:off x="5702129" y="2961861"/>
            <a:ext cx="2855871" cy="368049"/>
          </a:xfrm>
          <a:prstGeom prst="rect">
            <a:avLst/>
          </a:prstGeom>
          <a:noFill/>
        </p:spPr>
        <p:txBody>
          <a:bodyPr wrap="square" rtlCol="0">
            <a:spAutoFit/>
          </a:bodyPr>
          <a:lstStyle/>
          <a:p>
            <a:pPr marL="114265" marR="0" lvl="0" indent="-114265" algn="ctr" defTabSz="914400" rtl="0" eaLnBrk="1" fontAlgn="auto" latinLnBrk="0" hangingPunct="1">
              <a:lnSpc>
                <a:spcPct val="120000"/>
              </a:lnSpc>
              <a:spcBef>
                <a:spcPts val="0"/>
              </a:spcBef>
              <a:spcAft>
                <a:spcPts val="0"/>
              </a:spcAft>
              <a:buClrTx/>
              <a:buSzTx/>
              <a:buFontTx/>
              <a:buNone/>
              <a:tabLst/>
              <a:defRPr/>
            </a:pPr>
            <a:r>
              <a:rPr kumimoji="0" lang="en-US" altLang="zh" sz="1600" b="0"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SHOPBUDDY</a:t>
            </a:r>
          </a:p>
        </p:txBody>
      </p:sp>
      <p:sp>
        <p:nvSpPr>
          <p:cNvPr id="34" name="TextBox 33"/>
          <p:cNvSpPr txBox="1"/>
          <p:nvPr/>
        </p:nvSpPr>
        <p:spPr>
          <a:xfrm>
            <a:off x="8747017" y="6181197"/>
            <a:ext cx="2875914" cy="367280"/>
          </a:xfrm>
          <a:prstGeom prst="rect">
            <a:avLst/>
          </a:prstGeom>
          <a:noFill/>
        </p:spPr>
        <p:txBody>
          <a:bodyPr wrap="square" rtlCol="0">
            <a:spAutoFit/>
          </a:bodyPr>
          <a:lstStyle/>
          <a:p>
            <a:pPr marL="114265" marR="0" lvl="1" indent="-114265" algn="ctr" defTabSz="914400" rtl="0" eaLnBrk="1" fontAlgn="auto" latinLnBrk="0" hangingPunct="1">
              <a:lnSpc>
                <a:spcPct val="120000"/>
              </a:lnSpc>
              <a:spcBef>
                <a:spcPts val="0"/>
              </a:spcBef>
              <a:spcAft>
                <a:spcPts val="0"/>
              </a:spcAft>
              <a:buClrTx/>
              <a:buSzTx/>
              <a:buFontTx/>
              <a:buNone/>
              <a:tabLst/>
              <a:defRPr/>
            </a:pPr>
            <a:r>
              <a:rPr kumimoji="0" lang="zh" altLang="en-US" sz="1600" b="0" i="0" u="none" strike="noStrike" kern="1200" cap="none" spc="0" normalizeH="0" baseline="0" noProof="0" dirty="0">
                <a:ln>
                  <a:noFill/>
                </a:ln>
                <a:solidFill>
                  <a:srgbClr val="161616"/>
                </a:solidFill>
                <a:effectLst/>
                <a:uLnTx/>
                <a:uFillTx/>
                <a:latin typeface="Calibri"/>
                <a:ea typeface="Microsoft YaHei Light" panose="020B0502040204020203" pitchFamily="34" charset="-122"/>
                <a:cs typeface="+mn-cs"/>
              </a:rPr>
              <a:t>購物大師</a:t>
            </a:r>
          </a:p>
        </p:txBody>
      </p:sp>
      <p:sp>
        <p:nvSpPr>
          <p:cNvPr id="35" name="TextBox 34"/>
          <p:cNvSpPr txBox="1"/>
          <p:nvPr/>
        </p:nvSpPr>
        <p:spPr>
          <a:xfrm>
            <a:off x="8747018" y="2961861"/>
            <a:ext cx="2875913" cy="367280"/>
          </a:xfrm>
          <a:prstGeom prst="rect">
            <a:avLst/>
          </a:prstGeom>
          <a:noFill/>
        </p:spPr>
        <p:txBody>
          <a:bodyPr wrap="square" rtlCol="0">
            <a:spAutoFit/>
          </a:bodyPr>
          <a:lstStyle/>
          <a:p>
            <a:pPr marL="114265" marR="0" lvl="0" indent="-114265" algn="ctr" defTabSz="914400" rtl="0" eaLnBrk="1" fontAlgn="auto" latinLnBrk="0" hangingPunct="1">
              <a:lnSpc>
                <a:spcPct val="120000"/>
              </a:lnSpc>
              <a:spcBef>
                <a:spcPts val="0"/>
              </a:spcBef>
              <a:spcAft>
                <a:spcPts val="0"/>
              </a:spcAft>
              <a:buClrTx/>
              <a:buSzTx/>
              <a:buFontTx/>
              <a:buNone/>
              <a:tabLst/>
              <a:defRPr/>
            </a:pPr>
            <a:r>
              <a:rPr kumimoji="0" lang="zh" altLang="en-US" sz="1600" b="0" i="0" u="none" strike="noStrike" kern="1200" cap="none" spc="0" normalizeH="0" baseline="0" noProof="0" dirty="0">
                <a:ln>
                  <a:noFill/>
                </a:ln>
                <a:solidFill>
                  <a:srgbClr val="161616"/>
                </a:solidFill>
                <a:effectLst/>
                <a:uLnTx/>
                <a:uFillTx/>
                <a:latin typeface="Calibri"/>
                <a:ea typeface="Microsoft YaHei Light" panose="020B0502040204020203" pitchFamily="34" charset="-122"/>
                <a:cs typeface="+mn-cs"/>
              </a:rPr>
              <a:t>社群媒體</a:t>
            </a:r>
          </a:p>
        </p:txBody>
      </p:sp>
      <p:pic>
        <p:nvPicPr>
          <p:cNvPr id="43" name="Picture 42"/>
          <p:cNvPicPr>
            <a:picLocks/>
          </p:cNvPicPr>
          <p:nvPr/>
        </p:nvPicPr>
        <p:blipFill rotWithShape="1">
          <a:blip r:embed="rId3" cstate="screen">
            <a:extLst>
              <a:ext uri="{28A0092B-C50C-407E-A947-70E740481C1C}">
                <a14:useLocalDpi xmlns:a14="http://schemas.microsoft.com/office/drawing/2010/main"/>
              </a:ext>
            </a:extLst>
          </a:blip>
          <a:srcRect b="1994"/>
          <a:stretch/>
        </p:blipFill>
        <p:spPr>
          <a:xfrm>
            <a:off x="8749366" y="3750065"/>
            <a:ext cx="2871216" cy="2267316"/>
          </a:xfrm>
          <a:prstGeom prst="rect">
            <a:avLst/>
          </a:prstGeom>
          <a:ln>
            <a:noFill/>
          </a:ln>
        </p:spPr>
      </p:pic>
      <p:sp>
        <p:nvSpPr>
          <p:cNvPr id="17" name="TextBox 16"/>
          <p:cNvSpPr txBox="1"/>
          <p:nvPr/>
        </p:nvSpPr>
        <p:spPr>
          <a:xfrm>
            <a:off x="1527481" y="6181197"/>
            <a:ext cx="2808431" cy="368049"/>
          </a:xfrm>
          <a:prstGeom prst="rect">
            <a:avLst/>
          </a:prstGeom>
          <a:noFill/>
        </p:spPr>
        <p:txBody>
          <a:bodyPr wrap="square" rtlCol="0">
            <a:spAutoFit/>
          </a:bodyPr>
          <a:lstStyle/>
          <a:p>
            <a:pPr marL="114265" marR="0" lvl="0" indent="-114265" algn="ctr" defTabSz="914400" rtl="0" eaLnBrk="1" fontAlgn="auto" latinLnBrk="0" hangingPunct="1">
              <a:lnSpc>
                <a:spcPct val="120000"/>
              </a:lnSpc>
              <a:spcBef>
                <a:spcPts val="0"/>
              </a:spcBef>
              <a:spcAft>
                <a:spcPts val="0"/>
              </a:spcAft>
              <a:buClrTx/>
              <a:buSzTx/>
              <a:buFontTx/>
              <a:buNone/>
              <a:tabLst/>
              <a:defRPr/>
            </a:pPr>
            <a:r>
              <a:rPr kumimoji="0" lang="en-US" altLang="zh" sz="1600" b="0" i="0" u="none" strike="noStrike" kern="1200" cap="none" spc="0" normalizeH="0" baseline="0" noProof="0" dirty="0">
                <a:ln>
                  <a:noFill/>
                </a:ln>
                <a:solidFill>
                  <a:srgbClr val="161616"/>
                </a:solidFill>
                <a:effectLst/>
                <a:uLnTx/>
                <a:uFillTx/>
                <a:latin typeface="Calibri"/>
                <a:ea typeface="Microsoft YaHei Light" panose="020B0502040204020203" pitchFamily="34" charset="-122"/>
                <a:cs typeface="+mn-cs"/>
              </a:rPr>
              <a:t>SHOP.COM</a:t>
            </a:r>
          </a:p>
        </p:txBody>
      </p:sp>
      <p:sp>
        <p:nvSpPr>
          <p:cNvPr id="19" name="Rectangle 18"/>
          <p:cNvSpPr/>
          <p:nvPr/>
        </p:nvSpPr>
        <p:spPr>
          <a:xfrm>
            <a:off x="532852" y="566619"/>
            <a:ext cx="4736892"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41" name="Rectangle 40"/>
          <p:cNvSpPr/>
          <p:nvPr/>
        </p:nvSpPr>
        <p:spPr>
          <a:xfrm>
            <a:off x="624981" y="594137"/>
            <a:ext cx="2124825" cy="1304456"/>
          </a:xfrm>
          <a:prstGeom prst="rect">
            <a:avLst/>
          </a:prstGeom>
        </p:spPr>
        <p:txBody>
          <a:bodyPr wrap="none" lIns="91414" tIns="45718" rIns="91414" bIns="45718">
            <a:spAutoFit/>
          </a:bodyPr>
          <a:lstStyle/>
          <a:p>
            <a:pPr>
              <a:lnSpc>
                <a:spcPct val="120000"/>
              </a:lnSpc>
              <a:defRPr/>
            </a:pPr>
            <a:r>
              <a:rPr lang="en-US" altLang="zh" sz="3400" dirty="0">
                <a:solidFill>
                  <a:srgbClr val="FFFFFF"/>
                </a:solidFill>
                <a:ea typeface="Microsoft YaHei Light" panose="020B0502040204020203" pitchFamily="34" charset="-122"/>
              </a:rPr>
              <a:t>BV</a:t>
            </a:r>
            <a:r>
              <a:rPr lang="zh" altLang="en-US" sz="3400" dirty="0">
                <a:solidFill>
                  <a:srgbClr val="FFFFFF"/>
                </a:solidFill>
                <a:ea typeface="Microsoft YaHei Light" panose="020B0502040204020203" pitchFamily="34" charset="-122"/>
              </a:rPr>
              <a:t>與</a:t>
            </a:r>
            <a:r>
              <a:rPr lang="en-US" altLang="zh" sz="3400" dirty="0">
                <a:solidFill>
                  <a:srgbClr val="FFFFFF"/>
                </a:solidFill>
                <a:ea typeface="Microsoft YaHei Light" panose="020B0502040204020203" pitchFamily="34" charset="-122"/>
              </a:rPr>
              <a:t>IBV</a:t>
            </a:r>
            <a:r>
              <a:rPr lang="zh-CN" altLang="en-US" sz="3400" dirty="0">
                <a:solidFill>
                  <a:srgbClr val="FFFFFF"/>
                </a:solidFill>
                <a:ea typeface="Microsoft YaHei Light" panose="020B0502040204020203" pitchFamily="34" charset="-122"/>
              </a:rPr>
              <a:t>的</a:t>
            </a:r>
            <a:endParaRPr lang="en-US" altLang="zh" sz="3400" dirty="0">
              <a:solidFill>
                <a:srgbClr val="FFFFFF"/>
              </a:solidFill>
              <a:ea typeface="Microsoft YaHei Light" panose="020B0502040204020203"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產生方式 </a:t>
            </a:r>
          </a:p>
        </p:txBody>
      </p:sp>
      <p:pic>
        <p:nvPicPr>
          <p:cNvPr id="5" name="Picture 4" descr="SA.COM.pdf"/>
          <p:cNvPicPr>
            <a:picLocks noChangeAspect="1"/>
          </p:cNvPicPr>
          <p:nvPr/>
        </p:nvPicPr>
        <p:blipFill rotWithShape="1">
          <a:blip r:embed="rId4" cstate="screen">
            <a:extLst>
              <a:ext uri="{28A0092B-C50C-407E-A947-70E740481C1C}">
                <a14:useLocalDpi xmlns:a14="http://schemas.microsoft.com/office/drawing/2010/main"/>
              </a:ext>
            </a:extLst>
          </a:blip>
          <a:srcRect t="409" b="68375"/>
          <a:stretch/>
        </p:blipFill>
        <p:spPr>
          <a:xfrm>
            <a:off x="5661381" y="3748315"/>
            <a:ext cx="2856089" cy="2269066"/>
          </a:xfrm>
          <a:prstGeom prst="rect">
            <a:avLst/>
          </a:prstGeom>
        </p:spPr>
      </p:pic>
      <p:sp>
        <p:nvSpPr>
          <p:cNvPr id="20" name="TextBox 19"/>
          <p:cNvSpPr txBox="1"/>
          <p:nvPr/>
        </p:nvSpPr>
        <p:spPr>
          <a:xfrm>
            <a:off x="5650335" y="6185430"/>
            <a:ext cx="2875914" cy="367280"/>
          </a:xfrm>
          <a:prstGeom prst="rect">
            <a:avLst/>
          </a:prstGeom>
          <a:noFill/>
        </p:spPr>
        <p:txBody>
          <a:bodyPr wrap="square" rtlCol="0">
            <a:spAutoFit/>
          </a:bodyPr>
          <a:lstStyle/>
          <a:p>
            <a:pPr marL="114265" marR="0" lvl="1" indent="-114265" algn="ctr" defTabSz="914400" rtl="0" eaLnBrk="1" fontAlgn="auto" latinLnBrk="0" hangingPunct="1">
              <a:lnSpc>
                <a:spcPct val="120000"/>
              </a:lnSpc>
              <a:spcBef>
                <a:spcPts val="0"/>
              </a:spcBef>
              <a:spcAft>
                <a:spcPts val="0"/>
              </a:spcAft>
              <a:buClrTx/>
              <a:buSzTx/>
              <a:buFontTx/>
              <a:buNone/>
              <a:tabLst/>
              <a:defRPr/>
            </a:pPr>
            <a:r>
              <a:rPr kumimoji="0" lang="zh" altLang="en-US" sz="1600" b="0" i="0" u="none" strike="noStrike" kern="1200" cap="none" spc="0" normalizeH="0" baseline="0" noProof="0" dirty="0">
                <a:ln>
                  <a:noFill/>
                </a:ln>
                <a:solidFill>
                  <a:srgbClr val="161616"/>
                </a:solidFill>
                <a:effectLst/>
                <a:uLnTx/>
                <a:uFillTx/>
                <a:latin typeface="Calibri"/>
                <a:ea typeface="Microsoft YaHei Light" panose="020B0502040204020203" pitchFamily="34" charset="-122"/>
                <a:cs typeface="+mn-cs"/>
              </a:rPr>
              <a:t>購物年金</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7751" r="7246"/>
          <a:stretch/>
        </p:blipFill>
        <p:spPr>
          <a:xfrm>
            <a:off x="8763000" y="562676"/>
            <a:ext cx="2844800" cy="223113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3245780"/>
            <a:ext cx="4531440" cy="3185840"/>
          </a:xfrm>
          <a:prstGeom prst="rect">
            <a:avLst/>
          </a:prstGeom>
        </p:spPr>
      </p:pic>
      <p:sp>
        <p:nvSpPr>
          <p:cNvPr id="15" name="TextBox 14">
            <a:extLst>
              <a:ext uri="{FF2B5EF4-FFF2-40B4-BE49-F238E27FC236}">
                <a16:creationId xmlns:a16="http://schemas.microsoft.com/office/drawing/2014/main" id="{03CD276E-CAAF-DE4A-80A7-EE44D5FEB933}"/>
              </a:ext>
            </a:extLst>
          </p:cNvPr>
          <p:cNvSpPr txBox="1"/>
          <p:nvPr/>
        </p:nvSpPr>
        <p:spPr>
          <a:xfrm>
            <a:off x="5963852" y="1352954"/>
            <a:ext cx="5472774" cy="2400657"/>
          </a:xfrm>
          <a:prstGeom prst="rect">
            <a:avLst/>
          </a:prstGeom>
          <a:solidFill>
            <a:schemeClr val="bg1">
              <a:alpha val="78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累積的業績點數必須由超連鎖店主透過零售建立和再生。這不會是未受制約點數</a:t>
            </a:r>
            <a:r>
              <a:rPr lang="zh-CN" altLang="en-US" sz="2400" b="1" dirty="0">
                <a:solidFill>
                  <a:srgbClr val="000000"/>
                </a:solidFill>
                <a:latin typeface="Calibri"/>
                <a:ea typeface="Microsoft YaHei Light" panose="020B0502040204020203" pitchFamily="34" charset="-122"/>
              </a:rPr>
              <a:t>。</a:t>
            </a:r>
            <a:r>
              <a:rPr kumimoji="0" lang="zh" altLang="en-US" sz="2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除非經過審批，這些業績點數不能放置於下線。</a:t>
            </a:r>
            <a:r>
              <a:rPr kumimoji="0" lang="en-US" altLang="zh" sz="2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30%</a:t>
            </a:r>
            <a:r>
              <a:rPr kumimoji="0" lang="zh" altLang="en-US" sz="2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可用或可消費</a:t>
            </a:r>
            <a:r>
              <a:rPr kumimoji="0" lang="zh" altLang="en-US" sz="1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購物年金會員可以透過轉換購買美安產品，來替換他們目前購買的所有產品，節省金錢同時轉消費為收入，但他們必須首先滿足零售和活動要求。</a:t>
            </a:r>
            <a:r>
              <a:rPr kumimoji="0" lang="en-US" altLang="zh" sz="1800" b="1" i="0" u="none" strike="noStrike" kern="1200" cap="none" spc="0" normalizeH="0" baseline="0" noProof="0" dirty="0">
                <a:ln>
                  <a:noFill/>
                </a:ln>
                <a:solidFill>
                  <a:srgbClr val="139FC9"/>
                </a:solidFill>
                <a:effectLst/>
                <a:uLnTx/>
                <a:uFillTx/>
                <a:latin typeface="Calibri"/>
                <a:ea typeface="Microsoft YaHei Light" panose="020B0502040204020203" pitchFamily="34" charset="-122"/>
                <a:cs typeface="+mn-cs"/>
              </a:rPr>
              <a:t>.</a:t>
            </a:r>
          </a:p>
        </p:txBody>
      </p:sp>
    </p:spTree>
    <p:extLst>
      <p:ext uri="{BB962C8B-B14F-4D97-AF65-F5344CB8AC3E}">
        <p14:creationId xmlns:p14="http://schemas.microsoft.com/office/powerpoint/2010/main" val="971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78" y="166941"/>
            <a:ext cx="8395032" cy="685869"/>
          </a:xfrm>
          <a:prstGeom prst="rect">
            <a:avLst/>
          </a:prstGeom>
        </p:spPr>
      </p:pic>
      <p:sp>
        <p:nvSpPr>
          <p:cNvPr id="5" name="TextBox 4"/>
          <p:cNvSpPr txBox="1"/>
          <p:nvPr/>
        </p:nvSpPr>
        <p:spPr>
          <a:xfrm>
            <a:off x="170529" y="848870"/>
            <a:ext cx="852559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42555"/>
                </a:solidFill>
                <a:effectLst/>
                <a:uLnTx/>
                <a:uFillTx/>
                <a:latin typeface="Calibri" panose="020F0502020204030204"/>
                <a:ea typeface="Microsoft YaHei Light" panose="020B0502040204020203" pitchFamily="34" charset="-122"/>
                <a:cs typeface="+mn-cs"/>
              </a:rPr>
              <a:t>10-15 </a:t>
            </a:r>
            <a:r>
              <a:rPr kumimoji="0" lang="zh" altLang="en-US" sz="2000" b="1" i="0" u="none" strike="noStrike" kern="1200" cap="none" spc="0" normalizeH="0" baseline="0" noProof="0" dirty="0">
                <a:ln>
                  <a:noFill/>
                </a:ln>
                <a:solidFill>
                  <a:srgbClr val="042555"/>
                </a:solidFill>
                <a:effectLst/>
                <a:uLnTx/>
                <a:uFillTx/>
                <a:latin typeface="Calibri" panose="020F0502020204030204"/>
                <a:ea typeface="Microsoft YaHei Light" panose="020B0502040204020203" pitchFamily="34" charset="-122"/>
                <a:cs typeface="+mn-cs"/>
              </a:rPr>
              <a:t>個經常購物的顧客 </a:t>
            </a:r>
          </a:p>
        </p:txBody>
      </p:sp>
      <p:pic>
        <p:nvPicPr>
          <p:cNvPr id="22" name="Picture 21" descr="CashB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106" y="848870"/>
            <a:ext cx="2346324" cy="386980"/>
          </a:xfrm>
          <a:prstGeom prst="rect">
            <a:avLst/>
          </a:prstGeom>
          <a:effectLst/>
        </p:spPr>
      </p:pic>
      <p:pic>
        <p:nvPicPr>
          <p:cNvPr id="4" name="Picture 3" descr="BuildingShareOfCustomer20120524Final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647" y="1828801"/>
            <a:ext cx="1084128" cy="1461929"/>
          </a:xfrm>
          <a:prstGeom prst="rect">
            <a:avLst/>
          </a:prstGeom>
        </p:spPr>
      </p:pic>
      <p:pic>
        <p:nvPicPr>
          <p:cNvPr id="6" name="Picture 5" descr="BuildingShareOfCustomer20120524Final_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298" y="2178955"/>
            <a:ext cx="2217534" cy="1897223"/>
          </a:xfrm>
          <a:prstGeom prst="rect">
            <a:avLst/>
          </a:prstGeom>
        </p:spPr>
      </p:pic>
      <p:pic>
        <p:nvPicPr>
          <p:cNvPr id="7" name="Picture 6" descr="BuildingShareOfCustomer20120524Final_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7588" y="3273135"/>
            <a:ext cx="2266812" cy="952718"/>
          </a:xfrm>
          <a:prstGeom prst="rect">
            <a:avLst/>
          </a:prstGeom>
        </p:spPr>
      </p:pic>
      <p:pic>
        <p:nvPicPr>
          <p:cNvPr id="21" name="Picture 20" descr="BuildingShareOfCustomer20120524Final_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9704" y="4413782"/>
            <a:ext cx="2069698" cy="1207324"/>
          </a:xfrm>
          <a:prstGeom prst="rect">
            <a:avLst/>
          </a:prstGeom>
        </p:spPr>
      </p:pic>
      <p:pic>
        <p:nvPicPr>
          <p:cNvPr id="23" name="Picture 22" descr="BuildingShareOfCustomer20120524Final_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3548" y="4559065"/>
            <a:ext cx="1502994" cy="1544061"/>
          </a:xfrm>
          <a:prstGeom prst="rect">
            <a:avLst/>
          </a:prstGeom>
        </p:spPr>
      </p:pic>
      <p:pic>
        <p:nvPicPr>
          <p:cNvPr id="24" name="Picture 23" descr="BuildingShareOfCustomer20120524Final_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6720" y="4324150"/>
            <a:ext cx="1084128" cy="1938289"/>
          </a:xfrm>
          <a:prstGeom prst="rect">
            <a:avLst/>
          </a:prstGeom>
        </p:spPr>
      </p:pic>
      <p:pic>
        <p:nvPicPr>
          <p:cNvPr id="25" name="Picture 24" descr="BuildingShareOfCustomer20120524Final_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9281" y="4559065"/>
            <a:ext cx="1437290" cy="1544061"/>
          </a:xfrm>
          <a:prstGeom prst="rect">
            <a:avLst/>
          </a:prstGeom>
        </p:spPr>
      </p:pic>
      <p:pic>
        <p:nvPicPr>
          <p:cNvPr id="26" name="Picture 25" descr="BuildingShareOfCustomer20120524Final_9.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19449" y="4495913"/>
            <a:ext cx="2431074" cy="1125193"/>
          </a:xfrm>
          <a:prstGeom prst="rect">
            <a:avLst/>
          </a:prstGeom>
        </p:spPr>
      </p:pic>
      <p:pic>
        <p:nvPicPr>
          <p:cNvPr id="27" name="Picture 26" descr="BuildingShareOfCustomer20120524Final_10.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5242" y="3249785"/>
            <a:ext cx="2587122" cy="952718"/>
          </a:xfrm>
          <a:prstGeom prst="rect">
            <a:avLst/>
          </a:prstGeom>
        </p:spPr>
      </p:pic>
      <p:pic>
        <p:nvPicPr>
          <p:cNvPr id="28" name="Picture 27" descr="BuildingShareOfCustomer20120524Final_1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8803" y="2178955"/>
            <a:ext cx="1798666" cy="1478357"/>
          </a:xfrm>
          <a:prstGeom prst="rect">
            <a:avLst/>
          </a:prstGeom>
        </p:spPr>
      </p:pic>
      <p:pic>
        <p:nvPicPr>
          <p:cNvPr id="29" name="Picture 28" descr="BuildingShareOfCustomer20120524Final_1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54390" y="1836310"/>
            <a:ext cx="1084128" cy="1396224"/>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00314" y="3229113"/>
            <a:ext cx="3344236" cy="1439292"/>
          </a:xfrm>
          <a:prstGeom prst="rect">
            <a:avLst/>
          </a:prstGeom>
        </p:spPr>
      </p:pic>
      <p:sp>
        <p:nvSpPr>
          <p:cNvPr id="2" name="TextBox 1"/>
          <p:cNvSpPr txBox="1"/>
          <p:nvPr/>
        </p:nvSpPr>
        <p:spPr>
          <a:xfrm>
            <a:off x="50916" y="1333649"/>
            <a:ext cx="2354185" cy="2154436"/>
          </a:xfrm>
          <a:prstGeom prst="rect">
            <a:avLst/>
          </a:prstGeom>
          <a:solidFill>
            <a:srgbClr val="4AA7C8"/>
          </a:solidFill>
          <a:ln>
            <a:solidFill>
              <a:srgbClr val="00B0F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沒有人在商業發展中心中放置點數。</a:t>
            </a:r>
            <a:br>
              <a:rPr kumimoji="0" lang="en"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計畫的第二步 使用該產品並將其銷售給他們認識的</a:t>
            </a:r>
            <a:r>
              <a:rPr kumimoji="0" lang="en-US" altLang="zh"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2</a:t>
            </a: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到</a:t>
            </a:r>
            <a:r>
              <a:rPr kumimoji="0" lang="en-US" altLang="zh"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a:t>
            </a: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個真實顧客以產生</a:t>
            </a:r>
            <a:r>
              <a:rPr kumimoji="0" lang="en-US" altLang="zh"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BV</a:t>
            </a:r>
            <a:r>
              <a:rPr kumimoji="0" lang="zh" altLang="en-US" sz="16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p>
        </p:txBody>
      </p:sp>
      <p:sp>
        <p:nvSpPr>
          <p:cNvPr id="18" name="TextBox 17"/>
          <p:cNvSpPr txBox="1"/>
          <p:nvPr/>
        </p:nvSpPr>
        <p:spPr>
          <a:xfrm>
            <a:off x="9886227" y="1333649"/>
            <a:ext cx="2234722" cy="923330"/>
          </a:xfrm>
          <a:prstGeom prst="rect">
            <a:avLst/>
          </a:prstGeom>
          <a:solidFill>
            <a:srgbClr val="4AA7C8"/>
          </a:solidFill>
          <a:ln>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他們透過向顧客銷售產品並產生零售利潤。</a:t>
            </a:r>
          </a:p>
        </p:txBody>
      </p:sp>
      <p:sp>
        <p:nvSpPr>
          <p:cNvPr id="8" name="Rounded Rectangular Callout 7"/>
          <p:cNvSpPr/>
          <p:nvPr/>
        </p:nvSpPr>
        <p:spPr>
          <a:xfrm>
            <a:off x="9104832" y="155902"/>
            <a:ext cx="2439288" cy="612648"/>
          </a:xfrm>
          <a:prstGeom prst="wedgeRoundRectCallout">
            <a:avLst>
              <a:gd name="adj1" fmla="val -126730"/>
              <a:gd name="adj2" fmla="val 9890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是的，現金回饋是為了取得更多客戶</a:t>
            </a:r>
          </a:p>
        </p:txBody>
      </p:sp>
      <p:sp>
        <p:nvSpPr>
          <p:cNvPr id="9" name="TextBox 8"/>
          <p:cNvSpPr txBox="1"/>
          <p:nvPr/>
        </p:nvSpPr>
        <p:spPr>
          <a:xfrm>
            <a:off x="4196324" y="6306546"/>
            <a:ext cx="2492990" cy="369332"/>
          </a:xfrm>
          <a:prstGeom prst="rect">
            <a:avLst/>
          </a:prstGeom>
          <a:noFill/>
          <a:ln>
            <a:solidFill>
              <a:srgbClr val="00B0F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出售產品未受制約點數</a:t>
            </a:r>
          </a:p>
        </p:txBody>
      </p:sp>
      <p:sp>
        <p:nvSpPr>
          <p:cNvPr id="10" name="TextBox 9"/>
          <p:cNvSpPr txBox="1"/>
          <p:nvPr/>
        </p:nvSpPr>
        <p:spPr>
          <a:xfrm>
            <a:off x="66169" y="4672809"/>
            <a:ext cx="2241573" cy="1200329"/>
          </a:xfrm>
          <a:prstGeom prst="rect">
            <a:avLst/>
          </a:prstGeom>
          <a:solidFill>
            <a:srgbClr val="4AA7C8"/>
          </a:solidFill>
          <a:ln>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沒有問題的</a:t>
            </a:r>
            <a:br>
              <a:rPr kumimoji="0" lang="en"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如有表格</a:t>
            </a: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或符合</a:t>
            </a:r>
            <a:r>
              <a:rPr kumimoji="0" lang="en-US" altLang="zh"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70%</a:t>
            </a: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規則 您</a:t>
            </a:r>
            <a:br>
              <a:rPr kumimoji="0" lang="en"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zh" altLang="en-US" sz="18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有零售收據！</a:t>
            </a:r>
          </a:p>
        </p:txBody>
      </p:sp>
      <p:sp>
        <p:nvSpPr>
          <p:cNvPr id="11" name="TextBox 10"/>
          <p:cNvSpPr txBox="1"/>
          <p:nvPr/>
        </p:nvSpPr>
        <p:spPr>
          <a:xfrm>
            <a:off x="9886227" y="4134340"/>
            <a:ext cx="2234722" cy="1600438"/>
          </a:xfrm>
          <a:prstGeom prst="rect">
            <a:avLst/>
          </a:prstGeom>
          <a:solidFill>
            <a:srgbClr val="4AA7C8"/>
          </a:solidFill>
          <a:ln>
            <a:solidFill>
              <a:srgbClr val="00B0F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您甚至可以選擇將顧客註冊為優惠顧客，以保障您的利益。公司會為你交付訂單，將零售利潤歸於你，及助你驗證表格</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1000</a:t>
            </a: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。無需庫存</a:t>
            </a:r>
            <a:r>
              <a:rPr kumimoji="0" lang="en-US" altLang="zh"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a:t>
            </a:r>
            <a:r>
              <a:rPr kumimoji="0" lang="zh" altLang="en-US" sz="14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送貨或收款</a:t>
            </a:r>
          </a:p>
        </p:txBody>
      </p:sp>
    </p:spTree>
    <p:extLst>
      <p:ext uri="{BB962C8B-B14F-4D97-AF65-F5344CB8AC3E}">
        <p14:creationId xmlns:p14="http://schemas.microsoft.com/office/powerpoint/2010/main" val="14201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283951"/>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270289"/>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351370"/>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4956196"/>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153898"/>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153898"/>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318032"/>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052256"/>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253047"/>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253047"/>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2960968"/>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255016"/>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013694"/>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181978"/>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135679"/>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2846733"/>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414615"/>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10277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631204"/>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4866243"/>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601267"/>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363308"/>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31758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19438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2193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19" name="TextBox 18"/>
          <p:cNvSpPr txBox="1"/>
          <p:nvPr/>
        </p:nvSpPr>
        <p:spPr>
          <a:xfrm>
            <a:off x="640222" y="140174"/>
            <a:ext cx="107689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神奇的管理業績紅利計畫表單</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2" name="TextBox 21"/>
          <p:cNvSpPr txBox="1"/>
          <p:nvPr/>
        </p:nvSpPr>
        <p:spPr>
          <a:xfrm>
            <a:off x="1115853" y="6069434"/>
            <a:ext cx="4801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pic>
        <p:nvPicPr>
          <p:cNvPr id="721" name="Picture 720">
            <a:extLst>
              <a:ext uri="{FF2B5EF4-FFF2-40B4-BE49-F238E27FC236}">
                <a16:creationId xmlns:a16="http://schemas.microsoft.com/office/drawing/2014/main" id="{41C2A0EE-34F3-954E-AF0C-DAA0DDF61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42" y="2056042"/>
            <a:ext cx="1523035" cy="1337388"/>
          </a:xfrm>
          <a:prstGeom prst="rect">
            <a:avLst/>
          </a:prstGeom>
        </p:spPr>
      </p:pic>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3557" y="1887347"/>
            <a:ext cx="1556117" cy="1378236"/>
          </a:xfrm>
          <a:prstGeom prst="rect">
            <a:avLst/>
          </a:prstGeom>
          <a:effectLst/>
        </p:spPr>
      </p:pic>
      <p:sp>
        <p:nvSpPr>
          <p:cNvPr id="728" name="TextBox 727"/>
          <p:cNvSpPr txBox="1"/>
          <p:nvPr/>
        </p:nvSpPr>
        <p:spPr>
          <a:xfrm>
            <a:off x="684033" y="1087205"/>
            <a:ext cx="10360025" cy="646331"/>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1. 只建立</a:t>
            </a:r>
            <a:r>
              <a:rPr lang="zh" sz="1800" b="1" i="0" u="none" dirty="0">
                <a:solidFill>
                  <a:srgbClr val="FF0000"/>
                </a:solidFill>
                <a:ea typeface="Microsoft YaHei" panose="020B0503020204020204" pitchFamily="34" charset="-122"/>
              </a:rPr>
              <a:t> 兩條</a:t>
            </a:r>
            <a:r>
              <a:rPr lang="zh" sz="1800" b="1" i="0" u="none" dirty="0">
                <a:solidFill>
                  <a:srgbClr val="000000"/>
                </a:solidFill>
                <a:ea typeface="Microsoft YaHei" panose="020B0503020204020204" pitchFamily="34" charset="-122"/>
              </a:rPr>
              <a:t>腿，你將每月賺取$</a:t>
            </a:r>
            <a:r>
              <a:rPr lang="en-US" altLang="zh" b="1" dirty="0">
                <a:solidFill>
                  <a:srgbClr val="000000"/>
                </a:solidFill>
                <a:ea typeface="Microsoft YaHei" panose="020B0503020204020204" pitchFamily="34" charset="-122"/>
              </a:rPr>
              <a:t>47,500</a:t>
            </a:r>
            <a:r>
              <a:rPr lang="zh" sz="1800" b="1" i="0" u="none" dirty="0">
                <a:solidFill>
                  <a:srgbClr val="000000"/>
                </a:solidFill>
                <a:ea typeface="Microsoft YaHei" panose="020B0503020204020204" pitchFamily="34" charset="-122"/>
              </a:rPr>
              <a:t>-$</a:t>
            </a:r>
            <a:r>
              <a:rPr lang="en-US" altLang="zh" sz="1800" b="1" i="0" u="none" dirty="0">
                <a:solidFill>
                  <a:srgbClr val="000000"/>
                </a:solidFill>
                <a:ea typeface="Microsoft YaHei" panose="020B0503020204020204" pitchFamily="34" charset="-122"/>
              </a:rPr>
              <a:t>114,000</a:t>
            </a:r>
            <a:r>
              <a:rPr lang="zh" sz="1800" b="1" i="0" u="none" dirty="0">
                <a:solidFill>
                  <a:srgbClr val="000000"/>
                </a:solidFill>
                <a:ea typeface="Microsoft YaHei" panose="020B0503020204020204" pitchFamily="34" charset="-122"/>
              </a:rPr>
              <a:t>或每年$</a:t>
            </a:r>
            <a:r>
              <a:rPr lang="en-US" altLang="zh" b="1" dirty="0">
                <a:solidFill>
                  <a:srgbClr val="000000"/>
                </a:solidFill>
                <a:ea typeface="Microsoft YaHei" panose="020B0503020204020204" pitchFamily="34" charset="-122"/>
              </a:rPr>
              <a:t>5,928,000</a:t>
            </a:r>
            <a:r>
              <a:rPr lang="zh" sz="1800" b="1" i="0" u="none" dirty="0">
                <a:solidFill>
                  <a:srgbClr val="000000"/>
                </a:solidFill>
                <a:ea typeface="Microsoft YaHei" panose="020B0503020204020204" pitchFamily="34" charset="-122"/>
              </a:rPr>
              <a:t> vs </a:t>
            </a:r>
            <a:r>
              <a:rPr lang="zh" sz="1800" b="1" i="0" u="none" dirty="0">
                <a:solidFill>
                  <a:srgbClr val="FF0000"/>
                </a:solidFill>
                <a:ea typeface="Microsoft YaHei" panose="020B0503020204020204" pitchFamily="34" charset="-122"/>
              </a:rPr>
              <a:t>在一個 (網路行銷或其他橫向傳統佣金計畫中建立6-20條腿</a:t>
            </a:r>
            <a:r>
              <a:rPr lang="zh" sz="1800" b="1" i="0" dirty="0">
                <a:solidFill>
                  <a:srgbClr val="000000"/>
                </a:solidFill>
                <a:ea typeface="Microsoft YaHei" panose="020B0503020204020204" pitchFamily="34" charset="-122"/>
              </a:rPr>
              <a:t>去達致相同的收入水平。</a:t>
            </a:r>
          </a:p>
        </p:txBody>
      </p:sp>
      <p:sp>
        <p:nvSpPr>
          <p:cNvPr id="723" name="TextBox 722">
            <a:extLst>
              <a:ext uri="{FF2B5EF4-FFF2-40B4-BE49-F238E27FC236}">
                <a16:creationId xmlns:a16="http://schemas.microsoft.com/office/drawing/2014/main" id="{8545DC02-36D8-9F45-BD76-7D251F902872}"/>
              </a:ext>
            </a:extLst>
          </p:cNvPr>
          <p:cNvSpPr txBox="1"/>
          <p:nvPr/>
        </p:nvSpPr>
        <p:spPr>
          <a:xfrm>
            <a:off x="676004" y="1809721"/>
            <a:ext cx="10360025" cy="646331"/>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2. 這計畫是以最低的2倍倍增率為基礎去投放最大的金額，這意味著你只需要擁有2個組織，就可以每個商業發展中心每周賺取最多$</a:t>
            </a:r>
            <a:r>
              <a:rPr lang="en-US" altLang="zh" b="1" dirty="0">
                <a:solidFill>
                  <a:srgbClr val="000000"/>
                </a:solidFill>
                <a:ea typeface="Microsoft YaHei" panose="020B0503020204020204" pitchFamily="34" charset="-122"/>
              </a:rPr>
              <a:t>114,000</a:t>
            </a:r>
            <a:r>
              <a:rPr lang="zh" sz="1800" b="1" i="0" u="none" dirty="0">
                <a:solidFill>
                  <a:srgbClr val="000000"/>
                </a:solidFill>
                <a:ea typeface="Microsoft YaHei" panose="020B0503020204020204" pitchFamily="34" charset="-122"/>
              </a:rPr>
              <a:t>或每年賺取最多$</a:t>
            </a:r>
            <a:r>
              <a:rPr lang="en-US" altLang="zh" b="1" dirty="0">
                <a:solidFill>
                  <a:srgbClr val="000000"/>
                </a:solidFill>
                <a:ea typeface="Microsoft YaHei" panose="020B0503020204020204" pitchFamily="34" charset="-122"/>
              </a:rPr>
              <a:t>5,928,000</a:t>
            </a:r>
            <a:r>
              <a:rPr lang="zh" sz="1800" b="1" i="0" u="none" dirty="0">
                <a:solidFill>
                  <a:srgbClr val="000000"/>
                </a:solidFill>
                <a:ea typeface="Microsoft YaHei" panose="020B0503020204020204" pitchFamily="34" charset="-122"/>
              </a:rPr>
              <a:t>。</a:t>
            </a:r>
          </a:p>
        </p:txBody>
      </p:sp>
      <p:sp>
        <p:nvSpPr>
          <p:cNvPr id="724" name="TextBox 723">
            <a:extLst>
              <a:ext uri="{FF2B5EF4-FFF2-40B4-BE49-F238E27FC236}">
                <a16:creationId xmlns:a16="http://schemas.microsoft.com/office/drawing/2014/main" id="{184F47A7-4357-E649-918E-37ED2519DC6B}"/>
              </a:ext>
            </a:extLst>
          </p:cNvPr>
          <p:cNvSpPr txBox="1"/>
          <p:nvPr/>
        </p:nvSpPr>
        <p:spPr>
          <a:xfrm>
            <a:off x="676004" y="2541725"/>
            <a:ext cx="10360025" cy="1200329"/>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3. 無限搜索功能可搜索每天與每週的業績點數，搜尋到的業績會累積到（您的）每個商業發展中心；以達到賺取佣金的門檻。只</a:t>
            </a:r>
            <a:r>
              <a:rPr lang="zh" sz="1800" b="1" i="0" dirty="0">
                <a:solidFill>
                  <a:srgbClr val="000000"/>
                </a:solidFill>
                <a:ea typeface="Microsoft YaHei" panose="020B0503020204020204" pitchFamily="34" charset="-122"/>
              </a:rPr>
              <a:t>有</a:t>
            </a:r>
            <a:r>
              <a:rPr lang="zh" sz="1800" b="1" i="0" u="none" dirty="0">
                <a:solidFill>
                  <a:srgbClr val="000000"/>
                </a:solidFill>
                <a:ea typeface="Microsoft YaHei" panose="020B0503020204020204" pitchFamily="34" charset="-122"/>
              </a:rPr>
              <a:t>有限數量的級別或等級才可按比例獲得報酬的情況在這裡並不存在，那會使業績脫離「支付線」。（如果支付線以下的某人產生了大額的業績，則您不會獲得支付，而這種情況經常發生。）</a:t>
            </a:r>
          </a:p>
        </p:txBody>
      </p:sp>
      <p:sp>
        <p:nvSpPr>
          <p:cNvPr id="725" name="TextBox 724">
            <a:extLst>
              <a:ext uri="{FF2B5EF4-FFF2-40B4-BE49-F238E27FC236}">
                <a16:creationId xmlns:a16="http://schemas.microsoft.com/office/drawing/2014/main" id="{3389266E-6F47-2843-B184-C79CD555CB6B}"/>
              </a:ext>
            </a:extLst>
          </p:cNvPr>
          <p:cNvSpPr txBox="1"/>
          <p:nvPr/>
        </p:nvSpPr>
        <p:spPr>
          <a:xfrm>
            <a:off x="676004" y="3836629"/>
            <a:ext cx="10360025" cy="923330"/>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000000"/>
                </a:solidFill>
                <a:ea typeface="Microsoft YaHei" panose="020B0503020204020204" pitchFamily="34" charset="-122"/>
              </a:rPr>
              <a:t>4. 組織網路中的上線能100%獲取（不帶扣減）下線透過下訂單所產生的點數,直到達致能獲取利潤的要求 </a:t>
            </a:r>
            <a:r>
              <a:rPr lang="zh" sz="1800" b="1" i="1" u="none" dirty="0">
                <a:solidFill>
                  <a:srgbClr val="000000"/>
                </a:solidFill>
                <a:ea typeface="Microsoft YaHei" panose="020B0503020204020204" pitchFamily="34" charset="-122"/>
              </a:rPr>
              <a:t>(最多一年) </a:t>
            </a:r>
            <a:r>
              <a:rPr lang="zh" sz="1800" b="1" i="0" u="none" dirty="0">
                <a:solidFill>
                  <a:srgbClr val="000000"/>
                </a:solidFill>
                <a:ea typeface="Microsoft YaHei" panose="020B0503020204020204" pitchFamily="34" charset="-122"/>
              </a:rPr>
              <a:t>扣減指組織內每一層所能賺取的點數會以小輻度遞減，或將你的總收入減除上線所能賺取的金額所得的餘額</a:t>
            </a:r>
          </a:p>
        </p:txBody>
      </p:sp>
    </p:spTree>
    <p:extLst>
      <p:ext uri="{BB962C8B-B14F-4D97-AF65-F5344CB8AC3E}">
        <p14:creationId xmlns:p14="http://schemas.microsoft.com/office/powerpoint/2010/main" val="383605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wipe(down)">
                                      <p:cBhvr>
                                        <p:cTn id="7" dur="500"/>
                                        <p:tgtEl>
                                          <p:spTgt spid="7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3"/>
                                        </p:tgtEl>
                                        <p:attrNameLst>
                                          <p:attrName>style.visibility</p:attrName>
                                        </p:attrNameLst>
                                      </p:cBhvr>
                                      <p:to>
                                        <p:strVal val="visible"/>
                                      </p:to>
                                    </p:set>
                                    <p:animEffect transition="in" filter="wipe(down)">
                                      <p:cBhvr>
                                        <p:cTn id="12" dur="500"/>
                                        <p:tgtEl>
                                          <p:spTgt spid="7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24"/>
                                        </p:tgtEl>
                                        <p:attrNameLst>
                                          <p:attrName>style.visibility</p:attrName>
                                        </p:attrNameLst>
                                      </p:cBhvr>
                                      <p:to>
                                        <p:strVal val="visible"/>
                                      </p:to>
                                    </p:set>
                                    <p:animEffect transition="in" filter="wipe(down)">
                                      <p:cBhvr>
                                        <p:cTn id="17" dur="500"/>
                                        <p:tgtEl>
                                          <p:spTgt spid="7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25"/>
                                        </p:tgtEl>
                                        <p:attrNameLst>
                                          <p:attrName>style.visibility</p:attrName>
                                        </p:attrNameLst>
                                      </p:cBhvr>
                                      <p:to>
                                        <p:strVal val="visible"/>
                                      </p:to>
                                    </p:set>
                                    <p:animEffect transition="in" filter="wipe(down)">
                                      <p:cBhvr>
                                        <p:cTn id="22" dur="5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0" animBg="1"/>
      <p:bldP spid="723" grpId="0" animBg="1"/>
      <p:bldP spid="724" grpId="0" animBg="1"/>
      <p:bldP spid="72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778840" y="1982823"/>
            <a:ext cx="5104602" cy="3280621"/>
          </a:xfrm>
          <a:prstGeom prst="rect">
            <a:avLst/>
          </a:prstGeom>
        </p:spPr>
        <p:txBody>
          <a:bodyPr wrap="square" lIns="91414" tIns="45718" rIns="91414" bIns="45718" anchor="t">
            <a:noAutofit/>
          </a:bodyPr>
          <a:lstStyle/>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累積</a:t>
            </a:r>
            <a:r>
              <a:rPr kumimoji="0" lang="en-US" altLang="zh" sz="2200" b="1" i="0" u="none" strike="noStrike" kern="1200" cap="none" spc="0" normalizeH="0" baseline="0" noProof="0" dirty="0">
                <a:ln>
                  <a:noFill/>
                </a:ln>
                <a:solidFill>
                  <a:srgbClr val="DC4E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，使您的商業發展中心</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(BDC)</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合格後，即可開始從左右兩邊組織累積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您的商業發展中心合格（達到</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）後，即可開始累積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endParaRPr kumimoji="0" lang="en-US" sz="2000" b="1" i="0" u="none" strike="noStrike" kern="1200" cap="none" spc="0" normalizeH="0" baseline="0" noProof="0" dirty="0">
              <a:ln w="3175">
                <a:noFill/>
              </a:ln>
              <a:solidFill>
                <a:prstClr val="black"/>
              </a:solidFill>
              <a:effectLst/>
              <a:uLnTx/>
              <a:uFillTx/>
              <a:latin typeface="Helvetica Regular" charset="0"/>
              <a:ea typeface="+mn-ea"/>
              <a:cs typeface="Helvetica Regular" charset="0"/>
            </a:endParaRPr>
          </a:p>
        </p:txBody>
      </p:sp>
      <p:sp>
        <p:nvSpPr>
          <p:cNvPr id="6" name="Rectangle 5"/>
          <p:cNvSpPr/>
          <p:nvPr/>
        </p:nvSpPr>
        <p:spPr>
          <a:xfrm>
            <a:off x="778840" y="680979"/>
            <a:ext cx="4888535"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3" name="TextBox 32"/>
          <p:cNvSpPr txBox="1"/>
          <p:nvPr/>
        </p:nvSpPr>
        <p:spPr>
          <a:xfrm>
            <a:off x="778840" y="921843"/>
            <a:ext cx="4888535"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第三步 </a:t>
            </a:r>
            <a:r>
              <a:rPr kumimoji="0" lang="en-US" altLang="zh"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合格累積</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4413" y="0"/>
            <a:ext cx="6096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5546" y="2449513"/>
            <a:ext cx="3681984" cy="1395984"/>
          </a:xfrm>
          <a:prstGeom prst="rect">
            <a:avLst/>
          </a:prstGeom>
        </p:spPr>
      </p:pic>
      <p:pic>
        <p:nvPicPr>
          <p:cNvPr id="7" name="Picture 6">
            <a:extLst>
              <a:ext uri="{FF2B5EF4-FFF2-40B4-BE49-F238E27FC236}">
                <a16:creationId xmlns:a16="http://schemas.microsoft.com/office/drawing/2014/main" id="{F8CA846B-7AD5-D947-9192-F92F3AFB0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828" y="4391604"/>
            <a:ext cx="3612702" cy="2204362"/>
          </a:xfrm>
          <a:prstGeom prst="rect">
            <a:avLst/>
          </a:prstGeom>
        </p:spPr>
      </p:pic>
    </p:spTree>
    <p:extLst>
      <p:ext uri="{BB962C8B-B14F-4D97-AF65-F5344CB8AC3E}">
        <p14:creationId xmlns:p14="http://schemas.microsoft.com/office/powerpoint/2010/main" val="15895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778840" y="1982823"/>
            <a:ext cx="5104602" cy="3280621"/>
          </a:xfrm>
          <a:prstGeom prst="rect">
            <a:avLst/>
          </a:prstGeom>
        </p:spPr>
        <p:txBody>
          <a:bodyPr wrap="square" lIns="91414" tIns="45718" rIns="91414" bIns="45718" anchor="t">
            <a:noAutofit/>
          </a:bodyPr>
          <a:lstStyle/>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累積</a:t>
            </a:r>
            <a:r>
              <a:rPr kumimoji="0" lang="en-US" altLang="zh" sz="2200" b="1" i="0" u="none" strike="noStrike" kern="1200" cap="none" spc="0" normalizeH="0" baseline="0" noProof="0" dirty="0">
                <a:ln>
                  <a:noFill/>
                </a:ln>
                <a:solidFill>
                  <a:srgbClr val="DC4E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，使您的商業發展中心</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(BDC)</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合格後，即可開始從左右兩邊組織累積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您的商業發展中心合格（達到</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）後，即可開始累積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endParaRPr kumimoji="0" lang="en-US" sz="2000" b="1" i="0" u="none" strike="noStrike" kern="1200" cap="none" spc="0" normalizeH="0" baseline="0" noProof="0" dirty="0">
              <a:ln w="3175">
                <a:noFill/>
              </a:ln>
              <a:solidFill>
                <a:prstClr val="black"/>
              </a:solidFill>
              <a:effectLst/>
              <a:uLnTx/>
              <a:uFillTx/>
              <a:latin typeface="Helvetica Regular" charset="0"/>
              <a:ea typeface="+mn-ea"/>
              <a:cs typeface="Helvetica Regular" charset="0"/>
            </a:endParaRPr>
          </a:p>
        </p:txBody>
      </p:sp>
      <p:sp>
        <p:nvSpPr>
          <p:cNvPr id="6" name="Rectangle 5"/>
          <p:cNvSpPr/>
          <p:nvPr/>
        </p:nvSpPr>
        <p:spPr>
          <a:xfrm>
            <a:off x="778840" y="680979"/>
            <a:ext cx="4888535"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3" name="TextBox 32"/>
          <p:cNvSpPr txBox="1"/>
          <p:nvPr/>
        </p:nvSpPr>
        <p:spPr>
          <a:xfrm>
            <a:off x="778840" y="921843"/>
            <a:ext cx="4888535"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第三步 </a:t>
            </a:r>
            <a:r>
              <a:rPr kumimoji="0" lang="en-US" altLang="zh"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合格累積</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4413" y="0"/>
            <a:ext cx="6096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5546" y="2449513"/>
            <a:ext cx="3681984" cy="1395984"/>
          </a:xfrm>
          <a:prstGeom prst="rect">
            <a:avLst/>
          </a:prstGeom>
        </p:spPr>
      </p:pic>
      <p:sp>
        <p:nvSpPr>
          <p:cNvPr id="8" name="TextBox 7">
            <a:extLst>
              <a:ext uri="{FF2B5EF4-FFF2-40B4-BE49-F238E27FC236}">
                <a16:creationId xmlns:a16="http://schemas.microsoft.com/office/drawing/2014/main" id="{B41F532F-819B-AF4C-B641-E29C6393A9D1}"/>
              </a:ext>
            </a:extLst>
          </p:cNvPr>
          <p:cNvSpPr txBox="1"/>
          <p:nvPr/>
        </p:nvSpPr>
        <p:spPr>
          <a:xfrm>
            <a:off x="6310480" y="4292928"/>
            <a:ext cx="5748998" cy="1631216"/>
          </a:xfrm>
          <a:prstGeom prst="rect">
            <a:avLst/>
          </a:prstGeom>
          <a:noFill/>
          <a:ln w="1905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可以透過接受訂單，讓客戶在線訂購，購買 快速起步套裝或您喜歡的產品，在</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a:t>
            </a: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a:t>
            </a: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個月內通過銷售產品並收集收據，以完成表格</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1000</a:t>
            </a: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。沒有人能為他們完成這件事，您也不能為別人這樣做。這是穩固事業的基石</a:t>
            </a:r>
          </a:p>
        </p:txBody>
      </p:sp>
      <p:pic>
        <p:nvPicPr>
          <p:cNvPr id="13" name="Picture 12" descr="digenzymes.png">
            <a:extLst>
              <a:ext uri="{FF2B5EF4-FFF2-40B4-BE49-F238E27FC236}">
                <a16:creationId xmlns:a16="http://schemas.microsoft.com/office/drawing/2014/main" id="{2F7D209B-E3E5-F546-BD31-F95AE01B1A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552" y="5304597"/>
            <a:ext cx="2846228" cy="1553403"/>
          </a:xfrm>
          <a:prstGeom prst="rect">
            <a:avLst/>
          </a:prstGeom>
        </p:spPr>
      </p:pic>
      <p:grpSp>
        <p:nvGrpSpPr>
          <p:cNvPr id="14" name="Group 13">
            <a:extLst>
              <a:ext uri="{FF2B5EF4-FFF2-40B4-BE49-F238E27FC236}">
                <a16:creationId xmlns:a16="http://schemas.microsoft.com/office/drawing/2014/main" id="{C6DF50D0-0376-F040-AB5E-7E7354F9560B}"/>
              </a:ext>
            </a:extLst>
          </p:cNvPr>
          <p:cNvGrpSpPr/>
          <p:nvPr/>
        </p:nvGrpSpPr>
        <p:grpSpPr>
          <a:xfrm>
            <a:off x="2021081" y="4770239"/>
            <a:ext cx="2863737" cy="989069"/>
            <a:chOff x="1417665" y="528912"/>
            <a:chExt cx="5166462" cy="2294501"/>
          </a:xfrm>
        </p:grpSpPr>
        <p:sp>
          <p:nvSpPr>
            <p:cNvPr id="15" name="Cloud Callout 14">
              <a:extLst>
                <a:ext uri="{FF2B5EF4-FFF2-40B4-BE49-F238E27FC236}">
                  <a16:creationId xmlns:a16="http://schemas.microsoft.com/office/drawing/2014/main" id="{82CC7AE8-FFBC-7D40-A1EB-550886784A16}"/>
                </a:ext>
              </a:extLst>
            </p:cNvPr>
            <p:cNvSpPr/>
            <p:nvPr/>
          </p:nvSpPr>
          <p:spPr>
            <a:xfrm flipH="1">
              <a:off x="1512160" y="528912"/>
              <a:ext cx="3801092" cy="619818"/>
            </a:xfrm>
            <a:prstGeom prst="cloudCallout">
              <a:avLst>
                <a:gd name="adj1" fmla="val 18292"/>
                <a:gd name="adj2" fmla="val 55047"/>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6" name="TextBox 15">
              <a:extLst>
                <a:ext uri="{FF2B5EF4-FFF2-40B4-BE49-F238E27FC236}">
                  <a16:creationId xmlns:a16="http://schemas.microsoft.com/office/drawing/2014/main" id="{216CCC37-411D-D743-A5CE-859354D1FBC6}"/>
                </a:ext>
              </a:extLst>
            </p:cNvPr>
            <p:cNvSpPr txBox="1"/>
            <p:nvPr/>
          </p:nvSpPr>
          <p:spPr>
            <a:xfrm>
              <a:off x="1417665" y="1895214"/>
              <a:ext cx="5166462" cy="928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E1DFD0"/>
                  </a:solidFill>
                  <a:effectLst>
                    <a:outerShdw blurRad="41275" dist="20320" dir="1800000" algn="tl" rotWithShape="0">
                      <a:srgbClr val="000000">
                        <a:alpha val="40000"/>
                      </a:srgbClr>
                    </a:outerShdw>
                  </a:effectLst>
                  <a:uLnTx/>
                  <a:uFillTx/>
                  <a:latin typeface="Calibri"/>
                  <a:ea typeface="Microsoft YaHei Light" panose="020B0502040204020203" pitchFamily="34" charset="-122"/>
                  <a:cs typeface="+mn-cs"/>
                </a:rPr>
                <a:t>那是什麼？</a:t>
              </a:r>
            </a:p>
          </p:txBody>
        </p:sp>
      </p:grpSp>
    </p:spTree>
    <p:extLst>
      <p:ext uri="{BB962C8B-B14F-4D97-AF65-F5344CB8AC3E}">
        <p14:creationId xmlns:p14="http://schemas.microsoft.com/office/powerpoint/2010/main" val="369378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778840" y="1982823"/>
            <a:ext cx="5104602" cy="3280621"/>
          </a:xfrm>
          <a:prstGeom prst="rect">
            <a:avLst/>
          </a:prstGeom>
        </p:spPr>
        <p:txBody>
          <a:bodyPr wrap="square" lIns="91414" tIns="45718" rIns="91414" bIns="45718" anchor="t">
            <a:noAutofit/>
          </a:bodyPr>
          <a:lstStyle/>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累積</a:t>
            </a:r>
            <a:r>
              <a:rPr kumimoji="0" lang="en-US" altLang="zh" sz="2200" b="1" i="0" u="none" strike="noStrike" kern="1200" cap="none" spc="0" normalizeH="0" baseline="0" noProof="0" dirty="0">
                <a:ln>
                  <a:noFill/>
                </a:ln>
                <a:solidFill>
                  <a:srgbClr val="DC4E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，使您的商業發展中心</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(BDC)</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合格後，即可開始從左右兩邊組織累積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您的商業發展中心合格（達到</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）後，即可開始累積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將購物年金添加到計畫的基礎上，以節省開支並開始累積</a:t>
            </a:r>
            <a:r>
              <a:rPr kumimoji="0" lang="en-US" altLang="zh" sz="2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IBV</a:t>
            </a:r>
            <a:r>
              <a:rPr kumimoji="0" lang="zh" altLang="en-US" sz="2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作為發展事業的一部分</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endParaRPr kumimoji="0" lang="en-US" sz="2000" b="1" i="0" u="none" strike="noStrike" kern="1200" cap="none" spc="0" normalizeH="0" baseline="0" noProof="0" dirty="0">
              <a:ln w="3175">
                <a:noFill/>
              </a:ln>
              <a:solidFill>
                <a:prstClr val="black"/>
              </a:solidFill>
              <a:effectLst/>
              <a:uLnTx/>
              <a:uFillTx/>
              <a:latin typeface="Helvetica Regular" charset="0"/>
              <a:ea typeface="+mn-ea"/>
              <a:cs typeface="Helvetica Regular" charset="0"/>
            </a:endParaRPr>
          </a:p>
        </p:txBody>
      </p:sp>
      <p:sp>
        <p:nvSpPr>
          <p:cNvPr id="6" name="Rectangle 5"/>
          <p:cNvSpPr/>
          <p:nvPr/>
        </p:nvSpPr>
        <p:spPr>
          <a:xfrm>
            <a:off x="778840" y="680979"/>
            <a:ext cx="4888535"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3" name="TextBox 32"/>
          <p:cNvSpPr txBox="1"/>
          <p:nvPr/>
        </p:nvSpPr>
        <p:spPr>
          <a:xfrm>
            <a:off x="778840" y="921843"/>
            <a:ext cx="4888535"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第三步 </a:t>
            </a:r>
            <a:r>
              <a:rPr kumimoji="0" lang="en-US" altLang="zh"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合格累積</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78536" y="123434"/>
            <a:ext cx="6096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4529" y="2588118"/>
            <a:ext cx="3681984" cy="1395984"/>
          </a:xfrm>
          <a:prstGeom prst="rect">
            <a:avLst/>
          </a:prstGeom>
        </p:spPr>
      </p:pic>
      <p:pic>
        <p:nvPicPr>
          <p:cNvPr id="7" name="Picture 6">
            <a:extLst>
              <a:ext uri="{FF2B5EF4-FFF2-40B4-BE49-F238E27FC236}">
                <a16:creationId xmlns:a16="http://schemas.microsoft.com/office/drawing/2014/main" id="{F8CA846B-7AD5-D947-9192-F92F3AFB0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828" y="4391604"/>
            <a:ext cx="3612702" cy="2204362"/>
          </a:xfrm>
          <a:prstGeom prst="rect">
            <a:avLst/>
          </a:prstGeom>
        </p:spPr>
      </p:pic>
      <p:pic>
        <p:nvPicPr>
          <p:cNvPr id="8" name="Picture 7">
            <a:extLst>
              <a:ext uri="{FF2B5EF4-FFF2-40B4-BE49-F238E27FC236}">
                <a16:creationId xmlns:a16="http://schemas.microsoft.com/office/drawing/2014/main" id="{0771756E-7431-CC40-B8AF-55569C5A82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7014" y="727440"/>
            <a:ext cx="1719045" cy="1702461"/>
          </a:xfrm>
          <a:prstGeom prst="rect">
            <a:avLst/>
          </a:prstGeom>
          <a:effectLst/>
        </p:spPr>
      </p:pic>
      <p:sp>
        <p:nvSpPr>
          <p:cNvPr id="2" name="TextBox 1">
            <a:extLst>
              <a:ext uri="{FF2B5EF4-FFF2-40B4-BE49-F238E27FC236}">
                <a16:creationId xmlns:a16="http://schemas.microsoft.com/office/drawing/2014/main" id="{AEAA11EB-0C1E-4741-A2D4-B02243468068}"/>
              </a:ext>
            </a:extLst>
          </p:cNvPr>
          <p:cNvSpPr txBox="1"/>
          <p:nvPr/>
        </p:nvSpPr>
        <p:spPr>
          <a:xfrm>
            <a:off x="7288038" y="154737"/>
            <a:ext cx="3781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將購物年金添加到計畫的基礎</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以節省更多，並在此步驟中開始累積</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IBV</a:t>
            </a:r>
          </a:p>
        </p:txBody>
      </p:sp>
    </p:spTree>
    <p:extLst>
      <p:ext uri="{BB962C8B-B14F-4D97-AF65-F5344CB8AC3E}">
        <p14:creationId xmlns:p14="http://schemas.microsoft.com/office/powerpoint/2010/main" val="26018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55"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159305" y="1478057"/>
            <a:ext cx="6005651" cy="3280621"/>
          </a:xfrm>
          <a:prstGeom prst="rect">
            <a:avLst/>
          </a:prstGeom>
        </p:spPr>
        <p:txBody>
          <a:bodyPr wrap="square" lIns="91414" tIns="45718" rIns="91414" bIns="45718" anchor="t">
            <a:noAutofit/>
          </a:bodyPr>
          <a:lstStyle/>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累積</a:t>
            </a:r>
            <a:r>
              <a:rPr kumimoji="0" lang="en-US" altLang="zh" sz="2200" b="1" i="0" u="none" strike="noStrike" kern="1200" cap="none" spc="0" normalizeH="0" baseline="0" noProof="0" dirty="0">
                <a:ln>
                  <a:noFill/>
                </a:ln>
                <a:solidFill>
                  <a:srgbClr val="DC4E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，使您的商業發展中心</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(BDC)</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合格後，即可開始從左右兩邊組織累積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您的商業發展中心合格（達到</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200 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）後，即可開始累積</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2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endParaRPr kumimoji="0" lang="en-US" sz="2000" b="1" i="0" u="none" strike="noStrike" kern="1200" cap="none" spc="0" normalizeH="0" baseline="0" noProof="0" dirty="0">
              <a:ln w="3175">
                <a:noFill/>
              </a:ln>
              <a:solidFill>
                <a:prstClr val="black"/>
              </a:solidFill>
              <a:effectLst/>
              <a:uLnTx/>
              <a:uFillTx/>
              <a:latin typeface="Helvetica Regular" charset="0"/>
              <a:ea typeface="+mn-ea"/>
              <a:cs typeface="Helvetica Regular" charset="0"/>
            </a:endParaRPr>
          </a:p>
        </p:txBody>
      </p:sp>
      <p:sp>
        <p:nvSpPr>
          <p:cNvPr id="6" name="Rectangle 5"/>
          <p:cNvSpPr/>
          <p:nvPr/>
        </p:nvSpPr>
        <p:spPr>
          <a:xfrm>
            <a:off x="185530" y="176213"/>
            <a:ext cx="5751444"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3" name="TextBox 32"/>
          <p:cNvSpPr txBox="1"/>
          <p:nvPr/>
        </p:nvSpPr>
        <p:spPr>
          <a:xfrm>
            <a:off x="185530" y="417077"/>
            <a:ext cx="5751444"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第三步 </a:t>
            </a:r>
            <a:r>
              <a:rPr kumimoji="0" lang="en-US" altLang="zh"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3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合格累積</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65474" y="0"/>
            <a:ext cx="6096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56607" y="2449513"/>
            <a:ext cx="3681984" cy="1395984"/>
          </a:xfrm>
          <a:prstGeom prst="rect">
            <a:avLst/>
          </a:prstGeom>
        </p:spPr>
      </p:pic>
      <p:pic>
        <p:nvPicPr>
          <p:cNvPr id="7" name="Picture 6">
            <a:extLst>
              <a:ext uri="{FF2B5EF4-FFF2-40B4-BE49-F238E27FC236}">
                <a16:creationId xmlns:a16="http://schemas.microsoft.com/office/drawing/2014/main" id="{F8CA846B-7AD5-D947-9192-F92F3AFB0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5889" y="4391604"/>
            <a:ext cx="3612702" cy="2204362"/>
          </a:xfrm>
          <a:prstGeom prst="rect">
            <a:avLst/>
          </a:prstGeom>
        </p:spPr>
      </p:pic>
      <p:sp>
        <p:nvSpPr>
          <p:cNvPr id="9" name="TextBox 8">
            <a:extLst>
              <a:ext uri="{FF2B5EF4-FFF2-40B4-BE49-F238E27FC236}">
                <a16:creationId xmlns:a16="http://schemas.microsoft.com/office/drawing/2014/main" id="{4F0EA1EA-2014-E745-9F34-2BC261A5AF13}"/>
              </a:ext>
            </a:extLst>
          </p:cNvPr>
          <p:cNvSpPr txBox="1"/>
          <p:nvPr/>
        </p:nvSpPr>
        <p:spPr>
          <a:xfrm>
            <a:off x="6959808" y="176213"/>
            <a:ext cx="50755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合格累積可以通過能夠賺取利潤的零售、出售產品、以批發價格購買美安產品自用，以及改變他們的購物方式（</a:t>
            </a: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SHOP.COM</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線上購物）等途徑來產生</a:t>
            </a: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p>
        </p:txBody>
      </p:sp>
      <p:pic>
        <p:nvPicPr>
          <p:cNvPr id="10" name="Picture 9">
            <a:extLst>
              <a:ext uri="{FF2B5EF4-FFF2-40B4-BE49-F238E27FC236}">
                <a16:creationId xmlns:a16="http://schemas.microsoft.com/office/drawing/2014/main" id="{91AC582E-0990-6644-8C25-35B8C5B6E7C3}"/>
              </a:ext>
            </a:extLst>
          </p:cNvPr>
          <p:cNvPicPr>
            <a:picLocks noChangeAspect="1"/>
          </p:cNvPicPr>
          <p:nvPr/>
        </p:nvPicPr>
        <p:blipFill rotWithShape="1">
          <a:blip r:embed="rId5"/>
          <a:srcRect l="30747" r="23794" b="15406"/>
          <a:stretch/>
        </p:blipFill>
        <p:spPr>
          <a:xfrm>
            <a:off x="0" y="3982005"/>
            <a:ext cx="2384278" cy="2875995"/>
          </a:xfrm>
          <a:prstGeom prst="rect">
            <a:avLst/>
          </a:prstGeom>
        </p:spPr>
      </p:pic>
      <p:sp>
        <p:nvSpPr>
          <p:cNvPr id="11" name="Rectangle 10">
            <a:extLst>
              <a:ext uri="{FF2B5EF4-FFF2-40B4-BE49-F238E27FC236}">
                <a16:creationId xmlns:a16="http://schemas.microsoft.com/office/drawing/2014/main" id="{B2829E1B-B368-A441-A6BE-D650F84598C1}"/>
              </a:ext>
            </a:extLst>
          </p:cNvPr>
          <p:cNvSpPr/>
          <p:nvPr/>
        </p:nvSpPr>
        <p:spPr>
          <a:xfrm>
            <a:off x="33095" y="6301460"/>
            <a:ext cx="2318087" cy="492590"/>
          </a:xfrm>
          <a:prstGeom prst="rect">
            <a:avLst/>
          </a:prstGeom>
          <a:solidFill>
            <a:srgbClr val="DC4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開始省錢，轉消費為收入。</a:t>
            </a:r>
          </a:p>
        </p:txBody>
      </p:sp>
      <p:sp>
        <p:nvSpPr>
          <p:cNvPr id="12" name="TextBox 11">
            <a:extLst>
              <a:ext uri="{FF2B5EF4-FFF2-40B4-BE49-F238E27FC236}">
                <a16:creationId xmlns:a16="http://schemas.microsoft.com/office/drawing/2014/main" id="{0619200A-2B18-5D46-B69F-32F00B77D54C}"/>
              </a:ext>
            </a:extLst>
          </p:cNvPr>
          <p:cNvSpPr txBox="1"/>
          <p:nvPr/>
        </p:nvSpPr>
        <p:spPr>
          <a:xfrm>
            <a:off x="2463930" y="4099640"/>
            <a:ext cx="4039076" cy="2379113"/>
          </a:xfrm>
          <a:prstGeom prst="rect">
            <a:avLst/>
          </a:prstGeom>
          <a:noFill/>
        </p:spPr>
        <p:txBody>
          <a:bodyPr wrap="square" rtlCol="0">
            <a:spAutoFit/>
          </a:bodyPr>
          <a:lstStyle/>
          <a:p>
            <a:pPr marL="14288" marR="0" lvl="0" indent="-14288" algn="l" defTabSz="914400" rtl="0" eaLnBrk="1" fontAlgn="auto" latinLnBrk="0" hangingPunct="1">
              <a:lnSpc>
                <a:spcPct val="8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符合成為購物年金成員的資格</a:t>
            </a:r>
          </a:p>
          <a:p>
            <a:pPr marL="14288" marR="0" lvl="0" indent="-14288" algn="l" defTabSz="914400" rtl="0" eaLnBrk="1" fontAlgn="auto" latinLnBrk="0" hangingPunct="1">
              <a:lnSpc>
                <a:spcPct val="8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首先確保他們的個人檔案準確，並且同意事實與原則</a:t>
            </a:r>
            <a:endPar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14288" marR="0" lvl="0" indent="-14288" algn="l" defTabSz="914400" rtl="0" eaLnBrk="1" fontAlgn="auto" latinLnBrk="0" hangingPunct="1">
              <a:lnSpc>
                <a:spcPct val="80000"/>
              </a:lnSpc>
              <a:spcBef>
                <a:spcPts val="0"/>
              </a:spcBef>
              <a:spcAft>
                <a:spcPts val="0"/>
              </a:spcAft>
              <a:buClrTx/>
              <a:buSzTx/>
              <a:buFontTx/>
              <a:buNone/>
              <a:tabLst/>
              <a:defRPr/>
            </a:pPr>
            <a:endPar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14288" marR="0" lvl="0" indent="-14288" algn="l" defTabSz="914400" rtl="0" eaLnBrk="1" fontAlgn="auto" latinLnBrk="0" hangingPunct="1">
              <a:lnSpc>
                <a:spcPct val="8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從您開始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定期完成購物年金評量。預先做好固定消費以及季節性消費的規劃</a:t>
            </a:r>
            <a:endPar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14288" marR="0" lvl="0" indent="-14288" algn="l" defTabSz="914400" rtl="0" eaLnBrk="1" fontAlgn="auto" latinLnBrk="0" hangingPunct="1">
              <a:lnSpc>
                <a:spcPct val="8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落實評量表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改變您的購物習慣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找出最高利潤</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DIRECT</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與潛在人選分享購物年金計畫</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請事業夥伴及潛在人選完成購物年金評量。教他們改變習慣並開始建立購物年金。</a:t>
            </a:r>
          </a:p>
        </p:txBody>
      </p:sp>
      <p:pic>
        <p:nvPicPr>
          <p:cNvPr id="13" name="Picture 12">
            <a:extLst>
              <a:ext uri="{FF2B5EF4-FFF2-40B4-BE49-F238E27FC236}">
                <a16:creationId xmlns:a16="http://schemas.microsoft.com/office/drawing/2014/main" id="{8C7CB75E-B247-F54C-828A-374A794B35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187" y="2542549"/>
            <a:ext cx="1162854" cy="1151636"/>
          </a:xfrm>
          <a:prstGeom prst="rect">
            <a:avLst/>
          </a:prstGeom>
          <a:effectLst/>
        </p:spPr>
      </p:pic>
    </p:spTree>
    <p:extLst>
      <p:ext uri="{BB962C8B-B14F-4D97-AF65-F5344CB8AC3E}">
        <p14:creationId xmlns:p14="http://schemas.microsoft.com/office/powerpoint/2010/main" val="351933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25" name="Straight Connector 224"/>
          <p:cNvCxnSpPr/>
          <p:nvPr/>
        </p:nvCxnSpPr>
        <p:spPr>
          <a:xfrm flipH="1">
            <a:off x="3685310" y="2287739"/>
            <a:ext cx="2329921" cy="1743934"/>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344519" y="2287739"/>
            <a:ext cx="2527205" cy="1823002"/>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sp>
        <p:nvSpPr>
          <p:cNvPr id="8" name="Rectangle 7"/>
          <p:cNvSpPr>
            <a:spLocks noChangeAspect="1"/>
          </p:cNvSpPr>
          <p:nvPr/>
        </p:nvSpPr>
        <p:spPr>
          <a:xfrm>
            <a:off x="3219453" y="3593886"/>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 </a:t>
            </a:r>
          </a:p>
        </p:txBody>
      </p:sp>
      <p:sp>
        <p:nvSpPr>
          <p:cNvPr id="9" name="Rectangle 8"/>
          <p:cNvSpPr>
            <a:spLocks noChangeAspect="1"/>
          </p:cNvSpPr>
          <p:nvPr/>
        </p:nvSpPr>
        <p:spPr>
          <a:xfrm>
            <a:off x="3041328"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0" name="Rectangle 9"/>
          <p:cNvSpPr>
            <a:spLocks noChangeAspect="1"/>
          </p:cNvSpPr>
          <p:nvPr/>
        </p:nvSpPr>
        <p:spPr>
          <a:xfrm>
            <a:off x="2863200"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1" name="Rectangle 10"/>
          <p:cNvSpPr>
            <a:spLocks noChangeAspect="1"/>
          </p:cNvSpPr>
          <p:nvPr/>
        </p:nvSpPr>
        <p:spPr>
          <a:xfrm>
            <a:off x="4245607"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12" name="Rectangle 11"/>
          <p:cNvSpPr>
            <a:spLocks noChangeAspect="1"/>
          </p:cNvSpPr>
          <p:nvPr/>
        </p:nvSpPr>
        <p:spPr>
          <a:xfrm>
            <a:off x="4067479"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3" name="Rectangle 62"/>
          <p:cNvSpPr>
            <a:spLocks noChangeAspect="1"/>
          </p:cNvSpPr>
          <p:nvPr/>
        </p:nvSpPr>
        <p:spPr>
          <a:xfrm>
            <a:off x="8400776" y="3593886"/>
            <a:ext cx="848026" cy="779512"/>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600" b="1"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UFO</a:t>
            </a:r>
          </a:p>
        </p:txBody>
      </p:sp>
      <p:sp>
        <p:nvSpPr>
          <p:cNvPr id="64" name="Rectangle 63"/>
          <p:cNvSpPr>
            <a:spLocks noChangeAspect="1"/>
          </p:cNvSpPr>
          <p:nvPr/>
        </p:nvSpPr>
        <p:spPr>
          <a:xfrm>
            <a:off x="8222651"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5" name="Rectangle 64"/>
          <p:cNvSpPr>
            <a:spLocks noChangeAspect="1"/>
          </p:cNvSpPr>
          <p:nvPr/>
        </p:nvSpPr>
        <p:spPr>
          <a:xfrm>
            <a:off x="8044523"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6" name="Rectangle 65"/>
          <p:cNvSpPr>
            <a:spLocks noChangeAspect="1"/>
          </p:cNvSpPr>
          <p:nvPr/>
        </p:nvSpPr>
        <p:spPr>
          <a:xfrm>
            <a:off x="9426929" y="3593886"/>
            <a:ext cx="178125" cy="779512"/>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67" name="Rectangle 66"/>
          <p:cNvSpPr>
            <a:spLocks noChangeAspect="1"/>
          </p:cNvSpPr>
          <p:nvPr/>
        </p:nvSpPr>
        <p:spPr>
          <a:xfrm>
            <a:off x="9248801" y="3593886"/>
            <a:ext cx="178125" cy="779512"/>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44" name="TextBox 43"/>
          <p:cNvSpPr txBox="1"/>
          <p:nvPr/>
        </p:nvSpPr>
        <p:spPr>
          <a:xfrm>
            <a:off x="434260" y="0"/>
            <a:ext cx="3729928" cy="42165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開始</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使用產品</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發展顧客</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6AE5A6"/>
                </a:solidFill>
                <a:effectLst/>
                <a:uLnTx/>
                <a:uFillTx/>
                <a:latin typeface="Calibri" panose="020F0502020204030204"/>
                <a:ea typeface="Microsoft YaHei Light" panose="020B0502040204020203" pitchFamily="34" charset="-122"/>
                <a:cs typeface="+mn-cs"/>
              </a:rPr>
              <a:t>銷售產品，直到達到</a:t>
            </a:r>
            <a:r>
              <a:rPr kumimoji="0" lang="en-US" altLang="zh" sz="1600" b="1" i="0" u="sng" strike="noStrike" kern="1200" cap="none" spc="0" normalizeH="0" baseline="0" noProof="0" dirty="0">
                <a:ln>
                  <a:noFill/>
                </a:ln>
                <a:solidFill>
                  <a:srgbClr val="6AE5A6"/>
                </a:solidFill>
                <a:effectLst/>
                <a:uLnTx/>
                <a:uFillTx/>
                <a:latin typeface="Calibri" panose="020F0502020204030204"/>
                <a:ea typeface="Microsoft YaHei Light" panose="020B0502040204020203" pitchFamily="34" charset="-122"/>
                <a:cs typeface="+mn-cs"/>
              </a:rPr>
              <a:t>200BV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零售要求：銷售收據</a:t>
            </a:r>
            <a:r>
              <a:rPr kumimoji="0" lang="en-US" altLang="zh"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1000</a:t>
            </a: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表格， </a:t>
            </a:r>
            <a:r>
              <a:rPr kumimoji="0" lang="en-US" altLang="zh"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70%</a:t>
            </a: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規則</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進行購物年金評量</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逐步設定後台管理區 </a:t>
            </a:r>
            <a:r>
              <a:rPr kumimoji="0" lang="en-US" altLang="zh"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 </a:t>
            </a: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管理區</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制定潛在顧客名單</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與團隊一起發掘事業機會 </a:t>
            </a:r>
            <a:r>
              <a:rPr kumimoji="0" lang="en-US" altLang="zh"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 </a:t>
            </a: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每週兩次</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現有夥伴帶來更多夥伴</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參加全球會議聯盟系統的活動，銷售門票</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600" b="1" i="0" u="sng" strike="noStrike" kern="1200" cap="none" spc="0" normalizeH="0" baseline="0" noProof="0" dirty="0">
                <a:ln>
                  <a:noFill/>
                </a:ln>
                <a:solidFill>
                  <a:srgbClr val="03E9A0"/>
                </a:solidFill>
                <a:effectLst/>
                <a:uLnTx/>
                <a:uFillTx/>
                <a:latin typeface="Calibri" panose="020F0502020204030204"/>
                <a:ea typeface="Microsoft YaHei Light" panose="020B0502040204020203" pitchFamily="34" charset="-122"/>
                <a:cs typeface="+mn-cs"/>
              </a:rPr>
              <a:t>掌握成功五要訣</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03E9A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03E9A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4DDAD165-0BB9-4B4E-B87A-BB6E13252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767" y="464373"/>
            <a:ext cx="3612702" cy="2204362"/>
          </a:xfrm>
          <a:prstGeom prst="rect">
            <a:avLst/>
          </a:prstGeom>
        </p:spPr>
      </p:pic>
      <p:sp>
        <p:nvSpPr>
          <p:cNvPr id="14" name="TextBox 13"/>
          <p:cNvSpPr txBox="1"/>
          <p:nvPr/>
        </p:nvSpPr>
        <p:spPr>
          <a:xfrm>
            <a:off x="414337" y="5736928"/>
            <a:ext cx="11344276" cy="1015663"/>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1"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沒有人能夠替你經營事業，同樣，你也不能代替他人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1"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他們只能在他人的協助下親自經營。所有權不可缺失。必須參加活動。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1"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具有團隊協作精神。你為自己的事業奮鬥，卻非孤立無援、單打獨鬥。</a:t>
            </a:r>
          </a:p>
        </p:txBody>
      </p:sp>
      <p:sp>
        <p:nvSpPr>
          <p:cNvPr id="15" name="TextBox 14"/>
          <p:cNvSpPr txBox="1"/>
          <p:nvPr/>
        </p:nvSpPr>
        <p:spPr>
          <a:xfrm>
            <a:off x="8365198" y="1243013"/>
            <a:ext cx="3393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4541265" y="3410339"/>
            <a:ext cx="3516742" cy="2523768"/>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與推薦人和事業夥伴一起嘗試經營事業</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展示超連鎖事業概覽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使用產品，分享產品</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參加訓練，</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起步指南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潛在顧客名單。</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閱讀美安專業手冊</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了解各項要求，設定後台管理區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zh" altLang="en-US" sz="1400" b="0" i="0" u="none" strike="noStrike" kern="1200" cap="none" spc="0" normalizeH="0" baseline="0" noProof="0" dirty="0">
                <a:ln>
                  <a:noFill/>
                </a:ln>
                <a:solidFill>
                  <a:srgbClr val="FFFFFF"/>
                </a:solidFill>
                <a:effectLst/>
                <a:uLnTx/>
                <a:uFillTx/>
                <a:latin typeface="Calibri" panose="020F0502020204030204"/>
                <a:ea typeface="Microsoft YaHei Light" panose="020B0502040204020203" pitchFamily="34" charset="-122"/>
                <a:cs typeface="+mn-cs"/>
              </a:rPr>
              <a:t>向他人展示超連鎖事業概覽，看他們中是否有人合格或認識合適的人</a:t>
            </a:r>
          </a:p>
          <a:p>
            <a:pPr marL="285750" marR="0" lvl="0" indent="-285750" algn="ctr"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8572110" y="532413"/>
            <a:ext cx="305724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3200" b="0" i="0" u="none" strike="noStrike" kern="1200" cap="none" spc="0" normalizeH="0" baseline="0" noProof="0" dirty="0">
                <a:ln>
                  <a:noFill/>
                </a:ln>
                <a:solidFill>
                  <a:srgbClr val="6AE5A6"/>
                </a:solidFill>
                <a:effectLst/>
                <a:uLnTx/>
                <a:uFillTx/>
                <a:latin typeface="Calibri" panose="020F0502020204030204"/>
                <a:ea typeface="Microsoft YaHei Light" panose="020B0502040204020203" pitchFamily="34" charset="-122"/>
                <a:cs typeface="+mn-cs"/>
              </a:rPr>
              <a:t>開創你的事業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3200" b="0" i="0" u="none" strike="noStrike" kern="1200" cap="none" spc="0" normalizeH="0" baseline="0" noProof="0" dirty="0">
                <a:ln>
                  <a:noFill/>
                </a:ln>
                <a:solidFill>
                  <a:srgbClr val="6AE5A6"/>
                </a:solidFill>
                <a:effectLst/>
                <a:uLnTx/>
                <a:uFillTx/>
                <a:latin typeface="Calibri" panose="020F0502020204030204"/>
                <a:ea typeface="Microsoft YaHei Light" panose="020B0502040204020203" pitchFamily="34" charset="-122"/>
                <a:cs typeface="+mn-cs"/>
              </a:rPr>
              <a:t>成為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3200" b="0" i="0" u="none" strike="noStrike" kern="1200" cap="none" spc="0" normalizeH="0" baseline="0" noProof="0" dirty="0">
                <a:ln>
                  <a:noFill/>
                </a:ln>
                <a:solidFill>
                  <a:srgbClr val="6AE5A6"/>
                </a:solidFill>
                <a:effectLst/>
                <a:uLnTx/>
                <a:uFillTx/>
                <a:latin typeface="Calibri" panose="020F0502020204030204"/>
                <a:ea typeface="Microsoft YaHei Light" panose="020B0502040204020203" pitchFamily="34" charset="-122"/>
                <a:cs typeface="+mn-cs"/>
              </a:rPr>
              <a:t>卓越超連鎖店主</a:t>
            </a:r>
          </a:p>
        </p:txBody>
      </p:sp>
    </p:spTree>
    <p:extLst>
      <p:ext uri="{BB962C8B-B14F-4D97-AF65-F5344CB8AC3E}">
        <p14:creationId xmlns:p14="http://schemas.microsoft.com/office/powerpoint/2010/main" val="3843609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0006AD-84EA-4749-A161-0179F512F248}"/>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12188950" cy="6857999"/>
          </a:xfrm>
          <a:prstGeom prst="rect">
            <a:avLst/>
          </a:prstGeom>
        </p:spPr>
      </p:pic>
      <p:cxnSp>
        <p:nvCxnSpPr>
          <p:cNvPr id="8" name="Elbow Connector 7"/>
          <p:cNvCxnSpPr/>
          <p:nvPr/>
        </p:nvCxnSpPr>
        <p:spPr>
          <a:xfrm rot="10800000" flipV="1">
            <a:off x="844952" y="2344400"/>
            <a:ext cx="4166634" cy="3141999"/>
          </a:xfrm>
          <a:prstGeom prst="bentConnector3">
            <a:avLst>
              <a:gd name="adj1" fmla="val 99725"/>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7125629" y="2344401"/>
            <a:ext cx="4159687" cy="3141998"/>
          </a:xfrm>
          <a:prstGeom prst="bentConnector3">
            <a:avLst>
              <a:gd name="adj1" fmla="val 100087"/>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459065"/>
            <a:ext cx="12191999" cy="369328"/>
          </a:xfrm>
          <a:prstGeom prst="rect">
            <a:avLst/>
          </a:prstGeom>
          <a:noFill/>
        </p:spPr>
        <p:txBody>
          <a:bodyPr wrap="square" lIns="91414" tIns="45718" rIns="91414" bIns="45718" rtlCol="0">
            <a:spAutoFit/>
          </a:bodyPr>
          <a:lstStyle/>
          <a:p>
            <a:pPr marL="0" marR="0" lvl="0" indent="0" algn="ctr" defTabSz="914105" rtl="0" eaLnBrk="1" fontAlgn="auto" latinLnBrk="0" hangingPunct="1">
              <a:lnSpc>
                <a:spcPct val="9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可放入您親自推薦夥伴的商業發展中心</a:t>
            </a:r>
          </a:p>
        </p:txBody>
      </p:sp>
      <p:sp>
        <p:nvSpPr>
          <p:cNvPr id="12" name="TextBox 11"/>
          <p:cNvSpPr txBox="1"/>
          <p:nvPr/>
        </p:nvSpPr>
        <p:spPr>
          <a:xfrm>
            <a:off x="-2" y="1028700"/>
            <a:ext cx="12192003" cy="369328"/>
          </a:xfrm>
          <a:prstGeom prst="rect">
            <a:avLst/>
          </a:prstGeom>
          <a:noFill/>
        </p:spPr>
        <p:txBody>
          <a:bodyPr wrap="square" lIns="91414" tIns="45718" rIns="91414" bIns="45718" rtlCol="0">
            <a:spAutoFit/>
          </a:bodyPr>
          <a:lstStyle/>
          <a:p>
            <a:pPr marL="0" marR="0" lvl="0" indent="0" algn="ctr" defTabSz="914105" rtl="0" eaLnBrk="1" fontAlgn="auto" latinLnBrk="0" hangingPunct="1">
              <a:lnSpc>
                <a:spcPct val="9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範例：您訂貨後有</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400BV</a:t>
            </a: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需要放置</a:t>
            </a:r>
          </a:p>
        </p:txBody>
      </p:sp>
      <p:sp>
        <p:nvSpPr>
          <p:cNvPr id="27" name="Rectangle 26"/>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28" name="Rectangle 27"/>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放置業績點數*</a:t>
            </a:r>
          </a:p>
        </p:txBody>
      </p:sp>
      <p:cxnSp>
        <p:nvCxnSpPr>
          <p:cNvPr id="11" name="Straight Arrow Connector 10"/>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b="21517"/>
          <a:stretch/>
        </p:blipFill>
        <p:spPr>
          <a:xfrm>
            <a:off x="1" y="0"/>
            <a:ext cx="12188950" cy="5382381"/>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t="80423" r="81965"/>
          <a:stretch/>
        </p:blipFill>
        <p:spPr>
          <a:xfrm>
            <a:off x="3050" y="5515429"/>
            <a:ext cx="2198283" cy="1342570"/>
          </a:xfrm>
          <a:prstGeom prst="rect">
            <a:avLst/>
          </a:prstGeom>
        </p:spPr>
      </p:pic>
    </p:spTree>
    <p:extLst>
      <p:ext uri="{BB962C8B-B14F-4D97-AF65-F5344CB8AC3E}">
        <p14:creationId xmlns:p14="http://schemas.microsoft.com/office/powerpoint/2010/main" val="490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1000"/>
                                        <p:tgtEl>
                                          <p:spTgt spid="19"/>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193932-5222-4741-8CFD-D47549A8BFAB}"/>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3" name="Rectangle 2">
            <a:extLst>
              <a:ext uri="{FF2B5EF4-FFF2-40B4-BE49-F238E27FC236}">
                <a16:creationId xmlns:a16="http://schemas.microsoft.com/office/drawing/2014/main" id="{5C66A2FE-CDEC-5948-A93C-AEA1BD6D443A}"/>
              </a:ext>
            </a:extLst>
          </p:cNvPr>
          <p:cNvSpPr/>
          <p:nvPr/>
        </p:nvSpPr>
        <p:spPr>
          <a:xfrm>
            <a:off x="728870" y="5064329"/>
            <a:ext cx="967408" cy="7178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8052"/>
            <a:ext cx="12188952" cy="6857999"/>
          </a:xfrm>
          <a:prstGeom prst="rect">
            <a:avLst/>
          </a:prstGeom>
        </p:spPr>
      </p:pic>
      <p:cxnSp>
        <p:nvCxnSpPr>
          <p:cNvPr id="8" name="Elbow Connector 7"/>
          <p:cNvCxnSpPr/>
          <p:nvPr/>
        </p:nvCxnSpPr>
        <p:spPr>
          <a:xfrm rot="10800000" flipV="1">
            <a:off x="844952" y="2026348"/>
            <a:ext cx="4166634" cy="3141999"/>
          </a:xfrm>
          <a:prstGeom prst="bentConnector3">
            <a:avLst>
              <a:gd name="adj1" fmla="val 99725"/>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 y="1028700"/>
            <a:ext cx="12192003" cy="369328"/>
          </a:xfrm>
          <a:prstGeom prst="rect">
            <a:avLst/>
          </a:prstGeom>
          <a:noFill/>
        </p:spPr>
        <p:txBody>
          <a:bodyPr wrap="square" lIns="91414" tIns="45718" rIns="91414" bIns="45718" rtlCol="0">
            <a:spAutoFit/>
          </a:bodyPr>
          <a:lstStyle/>
          <a:p>
            <a:pPr marL="0" marR="0" lvl="0" indent="0" algn="ctr" defTabSz="914105" rtl="0" eaLnBrk="1" fontAlgn="auto" latinLnBrk="0" hangingPunct="1">
              <a:lnSpc>
                <a:spcPct val="9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範例：您訂貨後有</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400BV</a:t>
            </a: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需要放置</a:t>
            </a:r>
          </a:p>
        </p:txBody>
      </p:sp>
      <p:sp>
        <p:nvSpPr>
          <p:cNvPr id="27" name="Rectangle 26"/>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28" name="Rectangle 27"/>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放置業績點數*</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18052"/>
            <a:ext cx="12188950" cy="6857999"/>
          </a:xfrm>
          <a:prstGeom prst="rect">
            <a:avLst/>
          </a:prstGeom>
        </p:spPr>
      </p:pic>
      <p:cxnSp>
        <p:nvCxnSpPr>
          <p:cNvPr id="11" name="Straight Arrow Connector 10"/>
          <p:cNvCxnSpPr/>
          <p:nvPr/>
        </p:nvCxnSpPr>
        <p:spPr>
          <a:xfrm>
            <a:off x="6096000" y="2625870"/>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b="21517"/>
          <a:stretch/>
        </p:blipFill>
        <p:spPr>
          <a:xfrm>
            <a:off x="1" y="-318052"/>
            <a:ext cx="12188950" cy="5382381"/>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t="80423" r="81965"/>
          <a:stretch/>
        </p:blipFill>
        <p:spPr>
          <a:xfrm>
            <a:off x="3050" y="5197377"/>
            <a:ext cx="2198283" cy="1342570"/>
          </a:xfrm>
          <a:prstGeom prst="rect">
            <a:avLst/>
          </a:prstGeom>
        </p:spPr>
      </p:pic>
      <p:sp>
        <p:nvSpPr>
          <p:cNvPr id="14" name="TextBox 13">
            <a:extLst>
              <a:ext uri="{FF2B5EF4-FFF2-40B4-BE49-F238E27FC236}">
                <a16:creationId xmlns:a16="http://schemas.microsoft.com/office/drawing/2014/main" id="{81B72753-CCCD-8248-9430-534DCD13A519}"/>
              </a:ext>
            </a:extLst>
          </p:cNvPr>
          <p:cNvSpPr txBox="1"/>
          <p:nvPr/>
        </p:nvSpPr>
        <p:spPr>
          <a:xfrm>
            <a:off x="728870" y="5858206"/>
            <a:ext cx="11012555" cy="6740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可放入您親自推薦夥伴的商業發展中心，該夥伴參加了自動購貨計畫，已經達到要求，並且您親自與他們一起主辦會議、展示計畫、執行</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跟進法，他們的點數接近合格門檻，並且接續攀升。平衡各邊，賺取佣金支票以獲得表彰並向大家展示成功。無論如何，我們以團隊形式精誠合作，因此都可以被合理化。通常，我甚至不會告訴他們。</a:t>
            </a:r>
            <a:r>
              <a:rPr kumimoji="0" lang="zh" altLang="en-US" sz="1400" b="1" i="1"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這僅在業務強的邊（共同邊）發生。</a:t>
            </a:r>
          </a:p>
        </p:txBody>
      </p:sp>
      <p:sp>
        <p:nvSpPr>
          <p:cNvPr id="15" name="TextBox 14">
            <a:extLst>
              <a:ext uri="{FF2B5EF4-FFF2-40B4-BE49-F238E27FC236}">
                <a16:creationId xmlns:a16="http://schemas.microsoft.com/office/drawing/2014/main" id="{96535337-A96C-C44C-BB01-EA05C114DF45}"/>
              </a:ext>
            </a:extLst>
          </p:cNvPr>
          <p:cNvSpPr txBox="1"/>
          <p:nvPr/>
        </p:nvSpPr>
        <p:spPr>
          <a:xfrm>
            <a:off x="1629771" y="5197377"/>
            <a:ext cx="151787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我們在此主辦會議</a:t>
            </a:r>
          </a:p>
        </p:txBody>
      </p:sp>
      <p:cxnSp>
        <p:nvCxnSpPr>
          <p:cNvPr id="19" name="Elbow Connector 18"/>
          <p:cNvCxnSpPr/>
          <p:nvPr/>
        </p:nvCxnSpPr>
        <p:spPr>
          <a:xfrm>
            <a:off x="7125629" y="2026349"/>
            <a:ext cx="4159687" cy="3141998"/>
          </a:xfrm>
          <a:prstGeom prst="bentConnector3">
            <a:avLst>
              <a:gd name="adj1" fmla="val 100087"/>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BAD15DE-E52D-844B-9C52-73BE25D0DFFA}"/>
              </a:ext>
            </a:extLst>
          </p:cNvPr>
          <p:cNvGrpSpPr/>
          <p:nvPr/>
        </p:nvGrpSpPr>
        <p:grpSpPr>
          <a:xfrm>
            <a:off x="7586442" y="1531122"/>
            <a:ext cx="4134713" cy="3750365"/>
            <a:chOff x="7586442" y="1531122"/>
            <a:chExt cx="4134713" cy="3750365"/>
          </a:xfrm>
        </p:grpSpPr>
        <p:sp>
          <p:nvSpPr>
            <p:cNvPr id="17" name="Multiply 16">
              <a:extLst>
                <a:ext uri="{FF2B5EF4-FFF2-40B4-BE49-F238E27FC236}">
                  <a16:creationId xmlns:a16="http://schemas.microsoft.com/office/drawing/2014/main" id="{3112651E-A94C-C54D-A738-3B3D820A5148}"/>
                </a:ext>
              </a:extLst>
            </p:cNvPr>
            <p:cNvSpPr/>
            <p:nvPr/>
          </p:nvSpPr>
          <p:spPr>
            <a:xfrm>
              <a:off x="7586442" y="1531122"/>
              <a:ext cx="914400" cy="914400"/>
            </a:xfrm>
            <a:prstGeom prst="mathMultiply">
              <a:avLst/>
            </a:prstGeom>
            <a:gradFill rotWithShape="1">
              <a:gsLst>
                <a:gs pos="0">
                  <a:srgbClr val="BC3521">
                    <a:tint val="100000"/>
                    <a:shade val="100000"/>
                    <a:satMod val="130000"/>
                  </a:srgbClr>
                </a:gs>
                <a:gs pos="100000">
                  <a:srgbClr val="BC3521">
                    <a:tint val="50000"/>
                    <a:shade val="100000"/>
                    <a:satMod val="350000"/>
                  </a:srgbClr>
                </a:gs>
              </a:gsLst>
              <a:lin ang="16200000" scaled="0"/>
            </a:gradFill>
            <a:ln w="9525" cap="flat" cmpd="sng" algn="ctr">
              <a:solidFill>
                <a:srgbClr val="BC3521">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8" name="Multiply 17">
              <a:extLst>
                <a:ext uri="{FF2B5EF4-FFF2-40B4-BE49-F238E27FC236}">
                  <a16:creationId xmlns:a16="http://schemas.microsoft.com/office/drawing/2014/main" id="{C0DFF5C1-B452-B441-A694-33128681189D}"/>
                </a:ext>
              </a:extLst>
            </p:cNvPr>
            <p:cNvSpPr/>
            <p:nvPr/>
          </p:nvSpPr>
          <p:spPr>
            <a:xfrm>
              <a:off x="10806755" y="1531122"/>
              <a:ext cx="914400" cy="914400"/>
            </a:xfrm>
            <a:prstGeom prst="mathMultiply">
              <a:avLst/>
            </a:prstGeom>
            <a:gradFill rotWithShape="1">
              <a:gsLst>
                <a:gs pos="0">
                  <a:srgbClr val="BC3521">
                    <a:tint val="100000"/>
                    <a:shade val="100000"/>
                    <a:satMod val="130000"/>
                  </a:srgbClr>
                </a:gs>
                <a:gs pos="100000">
                  <a:srgbClr val="BC3521">
                    <a:tint val="50000"/>
                    <a:shade val="100000"/>
                    <a:satMod val="350000"/>
                  </a:srgbClr>
                </a:gs>
              </a:gsLst>
              <a:lin ang="16200000" scaled="0"/>
            </a:gradFill>
            <a:ln w="9525" cap="flat" cmpd="sng" algn="ctr">
              <a:solidFill>
                <a:srgbClr val="BC3521">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0" name="Multiply 19">
              <a:extLst>
                <a:ext uri="{FF2B5EF4-FFF2-40B4-BE49-F238E27FC236}">
                  <a16:creationId xmlns:a16="http://schemas.microsoft.com/office/drawing/2014/main" id="{CAFC919D-81F9-1644-9043-A84DF3D3C837}"/>
                </a:ext>
              </a:extLst>
            </p:cNvPr>
            <p:cNvSpPr/>
            <p:nvPr/>
          </p:nvSpPr>
          <p:spPr>
            <a:xfrm>
              <a:off x="10806755" y="3055122"/>
              <a:ext cx="914400" cy="914400"/>
            </a:xfrm>
            <a:prstGeom prst="mathMultiply">
              <a:avLst/>
            </a:prstGeom>
            <a:gradFill rotWithShape="1">
              <a:gsLst>
                <a:gs pos="0">
                  <a:srgbClr val="BC3521">
                    <a:tint val="100000"/>
                    <a:shade val="100000"/>
                    <a:satMod val="130000"/>
                  </a:srgbClr>
                </a:gs>
                <a:gs pos="100000">
                  <a:srgbClr val="BC3521">
                    <a:tint val="50000"/>
                    <a:shade val="100000"/>
                    <a:satMod val="350000"/>
                  </a:srgbClr>
                </a:gs>
              </a:gsLst>
              <a:lin ang="16200000" scaled="0"/>
            </a:gradFill>
            <a:ln w="9525" cap="flat" cmpd="sng" algn="ctr">
              <a:solidFill>
                <a:srgbClr val="BC3521">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1" name="Multiply 20">
              <a:extLst>
                <a:ext uri="{FF2B5EF4-FFF2-40B4-BE49-F238E27FC236}">
                  <a16:creationId xmlns:a16="http://schemas.microsoft.com/office/drawing/2014/main" id="{73AB8B57-AE5E-964B-9F56-DB1FDDC40FB2}"/>
                </a:ext>
              </a:extLst>
            </p:cNvPr>
            <p:cNvSpPr/>
            <p:nvPr/>
          </p:nvSpPr>
          <p:spPr>
            <a:xfrm>
              <a:off x="10806755" y="4367087"/>
              <a:ext cx="914400" cy="914400"/>
            </a:xfrm>
            <a:prstGeom prst="mathMultiply">
              <a:avLst/>
            </a:prstGeom>
            <a:gradFill rotWithShape="1">
              <a:gsLst>
                <a:gs pos="0">
                  <a:srgbClr val="BC3521">
                    <a:tint val="100000"/>
                    <a:shade val="100000"/>
                    <a:satMod val="130000"/>
                  </a:srgbClr>
                </a:gs>
                <a:gs pos="100000">
                  <a:srgbClr val="BC3521">
                    <a:tint val="50000"/>
                    <a:shade val="100000"/>
                    <a:satMod val="350000"/>
                  </a:srgbClr>
                </a:gs>
              </a:gsLst>
              <a:lin ang="16200000" scaled="0"/>
            </a:gradFill>
            <a:ln w="9525" cap="flat" cmpd="sng" algn="ctr">
              <a:solidFill>
                <a:srgbClr val="BC3521">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2" name="Multiply 21">
              <a:extLst>
                <a:ext uri="{FF2B5EF4-FFF2-40B4-BE49-F238E27FC236}">
                  <a16:creationId xmlns:a16="http://schemas.microsoft.com/office/drawing/2014/main" id="{F027D913-9B50-E64A-97A0-0D37F3D8414D}"/>
                </a:ext>
              </a:extLst>
            </p:cNvPr>
            <p:cNvSpPr/>
            <p:nvPr/>
          </p:nvSpPr>
          <p:spPr>
            <a:xfrm>
              <a:off x="9123729" y="1531122"/>
              <a:ext cx="914400" cy="914400"/>
            </a:xfrm>
            <a:prstGeom prst="mathMultiply">
              <a:avLst/>
            </a:prstGeom>
            <a:gradFill rotWithShape="1">
              <a:gsLst>
                <a:gs pos="0">
                  <a:srgbClr val="BC3521">
                    <a:tint val="100000"/>
                    <a:shade val="100000"/>
                    <a:satMod val="130000"/>
                  </a:srgbClr>
                </a:gs>
                <a:gs pos="100000">
                  <a:srgbClr val="BC3521">
                    <a:tint val="50000"/>
                    <a:shade val="100000"/>
                    <a:satMod val="350000"/>
                  </a:srgbClr>
                </a:gs>
              </a:gsLst>
              <a:lin ang="16200000" scaled="0"/>
            </a:gradFill>
            <a:ln w="9525" cap="flat" cmpd="sng" algn="ctr">
              <a:solidFill>
                <a:srgbClr val="BC3521">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35515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1000"/>
                                        <p:tgtEl>
                                          <p:spTgt spid="19"/>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0"/>
                                        <p:tgtEl>
                                          <p:spTgt spid="9"/>
                                        </p:tgtEl>
                                      </p:cBhvr>
                                    </p:animEffect>
                                  </p:childTnLst>
                                </p:cTn>
                              </p:par>
                            </p:childTnLst>
                          </p:cTn>
                        </p:par>
                        <p:par>
                          <p:cTn id="25" fill="hold">
                            <p:stCondLst>
                              <p:cond delay="6000"/>
                            </p:stCondLst>
                            <p:childTnLst>
                              <p:par>
                                <p:cTn id="26" presetID="10" presetClass="exit" presetSubtype="0" fill="hold" nodeType="after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6500"/>
                            </p:stCondLst>
                            <p:childTnLst>
                              <p:par>
                                <p:cTn id="30" presetID="35" presetClass="emph" presetSubtype="0" repeatCount="indefinite" fill="hold" nodeType="afterEffect">
                                  <p:stCondLst>
                                    <p:cond delay="0"/>
                                  </p:stCondLst>
                                  <p:childTnLst>
                                    <p:anim calcmode="discrete" valueType="str">
                                      <p:cBhvr>
                                        <p:cTn id="31" dur="1000" fill="hold"/>
                                        <p:tgtEl>
                                          <p:spTgt spid="19"/>
                                        </p:tgtEl>
                                        <p:attrNameLst>
                                          <p:attrName>style.visibility</p:attrName>
                                        </p:attrNameLst>
                                      </p:cBhvr>
                                      <p:tavLst>
                                        <p:tav tm="0">
                                          <p:val>
                                            <p:strVal val="hidden"/>
                                          </p:val>
                                        </p:tav>
                                        <p:tav tm="50000">
                                          <p:val>
                                            <p:strVal val="visible"/>
                                          </p:val>
                                        </p:tav>
                                      </p:tavLst>
                                    </p:anim>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8000"/>
                            </p:stCondLst>
                            <p:childTnLst>
                              <p:par>
                                <p:cTn id="37" presetID="26" presetClass="emph" presetSubtype="0" repeatCount="indefinite" fill="hold" nodeType="afterEffect">
                                  <p:stCondLst>
                                    <p:cond delay="0"/>
                                  </p:stCondLst>
                                  <p:childTnLst>
                                    <p:animEffect transition="out" filter="fade">
                                      <p:cBhvr>
                                        <p:cTn id="38" dur="500" tmFilter="0, 0; .2, .5; .8, .5; 1, 0"/>
                                        <p:tgtEl>
                                          <p:spTgt spid="4"/>
                                        </p:tgtEl>
                                      </p:cBhvr>
                                    </p:animEffect>
                                    <p:animScale>
                                      <p:cBhvr>
                                        <p:cTn id="3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B5AD9AC-26C3-A146-B0D3-31835AB54027}"/>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 name="Rectangle 1"/>
          <p:cNvSpPr/>
          <p:nvPr/>
        </p:nvSpPr>
        <p:spPr>
          <a:xfrm>
            <a:off x="5008287" y="1784246"/>
            <a:ext cx="2123949" cy="11762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15" name="Rectangle 14"/>
          <p:cNvSpPr/>
          <p:nvPr/>
        </p:nvSpPr>
        <p:spPr>
          <a:xfrm>
            <a:off x="2920999" y="3048000"/>
            <a:ext cx="1460501" cy="809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8926688" y="3943930"/>
            <a:ext cx="1460501" cy="809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31" name="TextBox 30"/>
          <p:cNvSpPr txBox="1"/>
          <p:nvPr/>
        </p:nvSpPr>
        <p:spPr>
          <a:xfrm>
            <a:off x="200722" y="920154"/>
            <a:ext cx="11775688" cy="646327"/>
          </a:xfrm>
          <a:prstGeom prst="rect">
            <a:avLst/>
          </a:prstGeom>
          <a:noFill/>
        </p:spPr>
        <p:txBody>
          <a:bodyPr wrap="square" lIns="91414" tIns="45718" rIns="91414" bIns="45718"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您每次與您左邊組織裡任何一個商業發展中心以及右邊組織裡任何一個商業發展中心同時完成一個</a:t>
            </a: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佣金週期時，即可獲得</a:t>
            </a: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$19000</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管理獎金</a:t>
            </a: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如何賺取管理獎金</a:t>
            </a:r>
          </a:p>
        </p:txBody>
      </p:sp>
      <p:sp>
        <p:nvSpPr>
          <p:cNvPr id="18" name="TextBox 17"/>
          <p:cNvSpPr txBox="1"/>
          <p:nvPr/>
        </p:nvSpPr>
        <p:spPr>
          <a:xfrm>
            <a:off x="-2" y="6283154"/>
            <a:ext cx="12192003" cy="369328"/>
          </a:xfrm>
          <a:prstGeom prst="rect">
            <a:avLst/>
          </a:prstGeom>
          <a:noFill/>
        </p:spPr>
        <p:txBody>
          <a:bodyPr wrap="square" lIns="91414" tIns="45718" rIns="91414" bIns="45718" rtlCol="0">
            <a:spAutoFit/>
          </a:bodyPr>
          <a:lstStyle/>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每個商業發展中心每週最高可賺</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$114,000</a:t>
            </a:r>
            <a:endPar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cxnSp>
        <p:nvCxnSpPr>
          <p:cNvPr id="23" name="Straight Arrow Connector 22"/>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53849" y="1875856"/>
            <a:ext cx="1193363" cy="353943"/>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altLang="zh" sz="17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 BV</a:t>
            </a:r>
          </a:p>
        </p:txBody>
      </p:sp>
      <p:sp>
        <p:nvSpPr>
          <p:cNvPr id="14" name="TextBox 13"/>
          <p:cNvSpPr txBox="1"/>
          <p:nvPr/>
        </p:nvSpPr>
        <p:spPr>
          <a:xfrm>
            <a:off x="7076940" y="1875856"/>
            <a:ext cx="1086399" cy="353943"/>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altLang="zh" sz="17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 BV</a:t>
            </a:r>
          </a:p>
        </p:txBody>
      </p:sp>
      <p:sp>
        <p:nvSpPr>
          <p:cNvPr id="16" name="TextBox 15"/>
          <p:cNvSpPr txBox="1"/>
          <p:nvPr/>
        </p:nvSpPr>
        <p:spPr>
          <a:xfrm>
            <a:off x="1964277" y="3044279"/>
            <a:ext cx="1037166" cy="353943"/>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altLang="zh" sz="17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 BV</a:t>
            </a:r>
          </a:p>
        </p:txBody>
      </p:sp>
      <p:sp>
        <p:nvSpPr>
          <p:cNvPr id="17" name="TextBox 16"/>
          <p:cNvSpPr txBox="1"/>
          <p:nvPr/>
        </p:nvSpPr>
        <p:spPr>
          <a:xfrm>
            <a:off x="4301988" y="3044279"/>
            <a:ext cx="1036234" cy="353943"/>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altLang="zh" sz="17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 BV</a:t>
            </a:r>
          </a:p>
        </p:txBody>
      </p:sp>
      <p:sp>
        <p:nvSpPr>
          <p:cNvPr id="22" name="TextBox 21"/>
          <p:cNvSpPr txBox="1"/>
          <p:nvPr/>
        </p:nvSpPr>
        <p:spPr>
          <a:xfrm>
            <a:off x="7943021" y="3943930"/>
            <a:ext cx="1083251" cy="353943"/>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altLang="zh" sz="17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 BV</a:t>
            </a:r>
          </a:p>
        </p:txBody>
      </p:sp>
      <p:sp>
        <p:nvSpPr>
          <p:cNvPr id="24" name="TextBox 23"/>
          <p:cNvSpPr txBox="1"/>
          <p:nvPr/>
        </p:nvSpPr>
        <p:spPr>
          <a:xfrm>
            <a:off x="10281172" y="3943930"/>
            <a:ext cx="1119011" cy="353943"/>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altLang="zh" sz="17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 BV</a:t>
            </a:r>
          </a:p>
        </p:txBody>
      </p:sp>
      <p:sp>
        <p:nvSpPr>
          <p:cNvPr id="5" name="Down Arrow 4"/>
          <p:cNvSpPr/>
          <p:nvPr/>
        </p:nvSpPr>
        <p:spPr>
          <a:xfrm>
            <a:off x="2007491" y="4672749"/>
            <a:ext cx="1164861" cy="154227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你</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_ </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Marc</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合作，自下而上建立組織</a:t>
            </a:r>
          </a:p>
        </p:txBody>
      </p:sp>
      <p:sp>
        <p:nvSpPr>
          <p:cNvPr id="28" name="Down Arrow 27"/>
          <p:cNvSpPr/>
          <p:nvPr/>
        </p:nvSpPr>
        <p:spPr>
          <a:xfrm>
            <a:off x="4301988" y="4721283"/>
            <a:ext cx="1158090" cy="14913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你</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_ </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Marc</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合作，自下而上建立組織</a:t>
            </a:r>
          </a:p>
        </p:txBody>
      </p:sp>
      <p:sp>
        <p:nvSpPr>
          <p:cNvPr id="27" name="Donut 26"/>
          <p:cNvSpPr/>
          <p:nvPr/>
        </p:nvSpPr>
        <p:spPr>
          <a:xfrm>
            <a:off x="1246924" y="4565428"/>
            <a:ext cx="1062160" cy="1197373"/>
          </a:xfrm>
          <a:prstGeom prst="donut">
            <a:avLst>
              <a:gd name="adj" fmla="val 6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84217" y="5476367"/>
            <a:ext cx="1501999" cy="938719"/>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3</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）你與團隊在</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Chris</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HP</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Mark</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以下垂直地進行下線放置點數或親自推薦夥伴。每個人都受益</a:t>
            </a:r>
          </a:p>
        </p:txBody>
      </p:sp>
      <p:sp>
        <p:nvSpPr>
          <p:cNvPr id="37" name="TextBox 36"/>
          <p:cNvSpPr txBox="1"/>
          <p:nvPr/>
        </p:nvSpPr>
        <p:spPr>
          <a:xfrm>
            <a:off x="3051503" y="5480157"/>
            <a:ext cx="1229125" cy="78483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4</a:t>
            </a:r>
            <a:r>
              <a:rPr kumimoji="0" lang="zh" altLang="en-US"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）與下線合作，並且主辦會議、幫助發展事業。新合格的超連鎖店主的點數是下線產生的</a:t>
            </a:r>
            <a:r>
              <a:rPr kumimoji="0" lang="en-US" altLang="zh"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BV/IBV</a:t>
            </a:r>
          </a:p>
        </p:txBody>
      </p:sp>
      <p:sp>
        <p:nvSpPr>
          <p:cNvPr id="47" name="Donut 46"/>
          <p:cNvSpPr/>
          <p:nvPr/>
        </p:nvSpPr>
        <p:spPr>
          <a:xfrm>
            <a:off x="8839058" y="3585900"/>
            <a:ext cx="1638442" cy="1423059"/>
          </a:xfrm>
          <a:prstGeom prst="donut">
            <a:avLst>
              <a:gd name="adj" fmla="val 477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Donut 48"/>
          <p:cNvSpPr/>
          <p:nvPr/>
        </p:nvSpPr>
        <p:spPr>
          <a:xfrm>
            <a:off x="2758757" y="2689622"/>
            <a:ext cx="1727018" cy="1423059"/>
          </a:xfrm>
          <a:prstGeom prst="donut">
            <a:avLst>
              <a:gd name="adj" fmla="val 477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p:cNvSpPr txBox="1"/>
          <p:nvPr/>
        </p:nvSpPr>
        <p:spPr>
          <a:xfrm>
            <a:off x="326289" y="1503354"/>
            <a:ext cx="2579224" cy="1384995"/>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這是簡單而堅固的雙軌策略與方式。通過讓</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個或更多的超連鎖店主在一週獲得</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$1500</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佣金支票，自己獲得一筆領導獎金</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$600 = </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每週</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$2100</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，您可以從</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衍生出每週</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$1500</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的收入。您在獲得</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IBV</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和獎勵的同時，實現從專業級到顧問級的晉升</a:t>
            </a:r>
          </a:p>
        </p:txBody>
      </p:sp>
      <p:sp>
        <p:nvSpPr>
          <p:cNvPr id="51" name="TextBox 50"/>
          <p:cNvSpPr txBox="1"/>
          <p:nvPr/>
        </p:nvSpPr>
        <p:spPr>
          <a:xfrm>
            <a:off x="8570264" y="1823535"/>
            <a:ext cx="3406146" cy="646331"/>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通過使</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每邊的</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個超連鎖店主每週賺取佣金，從而始終確保</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的堅固。這是事業的堅實基礎 通過吸引更多人賺錢來鞏固事業</a:t>
            </a:r>
          </a:p>
        </p:txBody>
      </p:sp>
      <p:cxnSp>
        <p:nvCxnSpPr>
          <p:cNvPr id="53" name="Straight Arrow Connector 52"/>
          <p:cNvCxnSpPr/>
          <p:nvPr/>
        </p:nvCxnSpPr>
        <p:spPr>
          <a:xfrm flipV="1">
            <a:off x="7100524" y="1887992"/>
            <a:ext cx="1538243" cy="30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47" idx="0"/>
          </p:cNvCxnSpPr>
          <p:nvPr/>
        </p:nvCxnSpPr>
        <p:spPr>
          <a:xfrm>
            <a:off x="9651463" y="2858573"/>
            <a:ext cx="6816" cy="72732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4411207" y="2597248"/>
            <a:ext cx="4073440" cy="99962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492636" y="3105539"/>
            <a:ext cx="1261884" cy="646331"/>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複製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由下而上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吸引更多人賺錢</a:t>
            </a:r>
          </a:p>
        </p:txBody>
      </p:sp>
      <p:sp>
        <p:nvSpPr>
          <p:cNvPr id="69" name="TextBox 68"/>
          <p:cNvSpPr txBox="1"/>
          <p:nvPr/>
        </p:nvSpPr>
        <p:spPr>
          <a:xfrm>
            <a:off x="5005239" y="1528861"/>
            <a:ext cx="2095285" cy="27699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首先穩固建立你的</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p>
        </p:txBody>
      </p:sp>
      <p:cxnSp>
        <p:nvCxnSpPr>
          <p:cNvPr id="40" name="Straight Arrow Connector 39">
            <a:extLst>
              <a:ext uri="{FF2B5EF4-FFF2-40B4-BE49-F238E27FC236}">
                <a16:creationId xmlns:a16="http://schemas.microsoft.com/office/drawing/2014/main" id="{D0120AF5-3EFF-FC49-BFDC-879CF7E11B36}"/>
              </a:ext>
            </a:extLst>
          </p:cNvPr>
          <p:cNvCxnSpPr>
            <a:cxnSpLocks/>
          </p:cNvCxnSpPr>
          <p:nvPr/>
        </p:nvCxnSpPr>
        <p:spPr>
          <a:xfrm flipV="1">
            <a:off x="785715" y="5058296"/>
            <a:ext cx="422155" cy="3499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70E3A5C-A6EA-2B44-8BA1-57C3A7125CA2}"/>
              </a:ext>
            </a:extLst>
          </p:cNvPr>
          <p:cNvCxnSpPr>
            <a:cxnSpLocks/>
          </p:cNvCxnSpPr>
          <p:nvPr/>
        </p:nvCxnSpPr>
        <p:spPr>
          <a:xfrm flipV="1">
            <a:off x="2066777" y="3796800"/>
            <a:ext cx="824515" cy="6894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4C5004F-A5DE-0840-8D96-13594A8C5229}"/>
              </a:ext>
            </a:extLst>
          </p:cNvPr>
          <p:cNvCxnSpPr>
            <a:cxnSpLocks/>
          </p:cNvCxnSpPr>
          <p:nvPr/>
        </p:nvCxnSpPr>
        <p:spPr>
          <a:xfrm flipV="1">
            <a:off x="4138272" y="2251958"/>
            <a:ext cx="824515" cy="6894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07C29ED-8240-4842-A579-6AB5E565553B}"/>
              </a:ext>
            </a:extLst>
          </p:cNvPr>
          <p:cNvCxnSpPr>
            <a:cxnSpLocks/>
          </p:cNvCxnSpPr>
          <p:nvPr/>
        </p:nvCxnSpPr>
        <p:spPr>
          <a:xfrm flipH="1" flipV="1">
            <a:off x="10845518" y="5058296"/>
            <a:ext cx="422155" cy="3499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27BBA1A-167D-6A40-8806-41F6A7A32108}"/>
              </a:ext>
            </a:extLst>
          </p:cNvPr>
          <p:cNvCxnSpPr>
            <a:cxnSpLocks/>
          </p:cNvCxnSpPr>
          <p:nvPr/>
        </p:nvCxnSpPr>
        <p:spPr>
          <a:xfrm flipH="1" flipV="1">
            <a:off x="9239205" y="3796800"/>
            <a:ext cx="824515" cy="6894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67D2D1E-7531-384C-B0AB-2BD7D23F98AD}"/>
              </a:ext>
            </a:extLst>
          </p:cNvPr>
          <p:cNvCxnSpPr>
            <a:cxnSpLocks/>
          </p:cNvCxnSpPr>
          <p:nvPr/>
        </p:nvCxnSpPr>
        <p:spPr>
          <a:xfrm flipH="1" flipV="1">
            <a:off x="7153487" y="2251958"/>
            <a:ext cx="824515" cy="6894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6A0028C-FC59-3C46-B91E-3A4EEF167DCC}"/>
              </a:ext>
            </a:extLst>
          </p:cNvPr>
          <p:cNvCxnSpPr>
            <a:cxnSpLocks/>
          </p:cNvCxnSpPr>
          <p:nvPr/>
        </p:nvCxnSpPr>
        <p:spPr>
          <a:xfrm flipV="1">
            <a:off x="3392281" y="5058296"/>
            <a:ext cx="422155" cy="3499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Down Arrow 54">
            <a:extLst>
              <a:ext uri="{FF2B5EF4-FFF2-40B4-BE49-F238E27FC236}">
                <a16:creationId xmlns:a16="http://schemas.microsoft.com/office/drawing/2014/main" id="{72EF94F2-5310-7546-95FE-226E4206ECF1}"/>
              </a:ext>
            </a:extLst>
          </p:cNvPr>
          <p:cNvSpPr/>
          <p:nvPr/>
        </p:nvSpPr>
        <p:spPr>
          <a:xfrm>
            <a:off x="6768677" y="4672749"/>
            <a:ext cx="1164861" cy="154227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你</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_ </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Marc</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合作，自下而上建立組織</a:t>
            </a:r>
          </a:p>
        </p:txBody>
      </p:sp>
      <p:sp>
        <p:nvSpPr>
          <p:cNvPr id="56" name="Down Arrow 55">
            <a:extLst>
              <a:ext uri="{FF2B5EF4-FFF2-40B4-BE49-F238E27FC236}">
                <a16:creationId xmlns:a16="http://schemas.microsoft.com/office/drawing/2014/main" id="{CF218B89-4C17-854B-A29A-58CB2D8717F7}"/>
              </a:ext>
            </a:extLst>
          </p:cNvPr>
          <p:cNvSpPr/>
          <p:nvPr/>
        </p:nvSpPr>
        <p:spPr>
          <a:xfrm>
            <a:off x="9105214" y="4721283"/>
            <a:ext cx="1158090" cy="14913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你</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_ </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Marc</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合作，自下而上建立組織</a:t>
            </a:r>
          </a:p>
        </p:txBody>
      </p:sp>
    </p:spTree>
    <p:extLst>
      <p:ext uri="{BB962C8B-B14F-4D97-AF65-F5344CB8AC3E}">
        <p14:creationId xmlns:p14="http://schemas.microsoft.com/office/powerpoint/2010/main" val="18750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1" nodeType="clickEffect">
                                  <p:stCondLst>
                                    <p:cond delay="0"/>
                                  </p:stCondLst>
                                  <p:childTnLst>
                                    <p:set>
                                      <p:cBhvr>
                                        <p:cTn id="46" dur="indefinite"/>
                                        <p:tgtEl>
                                          <p:spTgt spid="50"/>
                                        </p:tgtEl>
                                        <p:attrNameLst>
                                          <p:attrName>style.opacity</p:attrName>
                                        </p:attrNameLst>
                                      </p:cBhvr>
                                      <p:to>
                                        <p:strVal val="0.5"/>
                                      </p:to>
                                    </p:set>
                                    <p:animEffect filter="image" prLst="opacity: 0.5">
                                      <p:cBhvr rctx="IE">
                                        <p:cTn id="47" dur="indefinite"/>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wipe(up)">
                                      <p:cBhvr>
                                        <p:cTn id="56" dur="500"/>
                                        <p:tgtEl>
                                          <p:spTgt spid="64"/>
                                        </p:tgtEl>
                                      </p:cBhvr>
                                    </p:animEffect>
                                  </p:childTnLst>
                                </p:cTn>
                              </p:par>
                              <p:par>
                                <p:cTn id="57" presetID="22" presetClass="entr" presetSubtype="1"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up)">
                                      <p:cBhvr>
                                        <p:cTn id="59" dur="500"/>
                                        <p:tgtEl>
                                          <p:spTgt spid="60"/>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22" presetClass="entr" presetSubtype="8"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mph" presetSubtype="0" grpId="1" nodeType="clickEffect">
                                  <p:stCondLst>
                                    <p:cond delay="0"/>
                                  </p:stCondLst>
                                  <p:childTnLst>
                                    <p:set>
                                      <p:cBhvr>
                                        <p:cTn id="73" dur="indefinite"/>
                                        <p:tgtEl>
                                          <p:spTgt spid="51"/>
                                        </p:tgtEl>
                                        <p:attrNameLst>
                                          <p:attrName>style.opacity</p:attrName>
                                        </p:attrNameLst>
                                      </p:cBhvr>
                                      <p:to>
                                        <p:strVal val="0.5"/>
                                      </p:to>
                                    </p:set>
                                    <p:animEffect filter="image" prLst="opacity: 0.5">
                                      <p:cBhvr rctx="IE">
                                        <p:cTn id="74" dur="indefinite"/>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par>
                          <p:cTn id="84" fill="hold">
                            <p:stCondLst>
                              <p:cond delay="1000"/>
                            </p:stCondLst>
                            <p:childTnLst>
                              <p:par>
                                <p:cTn id="85" presetID="22" presetClass="entr" presetSubtype="4"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down)">
                                      <p:cBhvr>
                                        <p:cTn id="87" dur="500"/>
                                        <p:tgtEl>
                                          <p:spTgt spid="46"/>
                                        </p:tgtEl>
                                      </p:cBhvr>
                                    </p:animEffect>
                                  </p:childTnLst>
                                </p:cTn>
                              </p:par>
                              <p:par>
                                <p:cTn id="88" presetID="22" presetClass="entr" presetSubtype="4" fill="hold"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down)">
                                      <p:cBhvr>
                                        <p:cTn id="90" dur="500"/>
                                        <p:tgtEl>
                                          <p:spTgt spid="40"/>
                                        </p:tgtEl>
                                      </p:cBhvr>
                                    </p:animEffect>
                                  </p:childTnLst>
                                </p:cTn>
                              </p:par>
                            </p:childTnLst>
                          </p:cTn>
                        </p:par>
                        <p:par>
                          <p:cTn id="91" fill="hold">
                            <p:stCondLst>
                              <p:cond delay="1500"/>
                            </p:stCondLst>
                            <p:childTnLst>
                              <p:par>
                                <p:cTn id="92" presetID="22" presetClass="entr" presetSubtype="4" fill="hold" nodeType="after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wipe(down)">
                                      <p:cBhvr>
                                        <p:cTn id="94" dur="500"/>
                                        <p:tgtEl>
                                          <p:spTgt spid="44"/>
                                        </p:tgtEl>
                                      </p:cBhvr>
                                    </p:animEffect>
                                  </p:childTnLst>
                                </p:cTn>
                              </p:par>
                              <p:par>
                                <p:cTn id="95" presetID="22" presetClass="entr" presetSubtype="4"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down)">
                                      <p:cBhvr>
                                        <p:cTn id="97" dur="500"/>
                                        <p:tgtEl>
                                          <p:spTgt spid="48"/>
                                        </p:tgtEl>
                                      </p:cBhvr>
                                    </p:animEffect>
                                  </p:childTnLst>
                                </p:cTn>
                              </p:par>
                            </p:childTnLst>
                          </p:cTn>
                        </p:par>
                        <p:par>
                          <p:cTn id="98" fill="hold">
                            <p:stCondLst>
                              <p:cond delay="2000"/>
                            </p:stCondLst>
                            <p:childTnLst>
                              <p:par>
                                <p:cTn id="99" presetID="22" presetClass="entr" presetSubtype="4" fill="hold"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down)">
                                      <p:cBhvr>
                                        <p:cTn id="101" dur="500"/>
                                        <p:tgtEl>
                                          <p:spTgt spid="45"/>
                                        </p:tgtEl>
                                      </p:cBhvr>
                                    </p:animEffect>
                                  </p:childTnLst>
                                </p:cTn>
                              </p:par>
                              <p:par>
                                <p:cTn id="102" presetID="22" presetClass="entr" presetSubtype="4" fill="hold" nodeType="with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wipe(down)">
                                      <p:cBhvr>
                                        <p:cTn id="104" dur="500"/>
                                        <p:tgtEl>
                                          <p:spTgt spid="52"/>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mph" presetSubtype="0" grpId="1" nodeType="clickEffect">
                                  <p:stCondLst>
                                    <p:cond delay="0"/>
                                  </p:stCondLst>
                                  <p:childTnLst>
                                    <p:set>
                                      <p:cBhvr>
                                        <p:cTn id="108" dur="indefinite"/>
                                        <p:tgtEl>
                                          <p:spTgt spid="30"/>
                                        </p:tgtEl>
                                        <p:attrNameLst>
                                          <p:attrName>style.opacity</p:attrName>
                                        </p:attrNameLst>
                                      </p:cBhvr>
                                      <p:to>
                                        <p:strVal val="0.5"/>
                                      </p:to>
                                    </p:set>
                                    <p:animEffect filter="image" prLst="opacity: 0.5">
                                      <p:cBhvr rctx="IE">
                                        <p:cTn id="109" dur="indefinite"/>
                                        <p:tgtEl>
                                          <p:spTgt spid="3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childTnLst>
                                </p:cTn>
                              </p:par>
                              <p:par>
                                <p:cTn id="115" presetID="22" presetClass="entr" presetSubtype="4"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wipe(down)">
                                      <p:cBhvr>
                                        <p:cTn id="117" dur="500"/>
                                        <p:tgtEl>
                                          <p:spTgt spid="54"/>
                                        </p:tgtEl>
                                      </p:cBhvr>
                                    </p:animEffect>
                                  </p:childTnLst>
                                </p:cTn>
                              </p:par>
                            </p:childTnLst>
                          </p:cTn>
                        </p:par>
                        <p:par>
                          <p:cTn id="118" fill="hold">
                            <p:stCondLst>
                              <p:cond delay="500"/>
                            </p:stCondLst>
                            <p:childTnLst>
                              <p:par>
                                <p:cTn id="119" presetID="22" presetClass="entr" presetSubtype="1" fill="hold" grpId="0" nodeType="after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wipe(up)">
                                      <p:cBhvr>
                                        <p:cTn id="121" dur="500"/>
                                        <p:tgtEl>
                                          <p:spTgt spid="56"/>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wipe(up)">
                                      <p:cBhvr>
                                        <p:cTn id="124" dur="500"/>
                                        <p:tgtEl>
                                          <p:spTgt spid="55"/>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up)">
                                      <p:cBhvr>
                                        <p:cTn id="127" dur="500"/>
                                        <p:tgtEl>
                                          <p:spTgt spid="28"/>
                                        </p:tgtEl>
                                      </p:cBhvr>
                                    </p:animEffect>
                                  </p:childTnLst>
                                </p:cTn>
                              </p:par>
                              <p:par>
                                <p:cTn id="128" presetID="22" presetClass="entr" presetSubtype="1" fill="hold" grpId="0" nodeType="with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wipe(up)">
                                      <p:cBhvr>
                                        <p:cTn id="1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1" grpId="0" animBg="1"/>
      <p:bldP spid="18" grpId="0"/>
      <p:bldP spid="3" grpId="0"/>
      <p:bldP spid="14" grpId="0"/>
      <p:bldP spid="16" grpId="0"/>
      <p:bldP spid="17" grpId="0"/>
      <p:bldP spid="22" grpId="0"/>
      <p:bldP spid="24" grpId="0"/>
      <p:bldP spid="5" grpId="0" animBg="1"/>
      <p:bldP spid="28" grpId="0" animBg="1"/>
      <p:bldP spid="27" grpId="0" animBg="1"/>
      <p:bldP spid="30" grpId="0" animBg="1"/>
      <p:bldP spid="30" grpId="1" animBg="1"/>
      <p:bldP spid="37" grpId="0" animBg="1"/>
      <p:bldP spid="47" grpId="0" animBg="1"/>
      <p:bldP spid="49" grpId="0" animBg="1"/>
      <p:bldP spid="50" grpId="0" animBg="1"/>
      <p:bldP spid="50" grpId="1" animBg="1"/>
      <p:bldP spid="51" grpId="0" animBg="1"/>
      <p:bldP spid="51" grpId="1" animBg="1"/>
      <p:bldP spid="55" grpId="0" animBg="1"/>
      <p:bldP spid="5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7DEFED4-5413-B64E-B1F2-F4EC3807E5A8}"/>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4739833" y="1739423"/>
            <a:ext cx="2641628" cy="1438614"/>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2186608" y="3284585"/>
            <a:ext cx="1802295" cy="1003361"/>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5" name="Rectangle 24"/>
          <p:cNvSpPr/>
          <p:nvPr/>
        </p:nvSpPr>
        <p:spPr>
          <a:xfrm>
            <a:off x="8203097" y="3285904"/>
            <a:ext cx="1762537" cy="1003361"/>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61150" y="-474310"/>
            <a:ext cx="15114300" cy="8503920"/>
          </a:xfrm>
          <a:prstGeom prst="rect">
            <a:avLst/>
          </a:prstGeom>
        </p:spPr>
      </p:pic>
      <p:pic>
        <p:nvPicPr>
          <p:cNvPr id="33" name="Picture 32">
            <a:extLst>
              <a:ext uri="{FF2B5EF4-FFF2-40B4-BE49-F238E27FC236}">
                <a16:creationId xmlns:a16="http://schemas.microsoft.com/office/drawing/2014/main" id="{311EDE8B-7895-674D-A8C2-2ADEC4BD3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61150" y="-465695"/>
            <a:ext cx="15114300" cy="8503920"/>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61150" y="-482925"/>
            <a:ext cx="15114300" cy="8503920"/>
          </a:xfrm>
          <a:prstGeom prst="rect">
            <a:avLst/>
          </a:prstGeom>
        </p:spPr>
      </p:pic>
      <p:cxnSp>
        <p:nvCxnSpPr>
          <p:cNvPr id="23" name="Straight Arrow Connector 22"/>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5000" y="6287460"/>
            <a:ext cx="10922000" cy="424728"/>
          </a:xfrm>
          <a:prstGeom prst="rect">
            <a:avLst/>
          </a:prstGeom>
          <a:noFill/>
        </p:spPr>
        <p:txBody>
          <a:bodyPr wrap="square" lIns="91414" tIns="45718" rIns="91414" bIns="45718" rtlCol="0">
            <a:spAutoFit/>
          </a:bodyPr>
          <a:lstStyle/>
          <a:p>
            <a:pPr marL="0" marR="0" lvl="0" indent="0" algn="ctr" defTabSz="914105" rtl="0" eaLnBrk="1" fontAlgn="auto" latinLnBrk="0" hangingPunct="1">
              <a:lnSpc>
                <a:spcPct val="9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每週最高總收入可達：</a:t>
            </a:r>
            <a:r>
              <a:rPr kumimoji="0" lang="en-US" altLang="zh" sz="2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$342,000</a:t>
            </a:r>
            <a:endParaRPr kumimoji="0" lang="zh" altLang="en-US" sz="2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sp>
        <p:nvSpPr>
          <p:cNvPr id="18" name="TextBox 17"/>
          <p:cNvSpPr txBox="1"/>
          <p:nvPr/>
        </p:nvSpPr>
        <p:spPr>
          <a:xfrm>
            <a:off x="-2" y="1028700"/>
            <a:ext cx="12192003" cy="646327"/>
          </a:xfrm>
          <a:prstGeom prst="rect">
            <a:avLst/>
          </a:prstGeom>
          <a:noFill/>
        </p:spPr>
        <p:txBody>
          <a:bodyPr wrap="square" lIns="91414" tIns="45718" rIns="91414" bIns="4571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每位超連鎖</a:t>
            </a:r>
            <a:r>
              <a:rPr kumimoji="0" lang="en-US" altLang="zh" sz="1800" b="1" i="0" u="none" strike="noStrike" kern="1200" cap="none" spc="0" normalizeH="0" baseline="3000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店主一開始就設立三個商業發展中心，</a:t>
            </a:r>
            <a:br>
              <a:rPr kumimoji="0" lang="en" sz="1800" b="0" i="0" u="none" strike="noStrike" kern="1200" cap="none" spc="0" normalizeH="0" baseline="0" noProof="0" dirty="0">
                <a:ln>
                  <a:noFill/>
                </a:ln>
                <a:solidFill>
                  <a:prstClr val="black"/>
                </a:solidFill>
                <a:effectLst/>
                <a:uLnTx/>
                <a:uFillTx/>
                <a:latin typeface="Calibri"/>
                <a:ea typeface="+mn-ea"/>
                <a:cs typeface="+mn-cs"/>
              </a:rPr>
            </a:b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每個商業發展中心每週最高可賺</a:t>
            </a: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$114,000</a:t>
            </a:r>
            <a:endPar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cxnSp>
        <p:nvCxnSpPr>
          <p:cNvPr id="26" name="Straight Arrow Connector 25"/>
          <p:cNvCxnSpPr/>
          <p:nvPr/>
        </p:nvCxnSpPr>
        <p:spPr>
          <a:xfrm>
            <a:off x="3087205" y="4287946"/>
            <a:ext cx="0" cy="1439754"/>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cxnSp>
        <p:nvCxnSpPr>
          <p:cNvPr id="27" name="Straight Arrow Connector 26"/>
          <p:cNvCxnSpPr>
            <a:stCxn id="25" idx="2"/>
          </p:cNvCxnSpPr>
          <p:nvPr/>
        </p:nvCxnSpPr>
        <p:spPr>
          <a:xfrm flipH="1">
            <a:off x="9078291" y="4289265"/>
            <a:ext cx="6075" cy="1438435"/>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26275" y="187630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114637" y="1779205"/>
            <a:ext cx="4143942" cy="1015663"/>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當你的</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基礎堅實，透過重複和新的零售額以及由下而上不斷循環複製，賺取每週一個或多個穩健超連鎖店主的每週收入（與你相同）你可以展開內則已建立了一半的事業。建議您首先發展較弱的一側，以增加您的收入同時穩固此則組織</a:t>
            </a:r>
          </a:p>
        </p:txBody>
      </p:sp>
      <p:sp>
        <p:nvSpPr>
          <p:cNvPr id="13" name="TextBox 12"/>
          <p:cNvSpPr txBox="1"/>
          <p:nvPr/>
        </p:nvSpPr>
        <p:spPr>
          <a:xfrm>
            <a:off x="9350722" y="1622575"/>
            <a:ext cx="2625688" cy="1107996"/>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 </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假如你的</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基礎堅實，</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002</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與</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003</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存有</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BV/IBV</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並且建立了一半 現在你只需要在</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下建立穩健的一側讓你的收入加倍。於另一側再次複製，透過</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002</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的收益以加倍你的收入。通過至少</a:t>
            </a:r>
            <a:r>
              <a:rPr kumimoji="0" lang="en-US" altLang="zh"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a:t>
            </a:r>
            <a:r>
              <a:rPr kumimoji="0" lang="zh" altLang="en-US" sz="11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個人每週賺取最大收入來鞏固它</a:t>
            </a:r>
          </a:p>
        </p:txBody>
      </p:sp>
      <p:sp>
        <p:nvSpPr>
          <p:cNvPr id="35" name="Donut 34"/>
          <p:cNvSpPr/>
          <p:nvPr/>
        </p:nvSpPr>
        <p:spPr>
          <a:xfrm>
            <a:off x="3469337" y="4004590"/>
            <a:ext cx="2239652" cy="1807937"/>
          </a:xfrm>
          <a:prstGeom prst="donut">
            <a:avLst>
              <a:gd name="adj" fmla="val 5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p:cNvSpPr txBox="1"/>
          <p:nvPr/>
        </p:nvSpPr>
        <p:spPr>
          <a:xfrm>
            <a:off x="898156" y="5332021"/>
            <a:ext cx="154910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已經賺取 </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每週超過</a:t>
            </a:r>
            <a:r>
              <a:rPr kumimoji="0" lang="en-US" altLang="zh"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10,000 BV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每週累積</a:t>
            </a:r>
          </a:p>
        </p:txBody>
      </p:sp>
      <p:cxnSp>
        <p:nvCxnSpPr>
          <p:cNvPr id="41" name="Straight Arrow Connector 40"/>
          <p:cNvCxnSpPr/>
          <p:nvPr/>
        </p:nvCxnSpPr>
        <p:spPr>
          <a:xfrm flipH="1" flipV="1">
            <a:off x="9877296" y="4194063"/>
            <a:ext cx="578662" cy="382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9F38CFB-EF97-304A-ADB5-D4046EE6C208}"/>
              </a:ext>
            </a:extLst>
          </p:cNvPr>
          <p:cNvSpPr txBox="1"/>
          <p:nvPr/>
        </p:nvSpPr>
        <p:spPr>
          <a:xfrm>
            <a:off x="9758377" y="5332021"/>
            <a:ext cx="154910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已經賺取 </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每週超過</a:t>
            </a:r>
            <a:r>
              <a:rPr kumimoji="0" lang="en-US" altLang="zh"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10,000 BV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9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每週累積</a:t>
            </a:r>
          </a:p>
        </p:txBody>
      </p:sp>
      <p:sp>
        <p:nvSpPr>
          <p:cNvPr id="36" name="Donut 35">
            <a:extLst>
              <a:ext uri="{FF2B5EF4-FFF2-40B4-BE49-F238E27FC236}">
                <a16:creationId xmlns:a16="http://schemas.microsoft.com/office/drawing/2014/main" id="{8FCF1F3D-49DF-3749-A1BE-6D48B9076DEA}"/>
              </a:ext>
            </a:extLst>
          </p:cNvPr>
          <p:cNvSpPr/>
          <p:nvPr/>
        </p:nvSpPr>
        <p:spPr>
          <a:xfrm>
            <a:off x="6517337" y="4004590"/>
            <a:ext cx="2239652" cy="1807937"/>
          </a:xfrm>
          <a:prstGeom prst="donut">
            <a:avLst>
              <a:gd name="adj" fmla="val 5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8" name="Straight Arrow Connector 37">
            <a:extLst>
              <a:ext uri="{FF2B5EF4-FFF2-40B4-BE49-F238E27FC236}">
                <a16:creationId xmlns:a16="http://schemas.microsoft.com/office/drawing/2014/main" id="{7001424D-B7EB-2E48-BF2F-AC892DD5E026}"/>
              </a:ext>
            </a:extLst>
          </p:cNvPr>
          <p:cNvCxnSpPr/>
          <p:nvPr/>
        </p:nvCxnSpPr>
        <p:spPr>
          <a:xfrm flipH="1" flipV="1">
            <a:off x="7469685" y="2837720"/>
            <a:ext cx="578662" cy="382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1165999-C97E-F842-ABB6-8858879FA366}"/>
              </a:ext>
            </a:extLst>
          </p:cNvPr>
          <p:cNvCxnSpPr>
            <a:cxnSpLocks/>
          </p:cNvCxnSpPr>
          <p:nvPr/>
        </p:nvCxnSpPr>
        <p:spPr>
          <a:xfrm flipV="1">
            <a:off x="1665663" y="4194063"/>
            <a:ext cx="578662" cy="382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5EFC78-0A87-3443-A910-6BC49EED3207}"/>
              </a:ext>
            </a:extLst>
          </p:cNvPr>
          <p:cNvCxnSpPr>
            <a:cxnSpLocks/>
          </p:cNvCxnSpPr>
          <p:nvPr/>
        </p:nvCxnSpPr>
        <p:spPr>
          <a:xfrm flipV="1">
            <a:off x="4005133" y="2837720"/>
            <a:ext cx="578662" cy="382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551A667-87D0-F447-94DD-3DAD2E54F770}"/>
              </a:ext>
            </a:extLst>
          </p:cNvPr>
          <p:cNvCxnSpPr>
            <a:cxnSpLocks/>
          </p:cNvCxnSpPr>
          <p:nvPr/>
        </p:nvCxnSpPr>
        <p:spPr>
          <a:xfrm flipV="1">
            <a:off x="8033530" y="4130924"/>
            <a:ext cx="305693" cy="3312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787350" y="4130924"/>
            <a:ext cx="305693" cy="3312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Up Arrow 44">
            <a:extLst>
              <a:ext uri="{FF2B5EF4-FFF2-40B4-BE49-F238E27FC236}">
                <a16:creationId xmlns:a16="http://schemas.microsoft.com/office/drawing/2014/main" id="{4D37A71A-90B3-0C44-9C5F-C9B2C7FA054C}"/>
              </a:ext>
            </a:extLst>
          </p:cNvPr>
          <p:cNvSpPr/>
          <p:nvPr/>
        </p:nvSpPr>
        <p:spPr>
          <a:xfrm rot="10800000">
            <a:off x="3975817" y="5360135"/>
            <a:ext cx="1155608" cy="99021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建立組織及由下而上推薦</a:t>
            </a:r>
          </a:p>
        </p:txBody>
      </p:sp>
      <p:sp>
        <p:nvSpPr>
          <p:cNvPr id="29" name="Up Arrow 28"/>
          <p:cNvSpPr/>
          <p:nvPr/>
        </p:nvSpPr>
        <p:spPr>
          <a:xfrm rot="10800000">
            <a:off x="7097389" y="5360135"/>
            <a:ext cx="1155608" cy="99021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建立組織及由下而上推薦</a:t>
            </a:r>
          </a:p>
        </p:txBody>
      </p:sp>
    </p:spTree>
    <p:extLst>
      <p:ext uri="{BB962C8B-B14F-4D97-AF65-F5344CB8AC3E}">
        <p14:creationId xmlns:p14="http://schemas.microsoft.com/office/powerpoint/2010/main" val="29193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2000"/>
                                        <p:tgtEl>
                                          <p:spTgt spid="7"/>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par>
                                <p:cTn id="45" presetID="22" presetClass="entr" presetSubtype="4"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par>
                                <p:cTn id="48" presetID="22" presetClass="entr" presetSubtype="4"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down)">
                                      <p:cBhvr>
                                        <p:cTn id="50" dur="500"/>
                                        <p:tgtEl>
                                          <p:spTgt spid="40"/>
                                        </p:tgtEl>
                                      </p:cBhvr>
                                    </p:animEffect>
                                  </p:childTnLst>
                                </p:cTn>
                              </p:par>
                              <p:par>
                                <p:cTn id="51" presetID="22" presetClass="entr" presetSubtype="4"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500"/>
                                        <p:tgtEl>
                                          <p:spTgt spid="38"/>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par>
                          <p:cTn id="61" fill="hold">
                            <p:stCondLst>
                              <p:cond delay="4000"/>
                            </p:stCondLst>
                            <p:childTnLst>
                              <p:par>
                                <p:cTn id="62" presetID="22" presetClass="entr" presetSubtype="1"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par>
                                <p:cTn id="65" presetID="22" presetClass="entr" presetSubtype="1"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childTnLst>
                          </p:cTn>
                        </p:par>
                        <p:par>
                          <p:cTn id="77" fill="hold">
                            <p:stCondLst>
                              <p:cond delay="1000"/>
                            </p:stCondLst>
                            <p:childTnLst>
                              <p:par>
                                <p:cTn id="78" presetID="22" presetClass="entr" presetSubtype="4"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down)">
                                      <p:cBhvr>
                                        <p:cTn id="80" dur="500"/>
                                        <p:tgtEl>
                                          <p:spTgt spid="16"/>
                                        </p:tgtEl>
                                      </p:cBhvr>
                                    </p:animEffect>
                                  </p:childTnLst>
                                </p:cTn>
                              </p:par>
                            </p:childTnLst>
                          </p:cTn>
                        </p:par>
                        <p:par>
                          <p:cTn id="81" fill="hold">
                            <p:stCondLst>
                              <p:cond delay="1500"/>
                            </p:stCondLst>
                            <p:childTnLst>
                              <p:par>
                                <p:cTn id="82" presetID="22" presetClass="entr" presetSubtype="4" fill="hold"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down)">
                                      <p:cBhvr>
                                        <p:cTn id="84" dur="2000"/>
                                        <p:tgtEl>
                                          <p:spTgt spid="9"/>
                                        </p:tgtEl>
                                      </p:cBhvr>
                                    </p:animEffect>
                                  </p:childTnLst>
                                </p:cTn>
                              </p:par>
                            </p:childTnLst>
                          </p:cTn>
                        </p:par>
                        <p:par>
                          <p:cTn id="85" fill="hold">
                            <p:stCondLst>
                              <p:cond delay="3500"/>
                            </p:stCondLst>
                            <p:childTnLst>
                              <p:par>
                                <p:cTn id="86" presetID="22" presetClass="entr" presetSubtype="1" fill="hold" grpId="0" nodeType="after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up)">
                                      <p:cBhvr>
                                        <p:cTn id="88" dur="5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500"/>
                                        <p:tgtEl>
                                          <p:spTgt spid="11"/>
                                        </p:tgtEl>
                                      </p:cBhvr>
                                    </p:animEffec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2000"/>
                                        <p:tgtEl>
                                          <p:spTgt spid="33"/>
                                        </p:tgtEl>
                                      </p:cBhvr>
                                    </p:animEffect>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par>
                          <p:cTn id="102" fill="hold">
                            <p:stCondLst>
                              <p:cond delay="3000"/>
                            </p:stCondLst>
                            <p:childTnLst>
                              <p:par>
                                <p:cTn id="103" presetID="22" presetClass="entr" presetSubtype="4" fill="hold" nodeType="after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wipe(down)">
                                      <p:cBhvr>
                                        <p:cTn id="105" dur="500"/>
                                        <p:tgtEl>
                                          <p:spTgt spid="44"/>
                                        </p:tgtEl>
                                      </p:cBhvr>
                                    </p:animEffect>
                                  </p:childTnLst>
                                </p:cTn>
                              </p:par>
                            </p:childTnLst>
                          </p:cTn>
                        </p:par>
                        <p:par>
                          <p:cTn id="106" fill="hold">
                            <p:stCondLst>
                              <p:cond delay="3500"/>
                            </p:stCondLst>
                            <p:childTnLst>
                              <p:par>
                                <p:cTn id="107" presetID="22" presetClass="entr" presetSubtype="1"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up)">
                                      <p:cBhvr>
                                        <p:cTn id="109" dur="500"/>
                                        <p:tgtEl>
                                          <p:spTgt spid="29"/>
                                        </p:tgtEl>
                                      </p:cBhvr>
                                    </p:animEffect>
                                  </p:childTnLst>
                                </p:cTn>
                              </p:par>
                            </p:childTnLst>
                          </p:cTn>
                        </p:par>
                        <p:par>
                          <p:cTn id="110" fill="hold">
                            <p:stCondLst>
                              <p:cond delay="4000"/>
                            </p:stCondLst>
                            <p:childTnLst>
                              <p:par>
                                <p:cTn id="111" presetID="10" presetClass="entr" presetSubtype="0" fill="hold" grpId="0" nodeType="after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1" grpId="0"/>
      <p:bldP spid="35" grpId="0" animBg="1"/>
      <p:bldP spid="37" grpId="0" animBg="1"/>
      <p:bldP spid="34" grpId="0" animBg="1"/>
      <p:bldP spid="36" grpId="0" animBg="1"/>
      <p:bldP spid="45" grpId="0" animBg="1"/>
      <p:bldP spid="29"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3393CC-4BFB-1944-8F7D-CE6625C2D5A9}"/>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9974" y="-1236984"/>
            <a:ext cx="14568900" cy="819705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9974" y="-1236984"/>
            <a:ext cx="14568900" cy="8197056"/>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9974" y="-911164"/>
            <a:ext cx="14568900" cy="8197056"/>
          </a:xfrm>
          <a:prstGeom prst="rect">
            <a:avLst/>
          </a:prstGeom>
        </p:spPr>
      </p:pic>
      <p:cxnSp>
        <p:nvCxnSpPr>
          <p:cNvPr id="12" name="Straight Arrow Connector 11"/>
          <p:cNvCxnSpPr/>
          <p:nvPr/>
        </p:nvCxnSpPr>
        <p:spPr>
          <a:xfrm flipH="1">
            <a:off x="6096000" y="3962401"/>
            <a:ext cx="1" cy="1620692"/>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11" name="Rectangle 10"/>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sp>
        <p:nvSpPr>
          <p:cNvPr id="14" name="TextBox 13">
            <a:extLst>
              <a:ext uri="{FF2B5EF4-FFF2-40B4-BE49-F238E27FC236}">
                <a16:creationId xmlns:a16="http://schemas.microsoft.com/office/drawing/2014/main" id="{B6173887-1ED6-D64C-85D3-129A0ECBD1BC}"/>
              </a:ext>
            </a:extLst>
          </p:cNvPr>
          <p:cNvSpPr txBox="1"/>
          <p:nvPr/>
        </p:nvSpPr>
        <p:spPr>
          <a:xfrm>
            <a:off x="466849" y="2252628"/>
            <a:ext cx="3641326" cy="1384995"/>
          </a:xfrm>
          <a:prstGeom prst="rect">
            <a:avLst/>
          </a:prstGeom>
          <a:noFill/>
          <a:ln w="3810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你要合格、做零售、建立購物年金、活躍，並且成為卓越超連鎖店主</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每月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$187,200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每年</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什麼是活躍</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為什麼？</a:t>
            </a:r>
          </a:p>
        </p:txBody>
      </p:sp>
      <p:sp>
        <p:nvSpPr>
          <p:cNvPr id="15" name="TextBox 14">
            <a:extLst>
              <a:ext uri="{FF2B5EF4-FFF2-40B4-BE49-F238E27FC236}">
                <a16:creationId xmlns:a16="http://schemas.microsoft.com/office/drawing/2014/main" id="{D30FAABA-E3BC-A749-AFCE-CF28AC1F118C}"/>
              </a:ext>
            </a:extLst>
          </p:cNvPr>
          <p:cNvSpPr txBox="1"/>
          <p:nvPr/>
        </p:nvSpPr>
        <p:spPr>
          <a:xfrm>
            <a:off x="8083826" y="2129517"/>
            <a:ext cx="3541789" cy="1631216"/>
          </a:xfrm>
          <a:prstGeom prst="rect">
            <a:avLst/>
          </a:prstGeom>
          <a:noFill/>
          <a:ln w="3810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個人推薦</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人</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試做、</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建立零售及培養持續訂購顧客</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開始建立購物年金</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什麼是活躍</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為什麼？</a:t>
            </a:r>
          </a:p>
        </p:txBody>
      </p:sp>
      <p:sp>
        <p:nvSpPr>
          <p:cNvPr id="16" name="Rectangle 15">
            <a:extLst>
              <a:ext uri="{FF2B5EF4-FFF2-40B4-BE49-F238E27FC236}">
                <a16:creationId xmlns:a16="http://schemas.microsoft.com/office/drawing/2014/main" id="{642FC4E5-BC74-5047-974E-F3279C415060}"/>
              </a:ext>
            </a:extLst>
          </p:cNvPr>
          <p:cNvSpPr>
            <a:spLocks noChangeArrowheads="1"/>
          </p:cNvSpPr>
          <p:nvPr/>
        </p:nvSpPr>
        <p:spPr bwMode="auto">
          <a:xfrm>
            <a:off x="0" y="10103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
        <p:nvSpPr>
          <p:cNvPr id="2" name="TextBox 1">
            <a:extLst>
              <a:ext uri="{FF2B5EF4-FFF2-40B4-BE49-F238E27FC236}">
                <a16:creationId xmlns:a16="http://schemas.microsoft.com/office/drawing/2014/main" id="{A20543D9-C2F2-4A47-9CA5-B3919BD165B2}"/>
              </a:ext>
            </a:extLst>
          </p:cNvPr>
          <p:cNvSpPr txBox="1"/>
          <p:nvPr/>
        </p:nvSpPr>
        <p:spPr>
          <a:xfrm>
            <a:off x="4131219" y="1410396"/>
            <a:ext cx="3929561" cy="2246769"/>
          </a:xfrm>
          <a:prstGeom prst="rect">
            <a:avLst/>
          </a:prstGeom>
          <a:solidFill>
            <a:schemeClr val="bg1"/>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為什麼推薦</a:t>
            </a:r>
            <a:r>
              <a:rPr kumimoji="0" lang="en-US" altLang="zh" sz="1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2</a:t>
            </a:r>
            <a:r>
              <a:rPr kumimoji="0" lang="zh" altLang="en-US" sz="1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個人是活躍的步驟</a:t>
            </a:r>
            <a:r>
              <a:rPr kumimoji="0" lang="en-US" altLang="zh" sz="1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作為活躍的步驟的原因有兩方面：</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每個人都需要發展兩邊組織，以配合事業計畫的計算。因為需要有兩邊組織產生並累積到</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或商業發展中心中的點數，以雙軌制度支付佣金。到達上限的</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BDC</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需要由兩邊去充滿點數，他們必須建立</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BDC</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及生產點數做出貢獻，才能被視為合法的不被動收入。因此，依照計算計計畫動態和法律原因，這是合理和必要的</a:t>
            </a:r>
          </a:p>
        </p:txBody>
      </p:sp>
      <p:sp>
        <p:nvSpPr>
          <p:cNvPr id="3" name="TextBox 2">
            <a:extLst>
              <a:ext uri="{FF2B5EF4-FFF2-40B4-BE49-F238E27FC236}">
                <a16:creationId xmlns:a16="http://schemas.microsoft.com/office/drawing/2014/main" id="{AB2BA44E-43E1-514D-9344-7A4B79F613FD}"/>
              </a:ext>
            </a:extLst>
          </p:cNvPr>
          <p:cNvSpPr txBox="1"/>
          <p:nvPr/>
        </p:nvSpPr>
        <p:spPr>
          <a:xfrm>
            <a:off x="4085129" y="1425826"/>
            <a:ext cx="3933611" cy="2923877"/>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 </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此事業模型的重點是複製，以及建立</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2</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個銷售和分銷組織。作為該計劃的關鍵所在。超連鎖店主</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您</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是與推薦人和上線資深合作夥伴合作完成事業任務。沒有人會為他們做這件事但會與他們一起做，超連鎖店主可能從零售中獲得，但是在超連鎖店主零售的團體生成或累積量上沒有任何收益。目標是在兩邊組織中累積點數，以達到支付佣金的門檻</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1200,2400,3600</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和</a:t>
            </a: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5000</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這需要付出努力與時間。活躍的目的是允許新超連鎖店主（在此圖中為「您」）從新的銷售中得到收益，從</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Mark</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和</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Kate</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下方添加的每個新</a:t>
            </a: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UFO</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的合格和零售到收益。</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活躍的目的並不意味著一個人推薦</a:t>
            </a:r>
            <a:r>
              <a:rPr kumimoji="0" lang="en-US" altLang="zh"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2</a:t>
            </a:r>
            <a:r>
              <a:rPr kumimoji="0" lang="zh" altLang="en-US"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個人，而是持續推薦。</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這是一個允許累積的下限，因為他們持續推薦，並且在</a:t>
            </a:r>
            <a:r>
              <a:rPr kumimoji="0" lang="en-US" altLang="zh"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Mark</a:t>
            </a:r>
            <a:r>
              <a:rPr kumimoji="0" lang="zh" altLang="en-US"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和</a:t>
            </a:r>
            <a:r>
              <a:rPr kumimoji="0" lang="en-US" altLang="zh"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Kate</a:t>
            </a:r>
            <a:r>
              <a:rPr kumimoji="0" lang="zh" altLang="en-US"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以下建立或複製而組成團隊。</a:t>
            </a:r>
          </a:p>
        </p:txBody>
      </p:sp>
      <p:sp>
        <p:nvSpPr>
          <p:cNvPr id="19" name="TextBox 18">
            <a:extLst>
              <a:ext uri="{FF2B5EF4-FFF2-40B4-BE49-F238E27FC236}">
                <a16:creationId xmlns:a16="http://schemas.microsoft.com/office/drawing/2014/main" id="{D015709E-76D1-C546-A307-83DE7869274B}"/>
              </a:ext>
            </a:extLst>
          </p:cNvPr>
          <p:cNvSpPr txBox="1"/>
          <p:nvPr/>
        </p:nvSpPr>
        <p:spPr>
          <a:xfrm>
            <a:off x="4108175" y="1395008"/>
            <a:ext cx="3933611" cy="738664"/>
          </a:xfrm>
          <a:prstGeom prst="rect">
            <a:avLst/>
          </a:prstGeom>
          <a:solidFill>
            <a:schemeClr val="bg1"/>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3) JR</a:t>
            </a: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正在考慮增加獎勵和持續推薦的要求。當一個人憑空想像去建立事業，行為就不會遵循計劃的設計。</a:t>
            </a:r>
          </a:p>
        </p:txBody>
      </p:sp>
    </p:spTree>
    <p:extLst>
      <p:ext uri="{BB962C8B-B14F-4D97-AF65-F5344CB8AC3E}">
        <p14:creationId xmlns:p14="http://schemas.microsoft.com/office/powerpoint/2010/main" val="45349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2" grpId="0" animBg="1"/>
      <p:bldP spid="2" grpId="1" animBg="1"/>
      <p:bldP spid="3" grpId="0" animBg="1"/>
      <p:bldP spid="3" grpId="1"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283951"/>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270289"/>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351370"/>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4956196"/>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153898"/>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153898"/>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318032"/>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052256"/>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253047"/>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253047"/>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2960968"/>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255016"/>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013694"/>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181978"/>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135679"/>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2846733"/>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414615"/>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10277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631204"/>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4866243"/>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601267"/>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363308"/>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31758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19438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2193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22" name="TextBox 21"/>
          <p:cNvSpPr txBox="1"/>
          <p:nvPr/>
        </p:nvSpPr>
        <p:spPr>
          <a:xfrm>
            <a:off x="0" y="6069434"/>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pic>
        <p:nvPicPr>
          <p:cNvPr id="721" name="Picture 720">
            <a:extLst>
              <a:ext uri="{FF2B5EF4-FFF2-40B4-BE49-F238E27FC236}">
                <a16:creationId xmlns:a16="http://schemas.microsoft.com/office/drawing/2014/main" id="{41C2A0EE-34F3-954E-AF0C-DAA0DDF61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42" y="2056042"/>
            <a:ext cx="1523035" cy="1337388"/>
          </a:xfrm>
          <a:prstGeom prst="rect">
            <a:avLst/>
          </a:prstGeom>
        </p:spPr>
      </p:pic>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3557" y="1887347"/>
            <a:ext cx="1556117" cy="1378236"/>
          </a:xfrm>
          <a:prstGeom prst="rect">
            <a:avLst/>
          </a:prstGeom>
          <a:effectLst/>
        </p:spPr>
      </p:pic>
      <p:sp>
        <p:nvSpPr>
          <p:cNvPr id="723" name="TextBox 722">
            <a:extLst>
              <a:ext uri="{FF2B5EF4-FFF2-40B4-BE49-F238E27FC236}">
                <a16:creationId xmlns:a16="http://schemas.microsoft.com/office/drawing/2014/main" id="{40F861D6-1AF8-E44E-A22F-9F1BCF7316AD}"/>
              </a:ext>
            </a:extLst>
          </p:cNvPr>
          <p:cNvSpPr txBox="1"/>
          <p:nvPr/>
        </p:nvSpPr>
        <p:spPr>
          <a:xfrm>
            <a:off x="0" y="140174"/>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神奇的管理業績紅利計畫表單</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4" name="TextBox 723">
            <a:extLst>
              <a:ext uri="{FF2B5EF4-FFF2-40B4-BE49-F238E27FC236}">
                <a16:creationId xmlns:a16="http://schemas.microsoft.com/office/drawing/2014/main" id="{370FC174-4B57-4741-8505-E69DC7B8B998}"/>
              </a:ext>
            </a:extLst>
          </p:cNvPr>
          <p:cNvSpPr txBox="1"/>
          <p:nvPr/>
        </p:nvSpPr>
        <p:spPr>
          <a:xfrm>
            <a:off x="1" y="5396896"/>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超連鎖系統的過人之處</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8" name="TextBox 727"/>
          <p:cNvSpPr txBox="1"/>
          <p:nvPr/>
        </p:nvSpPr>
        <p:spPr>
          <a:xfrm>
            <a:off x="656340" y="1110622"/>
            <a:ext cx="10360025" cy="1461939"/>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C00000"/>
                </a:solidFill>
                <a:ea typeface="Microsoft YaHei" panose="020B0503020204020204" pitchFamily="34" charset="-122"/>
              </a:rPr>
              <a:t>5. 由每週到每月累積點數</a:t>
            </a:r>
            <a:r>
              <a:rPr lang="zh" sz="1800" b="1" i="0" u="none" dirty="0">
                <a:solidFill>
                  <a:srgbClr val="000000"/>
                </a:solidFill>
                <a:ea typeface="Microsoft YaHei" panose="020B0503020204020204" pitchFamily="34" charset="-122"/>
              </a:rPr>
              <a:t>，直到超連鎖店主透過一個商業發展中心賺取收入或直至一年，視乎何者率先達到。如你無法達到合格門檻，你所獲得的點數可以攜帶到下一週，最多四週，以及 </a:t>
            </a:r>
            <a:r>
              <a:rPr lang="zh" sz="1800" b="1" i="1" u="none" dirty="0">
                <a:solidFill>
                  <a:srgbClr val="000000"/>
                </a:solidFill>
                <a:ea typeface="Microsoft YaHei" panose="020B0503020204020204" pitchFamily="34" charset="-122"/>
              </a:rPr>
              <a:t>(如果你揀選了每月累積的選擇去轉化你的購物或最低消費要求)</a:t>
            </a:r>
            <a:r>
              <a:rPr lang="zh" sz="1800" b="1" i="0" u="none" dirty="0">
                <a:solidFill>
                  <a:srgbClr val="000000"/>
                </a:solidFill>
                <a:ea typeface="Microsoft YaHei" panose="020B0503020204020204" pitchFamily="34" charset="-122"/>
              </a:rPr>
              <a:t> 將點數每月累積，直至一年的期限，才會被重設歸零。</a:t>
            </a:r>
            <a:r>
              <a:rPr lang="zh" sz="1700" b="1" i="0" u="none" dirty="0">
                <a:solidFill>
                  <a:srgbClr val="000000"/>
                </a:solidFill>
                <a:ea typeface="Microsoft YaHei" panose="020B0503020204020204" pitchFamily="34" charset="-122"/>
              </a:rPr>
              <a:t>所有其他的計畫都會每月重新計算累積的點數，如果你無法在計畫中達致合格門檻，你努力得來的點數將會白費，但上線則會利用你的點數賺取收入，然後歸零。 </a:t>
            </a:r>
          </a:p>
        </p:txBody>
      </p:sp>
      <p:sp>
        <p:nvSpPr>
          <p:cNvPr id="725" name="TextBox 724">
            <a:extLst>
              <a:ext uri="{FF2B5EF4-FFF2-40B4-BE49-F238E27FC236}">
                <a16:creationId xmlns:a16="http://schemas.microsoft.com/office/drawing/2014/main" id="{9FE72640-F4C3-A341-A1A6-4F086F023F4D}"/>
              </a:ext>
            </a:extLst>
          </p:cNvPr>
          <p:cNvSpPr txBox="1"/>
          <p:nvPr/>
        </p:nvSpPr>
        <p:spPr>
          <a:xfrm>
            <a:off x="676004" y="2965031"/>
            <a:ext cx="10360025" cy="1477328"/>
          </a:xfrm>
          <a:prstGeom prst="rect">
            <a:avLst/>
          </a:prstGeom>
          <a:solidFill>
            <a:schemeClr val="bg1">
              <a:alpha val="9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zh" sz="1800" b="1" i="0" u="none" dirty="0">
                <a:solidFill>
                  <a:srgbClr val="000000"/>
                </a:solidFill>
                <a:ea typeface="Microsoft YaHei" panose="020B0503020204020204" pitchFamily="34" charset="-122"/>
              </a:rPr>
              <a:t>管理業績紅利計畫中，每位在上線的超連鎖店主都是如此安排 </a:t>
            </a:r>
            <a:r>
              <a:rPr lang="zh" sz="1800" b="1" i="1" u="none" dirty="0">
                <a:solidFill>
                  <a:srgbClr val="000000"/>
                </a:solidFill>
                <a:ea typeface="Microsoft YaHei" panose="020B0503020204020204" pitchFamily="34" charset="-122"/>
              </a:rPr>
              <a:t>(每個合格及維持活躍的超連鎖店主)</a:t>
            </a:r>
            <a:r>
              <a:rPr lang="zh" sz="1800" b="1" i="0" u="none" dirty="0">
                <a:solidFill>
                  <a:srgbClr val="000000"/>
                </a:solidFill>
                <a:ea typeface="Microsoft YaHei" panose="020B0503020204020204" pitchFamily="34" charset="-122"/>
              </a:rPr>
              <a:t> BV及IBV，因此，每個新超連鎖店主都可以掌握自己的速度去賺取佣金收入，因為只要在一年內達致5000/5000，他們的點數將不會被重設歸零。. 這是聞所未聞的。所以，我們不該為了是否能成功賺取收入而存疑，而是去思考，自己甚麼時候能夠賺取收入，因為只要不停止或不失去動力去建立並維持兩條腿，我們終會成功。</a:t>
            </a:r>
          </a:p>
        </p:txBody>
      </p:sp>
    </p:spTree>
    <p:extLst>
      <p:ext uri="{BB962C8B-B14F-4D97-AF65-F5344CB8AC3E}">
        <p14:creationId xmlns:p14="http://schemas.microsoft.com/office/powerpoint/2010/main" val="300077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wipe(down)">
                                      <p:cBhvr>
                                        <p:cTn id="7" dur="500"/>
                                        <p:tgtEl>
                                          <p:spTgt spid="7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5"/>
                                        </p:tgtEl>
                                        <p:attrNameLst>
                                          <p:attrName>style.visibility</p:attrName>
                                        </p:attrNameLst>
                                      </p:cBhvr>
                                      <p:to>
                                        <p:strVal val="visible"/>
                                      </p:to>
                                    </p:set>
                                    <p:animEffect transition="in" filter="wipe(down)">
                                      <p:cBhvr>
                                        <p:cTn id="12" dur="5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0" animBg="1"/>
      <p:bldP spid="72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2B2F256-3385-5844-8A66-08A98E294658}"/>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0321" y="-821636"/>
            <a:ext cx="15109594" cy="850127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0321" y="-821636"/>
            <a:ext cx="15109594" cy="850127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0322" y="-821635"/>
            <a:ext cx="15109596" cy="8501270"/>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0696" y="-821635"/>
            <a:ext cx="15109596" cy="8501270"/>
          </a:xfrm>
          <a:prstGeom prst="rect">
            <a:avLst/>
          </a:prstGeom>
          <a:noFill/>
          <a:ln>
            <a:noFill/>
          </a:ln>
        </p:spPr>
      </p:pic>
      <p:cxnSp>
        <p:nvCxnSpPr>
          <p:cNvPr id="22" name="Straight Arrow Connector 21"/>
          <p:cNvCxnSpPr/>
          <p:nvPr/>
        </p:nvCxnSpPr>
        <p:spPr>
          <a:xfrm flipH="1">
            <a:off x="6094413" y="2690659"/>
            <a:ext cx="1587" cy="2758129"/>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E06428D-2AAF-E34B-B0C3-E07641A962FB}"/>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26" name="Rectangle 25">
            <a:extLst>
              <a:ext uri="{FF2B5EF4-FFF2-40B4-BE49-F238E27FC236}">
                <a16:creationId xmlns:a16="http://schemas.microsoft.com/office/drawing/2014/main" id="{4FE56F35-3EB9-9046-9EF0-1224014D03BA}"/>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sp>
        <p:nvSpPr>
          <p:cNvPr id="27" name="Rectangle 26">
            <a:extLst>
              <a:ext uri="{FF2B5EF4-FFF2-40B4-BE49-F238E27FC236}">
                <a16:creationId xmlns:a16="http://schemas.microsoft.com/office/drawing/2014/main" id="{0B538BF4-ACB7-5F43-BC7D-EB016D856C10}"/>
              </a:ext>
            </a:extLst>
          </p:cNvPr>
          <p:cNvSpPr>
            <a:spLocks noChangeArrowheads="1"/>
          </p:cNvSpPr>
          <p:nvPr/>
        </p:nvSpPr>
        <p:spPr bwMode="auto">
          <a:xfrm>
            <a:off x="0" y="10103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
        <p:nvSpPr>
          <p:cNvPr id="28" name="TextBox 27">
            <a:extLst>
              <a:ext uri="{FF2B5EF4-FFF2-40B4-BE49-F238E27FC236}">
                <a16:creationId xmlns:a16="http://schemas.microsoft.com/office/drawing/2014/main" id="{AA6F55F7-8BAB-FC43-A2FE-096D90DA7789}"/>
              </a:ext>
            </a:extLst>
          </p:cNvPr>
          <p:cNvSpPr txBox="1"/>
          <p:nvPr/>
        </p:nvSpPr>
        <p:spPr>
          <a:xfrm>
            <a:off x="1035609" y="5114773"/>
            <a:ext cx="4316065" cy="1631216"/>
          </a:xfrm>
          <a:prstGeom prst="rect">
            <a:avLst/>
          </a:prstGeom>
          <a:noFill/>
          <a:ln w="3810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個人推薦</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人</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一次建立兩邊組織</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複製於下層</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不必要放置下線</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團隊合作：超連鎖事業説明會</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家庭事業説明會 </a:t>
            </a:r>
          </a:p>
        </p:txBody>
      </p:sp>
      <p:sp>
        <p:nvSpPr>
          <p:cNvPr id="29" name="TextBox 28">
            <a:extLst>
              <a:ext uri="{FF2B5EF4-FFF2-40B4-BE49-F238E27FC236}">
                <a16:creationId xmlns:a16="http://schemas.microsoft.com/office/drawing/2014/main" id="{73080FC6-A243-A346-8C9D-EF039F071EB8}"/>
              </a:ext>
            </a:extLst>
          </p:cNvPr>
          <p:cNvSpPr txBox="1"/>
          <p:nvPr/>
        </p:nvSpPr>
        <p:spPr>
          <a:xfrm>
            <a:off x="7224374" y="5114773"/>
            <a:ext cx="4316065" cy="1384995"/>
          </a:xfrm>
          <a:prstGeom prst="rect">
            <a:avLst/>
          </a:prstGeom>
          <a:noFill/>
          <a:ln w="3810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持續推薦下線</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平衡建立及推薦兩邊組織直至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下線放置</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BV/IBV</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為次要</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深層紮根</a:t>
            </a:r>
          </a:p>
        </p:txBody>
      </p:sp>
      <p:sp>
        <p:nvSpPr>
          <p:cNvPr id="2" name="Left-Right Arrow 1"/>
          <p:cNvSpPr/>
          <p:nvPr/>
        </p:nvSpPr>
        <p:spPr>
          <a:xfrm>
            <a:off x="5361299" y="5703453"/>
            <a:ext cx="1853448" cy="484632"/>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兩邊</a:t>
            </a:r>
          </a:p>
        </p:txBody>
      </p:sp>
    </p:spTree>
    <p:extLst>
      <p:ext uri="{BB962C8B-B14F-4D97-AF65-F5344CB8AC3E}">
        <p14:creationId xmlns:p14="http://schemas.microsoft.com/office/powerpoint/2010/main" val="321080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8F33490-7603-EE43-A92B-60A7F3496C5F}"/>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42" name="Rectangle 41">
            <a:extLst>
              <a:ext uri="{FF2B5EF4-FFF2-40B4-BE49-F238E27FC236}">
                <a16:creationId xmlns:a16="http://schemas.microsoft.com/office/drawing/2014/main" id="{47472499-46DA-DD41-9771-DB1784BD3182}"/>
              </a:ext>
            </a:extLst>
          </p:cNvPr>
          <p:cNvSpPr/>
          <p:nvPr/>
        </p:nvSpPr>
        <p:spPr>
          <a:xfrm>
            <a:off x="698500" y="4724400"/>
            <a:ext cx="10909300" cy="19685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40" name="Rectangle 39">
            <a:extLst>
              <a:ext uri="{FF2B5EF4-FFF2-40B4-BE49-F238E27FC236}">
                <a16:creationId xmlns:a16="http://schemas.microsoft.com/office/drawing/2014/main" id="{5BD695EF-8E0C-8C41-AFD7-8818EF1E633E}"/>
              </a:ext>
            </a:extLst>
          </p:cNvPr>
          <p:cNvSpPr/>
          <p:nvPr/>
        </p:nvSpPr>
        <p:spPr>
          <a:xfrm>
            <a:off x="2451100" y="4724400"/>
            <a:ext cx="7416800" cy="19685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cxnSp>
        <p:nvCxnSpPr>
          <p:cNvPr id="23" name="Straight Arrow Connector 22"/>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49" name="Pictur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4" name="Picture 5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10" y="-857"/>
            <a:ext cx="12188952" cy="6857999"/>
          </a:xfrm>
          <a:prstGeom prst="rect">
            <a:avLst/>
          </a:prstGeom>
        </p:spPr>
      </p:pic>
      <p:sp>
        <p:nvSpPr>
          <p:cNvPr id="33" name="Rectangle 32">
            <a:extLst>
              <a:ext uri="{FF2B5EF4-FFF2-40B4-BE49-F238E27FC236}">
                <a16:creationId xmlns:a16="http://schemas.microsoft.com/office/drawing/2014/main" id="{4533072F-1C1F-074E-95C0-C54310516C57}"/>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4" name="Rectangle 33">
            <a:extLst>
              <a:ext uri="{FF2B5EF4-FFF2-40B4-BE49-F238E27FC236}">
                <a16:creationId xmlns:a16="http://schemas.microsoft.com/office/drawing/2014/main" id="{73EB809A-8C91-8248-A016-81885DEDDEFE}"/>
              </a:ext>
            </a:extLst>
          </p:cNvPr>
          <p:cNvSpPr/>
          <p:nvPr/>
        </p:nvSpPr>
        <p:spPr>
          <a:xfrm>
            <a:off x="0" y="144702"/>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sp>
        <p:nvSpPr>
          <p:cNvPr id="36" name="Rectangle 35">
            <a:extLst>
              <a:ext uri="{FF2B5EF4-FFF2-40B4-BE49-F238E27FC236}">
                <a16:creationId xmlns:a16="http://schemas.microsoft.com/office/drawing/2014/main" id="{8472A499-816C-B342-809E-1A13B5467172}"/>
              </a:ext>
            </a:extLst>
          </p:cNvPr>
          <p:cNvSpPr>
            <a:spLocks noChangeArrowheads="1"/>
          </p:cNvSpPr>
          <p:nvPr/>
        </p:nvSpPr>
        <p:spPr bwMode="auto">
          <a:xfrm>
            <a:off x="0" y="10103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
        <p:nvSpPr>
          <p:cNvPr id="37" name="TextBox 36">
            <a:extLst>
              <a:ext uri="{FF2B5EF4-FFF2-40B4-BE49-F238E27FC236}">
                <a16:creationId xmlns:a16="http://schemas.microsoft.com/office/drawing/2014/main" id="{ED7055F3-387A-924A-8900-5F02AAFCB5AC}"/>
              </a:ext>
            </a:extLst>
          </p:cNvPr>
          <p:cNvSpPr txBox="1"/>
          <p:nvPr/>
        </p:nvSpPr>
        <p:spPr>
          <a:xfrm>
            <a:off x="3220264" y="4692647"/>
            <a:ext cx="5228084" cy="1631216"/>
          </a:xfrm>
          <a:prstGeom prst="rect">
            <a:avLst/>
          </a:prstGeom>
          <a:noFill/>
          <a:ln w="3810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於兩邊放置個人推薦</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人</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於兩邊作出試做、</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建立零售及培養持續訂購顧客</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與每一個</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UFO</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開始建立購物年金</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什麼是活躍</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為什麼？ </a:t>
            </a:r>
            <a:r>
              <a:rPr kumimoji="0" lang="en-US" altLang="zh" sz="1000" b="1" i="1"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000" b="1" i="1"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下線放置</a:t>
            </a:r>
            <a:r>
              <a:rPr kumimoji="0" lang="en-US" altLang="zh" sz="1000" b="1" i="1"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DLP:</a:t>
            </a:r>
            <a:r>
              <a:rPr kumimoji="0" lang="zh" altLang="en-US" sz="1000" b="1" i="1"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持續推薦</a:t>
            </a:r>
            <a:r>
              <a:rPr kumimoji="0" lang="en-US" altLang="zh" sz="1000" b="1" i="1"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p>
        </p:txBody>
      </p:sp>
      <p:sp>
        <p:nvSpPr>
          <p:cNvPr id="41" name="TextBox 40">
            <a:extLst>
              <a:ext uri="{FF2B5EF4-FFF2-40B4-BE49-F238E27FC236}">
                <a16:creationId xmlns:a16="http://schemas.microsoft.com/office/drawing/2014/main" id="{09ED3C74-7A1E-454B-86E5-96C0F751C8C0}"/>
              </a:ext>
            </a:extLst>
          </p:cNvPr>
          <p:cNvSpPr txBox="1"/>
          <p:nvPr/>
        </p:nvSpPr>
        <p:spPr>
          <a:xfrm>
            <a:off x="3575252" y="4701097"/>
            <a:ext cx="5895835" cy="1877437"/>
          </a:xfrm>
          <a:prstGeom prst="rect">
            <a:avLst/>
          </a:prstGeom>
          <a:noFill/>
          <a:ln w="3810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6</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個人推薦</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人</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持續作出試做、</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每邊有</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位</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MUFO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平衡發展組織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哪裡工作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放置下線推薦</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鞏固</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每星期或每月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（取決於您在哪裡工作、個人推薦及主持會議＋</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 </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每邊有</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位</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MUFO + 002</a:t>
            </a:r>
          </a:p>
        </p:txBody>
      </p:sp>
      <p:sp>
        <p:nvSpPr>
          <p:cNvPr id="3" name="Curved Right Arrow 2"/>
          <p:cNvSpPr/>
          <p:nvPr/>
        </p:nvSpPr>
        <p:spPr>
          <a:xfrm rot="3143314">
            <a:off x="2222634" y="604456"/>
            <a:ext cx="1123552" cy="4661567"/>
          </a:xfrm>
          <a:prstGeom prst="curv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urved Left Arrow 3"/>
          <p:cNvSpPr/>
          <p:nvPr/>
        </p:nvSpPr>
        <p:spPr>
          <a:xfrm rot="18757476">
            <a:off x="8789106" y="585190"/>
            <a:ext cx="1289478" cy="5003107"/>
          </a:xfrm>
          <a:prstGeom prst="curved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urved Right Arrow 4"/>
          <p:cNvSpPr/>
          <p:nvPr/>
        </p:nvSpPr>
        <p:spPr>
          <a:xfrm rot="2570160">
            <a:off x="1955744" y="2798524"/>
            <a:ext cx="416590" cy="2150950"/>
          </a:xfrm>
          <a:prstGeom prst="curv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urved Left Arrow 6"/>
          <p:cNvSpPr/>
          <p:nvPr/>
        </p:nvSpPr>
        <p:spPr>
          <a:xfrm rot="19344786">
            <a:off x="9731296" y="2657005"/>
            <a:ext cx="599955" cy="2209122"/>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4775062" y="2911695"/>
            <a:ext cx="2811443" cy="861774"/>
          </a:xfrm>
          <a:prstGeom prst="rect">
            <a:avLst/>
          </a:prstGeom>
          <a:solidFill>
            <a:srgbClr val="FF0000"/>
          </a:solidFill>
          <a:ln w="381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 </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所有人都應該持續推薦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以及在下線放置個人推薦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新超連鎖店主 這產生了新的資格</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業績點數、重複銷售及所需點數。團隊內所有人均可得益而且是取得</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100%</a:t>
            </a:r>
          </a:p>
        </p:txBody>
      </p:sp>
      <p:cxnSp>
        <p:nvCxnSpPr>
          <p:cNvPr id="10" name="Straight Arrow Connector 9"/>
          <p:cNvCxnSpPr/>
          <p:nvPr/>
        </p:nvCxnSpPr>
        <p:spPr>
          <a:xfrm flipH="1" flipV="1">
            <a:off x="2673752" y="2634766"/>
            <a:ext cx="2130947" cy="27721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flipV="1">
            <a:off x="7501600" y="2679736"/>
            <a:ext cx="2734751" cy="2371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45308" y="1461766"/>
            <a:ext cx="1798346" cy="1169551"/>
          </a:xfrm>
          <a:prstGeom prst="rect">
            <a:avLst/>
          </a:prstGeom>
          <a:solidFill>
            <a:schemeClr val="bg1">
              <a:alpha val="75000"/>
            </a:schemeClr>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3)</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事業計畫旨在將行銷結構轉變為垂直獲利的方式，不需要推薦</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6</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至</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10</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個人的水平寬度才能獲利，讓每個人都在競爭中，而自己則力量薄弱。我們只要持續垂直推薦以支持兩邊組織發展。</a:t>
            </a:r>
          </a:p>
        </p:txBody>
      </p:sp>
      <p:cxnSp>
        <p:nvCxnSpPr>
          <p:cNvPr id="38" name="Straight Arrow Connector 37"/>
          <p:cNvCxnSpPr/>
          <p:nvPr/>
        </p:nvCxnSpPr>
        <p:spPr>
          <a:xfrm flipH="1">
            <a:off x="9739895" y="1855106"/>
            <a:ext cx="496456" cy="6102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32982" y="581464"/>
            <a:ext cx="826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通過團隊合作、垂直發展組織和推薦，建立出共同的經濟目標，以獲得更多收益</a:t>
            </a:r>
          </a:p>
        </p:txBody>
      </p:sp>
      <p:sp>
        <p:nvSpPr>
          <p:cNvPr id="22" name="TextBox 21"/>
          <p:cNvSpPr txBox="1"/>
          <p:nvPr/>
        </p:nvSpPr>
        <p:spPr>
          <a:xfrm>
            <a:off x="157713" y="1354519"/>
            <a:ext cx="2717336" cy="2092881"/>
          </a:xfrm>
          <a:prstGeom prst="rect">
            <a:avLst/>
          </a:prstGeom>
          <a:solidFill>
            <a:schemeClr val="bg1">
              <a:alpha val="57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1) </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活躍是超連鎖事業的起點，</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而非終點。原因是第三點</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實行管理業績紅利計畫的步驟是你需要兩邊組織來獲得報酬</a:t>
            </a:r>
            <a:endPar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你現在要建立累積點數取得每週佣金</a:t>
            </a:r>
            <a:endPar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而這是合理的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你所得到累積點數來自於不斷拓展事業 </a:t>
            </a:r>
            <a:endPar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這並不是要停止推薦</a:t>
            </a:r>
            <a:endPar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而是 一個發展的開始 ，你會從中獲利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就在你不斷推薦，</a:t>
            </a:r>
            <a:endPar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深入發展而建立出團隊</a:t>
            </a:r>
            <a:r>
              <a:rPr kumimoji="0" lang="zh-CN"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的</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時候。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此外，加入團隊的每一位</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UFO</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都應該要視作個人推薦和「你的人」去看待，而不是其他人</a:t>
            </a:r>
          </a:p>
        </p:txBody>
      </p:sp>
      <p:cxnSp>
        <p:nvCxnSpPr>
          <p:cNvPr id="43" name="Straight Arrow Connector 42"/>
          <p:cNvCxnSpPr>
            <a:endCxn id="3" idx="1"/>
          </p:cNvCxnSpPr>
          <p:nvPr/>
        </p:nvCxnSpPr>
        <p:spPr>
          <a:xfrm>
            <a:off x="402806" y="3220504"/>
            <a:ext cx="759990" cy="131864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5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10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10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2" presetClass="entr" presetSubtype="1"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up)">
                                      <p:cBhvr>
                                        <p:cTn id="18" dur="500"/>
                                        <p:tgtEl>
                                          <p:spTgt spid="43"/>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1000"/>
                                        <p:tgtEl>
                                          <p:spTgt spid="50"/>
                                        </p:tgtEl>
                                      </p:cBhvr>
                                    </p:animEffect>
                                  </p:childTnLst>
                                </p:cTn>
                              </p:par>
                              <p:par>
                                <p:cTn id="23" presetID="22" presetClass="entr" presetSubtype="4"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1000"/>
                                        <p:tgtEl>
                                          <p:spTgt spid="51"/>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1000"/>
                                        <p:tgtEl>
                                          <p:spTgt spid="5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1000"/>
                                        <p:tgtEl>
                                          <p:spTgt spid="53"/>
                                        </p:tgtEl>
                                      </p:cBhvr>
                                    </p:animEffect>
                                  </p:childTnLst>
                                </p:cTn>
                              </p:par>
                            </p:childTnLst>
                          </p:cTn>
                        </p:par>
                        <p:par>
                          <p:cTn id="34" fill="hold">
                            <p:stCondLst>
                              <p:cond delay="3500"/>
                            </p:stCondLst>
                            <p:childTnLst>
                              <p:par>
                                <p:cTn id="35" presetID="22" presetClass="entr" presetSubtype="4"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down)">
                                      <p:cBhvr>
                                        <p:cTn id="37" dur="10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par>
                                <p:cTn id="47" presetID="22" presetClass="entr" presetSubtype="4"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1500"/>
                            </p:stCondLst>
                            <p:childTnLst>
                              <p:par>
                                <p:cTn id="55" presetID="22" presetClass="entr" presetSubtype="1" fill="hold"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up)">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42"/>
                                        </p:tgtEl>
                                      </p:cBhvr>
                                    </p:animEffect>
                                    <p:set>
                                      <p:cBhvr>
                                        <p:cTn id="70" dur="1" fill="hold">
                                          <p:stCondLst>
                                            <p:cond delay="499"/>
                                          </p:stCondLst>
                                        </p:cTn>
                                        <p:tgtEl>
                                          <p:spTgt spid="42"/>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7" grpId="0" animBg="1"/>
      <p:bldP spid="37" grpId="1" animBg="1"/>
      <p:bldP spid="41" grpId="0" animBg="1"/>
      <p:bldP spid="8" grpId="0" animBg="1"/>
      <p:bldP spid="16" grpId="0" animBg="1"/>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8F33490-7603-EE43-A92B-60A7F3496C5F}"/>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42" name="Rectangle 41">
            <a:extLst>
              <a:ext uri="{FF2B5EF4-FFF2-40B4-BE49-F238E27FC236}">
                <a16:creationId xmlns:a16="http://schemas.microsoft.com/office/drawing/2014/main" id="{47472499-46DA-DD41-9771-DB1784BD3182}"/>
              </a:ext>
            </a:extLst>
          </p:cNvPr>
          <p:cNvSpPr/>
          <p:nvPr/>
        </p:nvSpPr>
        <p:spPr>
          <a:xfrm>
            <a:off x="4838700" y="4724400"/>
            <a:ext cx="2679700" cy="19685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cxnSp>
        <p:nvCxnSpPr>
          <p:cNvPr id="23" name="Straight Arrow Connector 22"/>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1"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2" name="Picture 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3" name="Picture 5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4" name="Picture 5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48" y="561919"/>
            <a:ext cx="12188952" cy="6857999"/>
          </a:xfrm>
          <a:prstGeom prst="rect">
            <a:avLst/>
          </a:prstGeom>
        </p:spPr>
      </p:pic>
      <p:pic>
        <p:nvPicPr>
          <p:cNvPr id="31" name="Picture 30">
            <a:extLst>
              <a:ext uri="{FF2B5EF4-FFF2-40B4-BE49-F238E27FC236}">
                <a16:creationId xmlns:a16="http://schemas.microsoft.com/office/drawing/2014/main" id="{B7096EFB-156A-2647-B2A8-9D56E8F023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00" y="-857"/>
            <a:ext cx="12188952" cy="6857999"/>
          </a:xfrm>
          <a:prstGeom prst="rect">
            <a:avLst/>
          </a:prstGeom>
        </p:spPr>
      </p:pic>
      <p:sp>
        <p:nvSpPr>
          <p:cNvPr id="33" name="Rectangle 32">
            <a:extLst>
              <a:ext uri="{FF2B5EF4-FFF2-40B4-BE49-F238E27FC236}">
                <a16:creationId xmlns:a16="http://schemas.microsoft.com/office/drawing/2014/main" id="{4533072F-1C1F-074E-95C0-C54310516C57}"/>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4" name="Rectangle 33">
            <a:extLst>
              <a:ext uri="{FF2B5EF4-FFF2-40B4-BE49-F238E27FC236}">
                <a16:creationId xmlns:a16="http://schemas.microsoft.com/office/drawing/2014/main" id="{73EB809A-8C91-8248-A016-81885DEDDEFE}"/>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sp>
        <p:nvSpPr>
          <p:cNvPr id="36" name="Rectangle 35">
            <a:extLst>
              <a:ext uri="{FF2B5EF4-FFF2-40B4-BE49-F238E27FC236}">
                <a16:creationId xmlns:a16="http://schemas.microsoft.com/office/drawing/2014/main" id="{8472A499-816C-B342-809E-1A13B5467172}"/>
              </a:ext>
            </a:extLst>
          </p:cNvPr>
          <p:cNvSpPr>
            <a:spLocks noChangeArrowheads="1"/>
          </p:cNvSpPr>
          <p:nvPr/>
        </p:nvSpPr>
        <p:spPr bwMode="auto">
          <a:xfrm>
            <a:off x="0" y="10103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
        <p:nvSpPr>
          <p:cNvPr id="37" name="TextBox 36">
            <a:extLst>
              <a:ext uri="{FF2B5EF4-FFF2-40B4-BE49-F238E27FC236}">
                <a16:creationId xmlns:a16="http://schemas.microsoft.com/office/drawing/2014/main" id="{ED7055F3-387A-924A-8900-5F02AAFCB5AC}"/>
              </a:ext>
            </a:extLst>
          </p:cNvPr>
          <p:cNvSpPr txBox="1"/>
          <p:nvPr/>
        </p:nvSpPr>
        <p:spPr>
          <a:xfrm>
            <a:off x="235787" y="1355783"/>
            <a:ext cx="4437814" cy="1877437"/>
          </a:xfrm>
          <a:prstGeom prst="rect">
            <a:avLst/>
          </a:prstGeom>
          <a:no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事業策略、核心訓練、平衡組織、</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跟進法、家庭事業説明會、超連鎖事業說明會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複製</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每邊有</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8</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位</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MUFO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讓另外兩個人每週賺取收入及取得綠色點數歸零或循環</a:t>
            </a:r>
          </a:p>
        </p:txBody>
      </p:sp>
      <p:sp>
        <p:nvSpPr>
          <p:cNvPr id="20" name="TextBox 19">
            <a:extLst>
              <a:ext uri="{FF2B5EF4-FFF2-40B4-BE49-F238E27FC236}">
                <a16:creationId xmlns:a16="http://schemas.microsoft.com/office/drawing/2014/main" id="{DBE83C0B-AD9E-1B43-8F19-E5C9687EE7F4}"/>
              </a:ext>
            </a:extLst>
          </p:cNvPr>
          <p:cNvSpPr txBox="1"/>
          <p:nvPr/>
        </p:nvSpPr>
        <p:spPr>
          <a:xfrm>
            <a:off x="7344343" y="1555578"/>
            <a:ext cx="4457700" cy="830997"/>
          </a:xfrm>
          <a:prstGeom prst="rect">
            <a:avLst/>
          </a:prstGeom>
          <a:no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只限於較強一邊放置</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到下線以累積足夠點數，而您必須有在工作</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所有人都依照你的指示向下複製。</a:t>
            </a:r>
          </a:p>
        </p:txBody>
      </p:sp>
      <p:sp>
        <p:nvSpPr>
          <p:cNvPr id="21" name="TextBox 20">
            <a:extLst>
              <a:ext uri="{FF2B5EF4-FFF2-40B4-BE49-F238E27FC236}">
                <a16:creationId xmlns:a16="http://schemas.microsoft.com/office/drawing/2014/main" id="{B5C1653E-4ACB-6840-8380-94B8BCF97869}"/>
              </a:ext>
            </a:extLst>
          </p:cNvPr>
          <p:cNvSpPr txBox="1"/>
          <p:nvPr/>
        </p:nvSpPr>
        <p:spPr>
          <a:xfrm>
            <a:off x="235788" y="1401690"/>
            <a:ext cx="4437813" cy="1138773"/>
          </a:xfrm>
          <a:prstGeom prst="rect">
            <a:avLst/>
          </a:prstGeom>
          <a:no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個人推薦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個或更多人</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複製</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每邊有兩個</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UFO</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每週賺取</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$1500-2100</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p>
        </p:txBody>
      </p:sp>
      <p:sp>
        <p:nvSpPr>
          <p:cNvPr id="22" name="TextBox 21">
            <a:extLst>
              <a:ext uri="{FF2B5EF4-FFF2-40B4-BE49-F238E27FC236}">
                <a16:creationId xmlns:a16="http://schemas.microsoft.com/office/drawing/2014/main" id="{4DC35038-0B3B-324C-9444-9D4D6B2F2A9C}"/>
              </a:ext>
            </a:extLst>
          </p:cNvPr>
          <p:cNvSpPr txBox="1"/>
          <p:nvPr/>
        </p:nvSpPr>
        <p:spPr>
          <a:xfrm>
            <a:off x="7353301" y="1445597"/>
            <a:ext cx="4457700" cy="1077218"/>
          </a:xfrm>
          <a:prstGeom prst="rect">
            <a:avLst/>
          </a:prstGeom>
          <a:no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自己成為主管經理級，然後讓</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UFO</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成為主管經理級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專業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 x 4 = $6400 = $1900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每月超過 </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$4500</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的下線放置與什麼有關？</a:t>
            </a:r>
          </a:p>
        </p:txBody>
      </p:sp>
      <p:sp>
        <p:nvSpPr>
          <p:cNvPr id="3" name="TextBox 2">
            <a:extLst>
              <a:ext uri="{FF2B5EF4-FFF2-40B4-BE49-F238E27FC236}">
                <a16:creationId xmlns:a16="http://schemas.microsoft.com/office/drawing/2014/main" id="{439BA646-3C93-FF4D-858C-CD4E2B2DC056}"/>
              </a:ext>
            </a:extLst>
          </p:cNvPr>
          <p:cNvSpPr txBox="1"/>
          <p:nvPr/>
        </p:nvSpPr>
        <p:spPr>
          <a:xfrm>
            <a:off x="4980066" y="3000610"/>
            <a:ext cx="2303964" cy="646331"/>
          </a:xfrm>
          <a:prstGeom prst="rect">
            <a:avLst/>
          </a:prstGeom>
          <a:solidFill>
            <a:srgbClr val="FF0000"/>
          </a:solidFill>
          <a:ln w="57150">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複製過程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只在兩個組織內進行</a:t>
            </a:r>
          </a:p>
        </p:txBody>
      </p:sp>
      <p:sp>
        <p:nvSpPr>
          <p:cNvPr id="26" name="Left Arrow 25">
            <a:extLst>
              <a:ext uri="{FF2B5EF4-FFF2-40B4-BE49-F238E27FC236}">
                <a16:creationId xmlns:a16="http://schemas.microsoft.com/office/drawing/2014/main" id="{19A08366-8B07-E34F-A0A0-064B1FFF428B}"/>
              </a:ext>
            </a:extLst>
          </p:cNvPr>
          <p:cNvSpPr/>
          <p:nvPr/>
        </p:nvSpPr>
        <p:spPr>
          <a:xfrm rot="13551161">
            <a:off x="8286495" y="4319646"/>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Left Arrow 26">
            <a:extLst>
              <a:ext uri="{FF2B5EF4-FFF2-40B4-BE49-F238E27FC236}">
                <a16:creationId xmlns:a16="http://schemas.microsoft.com/office/drawing/2014/main" id="{002C0D65-A032-CF4A-A9CF-1576E0D05007}"/>
              </a:ext>
            </a:extLst>
          </p:cNvPr>
          <p:cNvSpPr/>
          <p:nvPr/>
        </p:nvSpPr>
        <p:spPr>
          <a:xfrm rot="13410149">
            <a:off x="7417886" y="3527823"/>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Left Arrow 27">
            <a:extLst>
              <a:ext uri="{FF2B5EF4-FFF2-40B4-BE49-F238E27FC236}">
                <a16:creationId xmlns:a16="http://schemas.microsoft.com/office/drawing/2014/main" id="{03CF1A9B-9C72-6B41-89B4-B33F39ED60E9}"/>
              </a:ext>
            </a:extLst>
          </p:cNvPr>
          <p:cNvSpPr/>
          <p:nvPr/>
        </p:nvSpPr>
        <p:spPr>
          <a:xfrm rot="13496691">
            <a:off x="9326481" y="5219296"/>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Left Arrow 28">
            <a:extLst>
              <a:ext uri="{FF2B5EF4-FFF2-40B4-BE49-F238E27FC236}">
                <a16:creationId xmlns:a16="http://schemas.microsoft.com/office/drawing/2014/main" id="{7C172C8A-62F9-564B-BDF9-575769D5EF41}"/>
              </a:ext>
            </a:extLst>
          </p:cNvPr>
          <p:cNvSpPr/>
          <p:nvPr/>
        </p:nvSpPr>
        <p:spPr>
          <a:xfrm rot="16200000">
            <a:off x="4359349" y="5091669"/>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Left Arrow 29">
            <a:extLst>
              <a:ext uri="{FF2B5EF4-FFF2-40B4-BE49-F238E27FC236}">
                <a16:creationId xmlns:a16="http://schemas.microsoft.com/office/drawing/2014/main" id="{69CE3E50-4653-3B44-9284-AD3AFFEFE799}"/>
              </a:ext>
            </a:extLst>
          </p:cNvPr>
          <p:cNvSpPr/>
          <p:nvPr/>
        </p:nvSpPr>
        <p:spPr>
          <a:xfrm rot="16200000">
            <a:off x="6794827" y="5107977"/>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Left Arrow 31">
            <a:extLst>
              <a:ext uri="{FF2B5EF4-FFF2-40B4-BE49-F238E27FC236}">
                <a16:creationId xmlns:a16="http://schemas.microsoft.com/office/drawing/2014/main" id="{99A7FB17-C67E-FD43-A774-2313BD8F92B7}"/>
              </a:ext>
            </a:extLst>
          </p:cNvPr>
          <p:cNvSpPr/>
          <p:nvPr/>
        </p:nvSpPr>
        <p:spPr>
          <a:xfrm rot="8048839" flipH="1">
            <a:off x="3019311" y="4319644"/>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Left Arrow 34">
            <a:extLst>
              <a:ext uri="{FF2B5EF4-FFF2-40B4-BE49-F238E27FC236}">
                <a16:creationId xmlns:a16="http://schemas.microsoft.com/office/drawing/2014/main" id="{E57717DB-57C0-D146-A996-FA8A7BB27D5D}"/>
              </a:ext>
            </a:extLst>
          </p:cNvPr>
          <p:cNvSpPr/>
          <p:nvPr/>
        </p:nvSpPr>
        <p:spPr>
          <a:xfrm rot="8189851" flipH="1">
            <a:off x="3912305" y="3527822"/>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Left Arrow 37">
            <a:extLst>
              <a:ext uri="{FF2B5EF4-FFF2-40B4-BE49-F238E27FC236}">
                <a16:creationId xmlns:a16="http://schemas.microsoft.com/office/drawing/2014/main" id="{A0D6A066-FFCF-EE48-9FDF-07CB92AECB8F}"/>
              </a:ext>
            </a:extLst>
          </p:cNvPr>
          <p:cNvSpPr/>
          <p:nvPr/>
        </p:nvSpPr>
        <p:spPr>
          <a:xfrm rot="8103309" flipH="1">
            <a:off x="2066878" y="5219295"/>
            <a:ext cx="978408" cy="484632"/>
          </a:xfrm>
          <a:prstGeom prst="leftArrow">
            <a:avLst/>
          </a:prstGeom>
          <a:solidFill>
            <a:srgbClr val="FF0000">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82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500"/>
                                        <p:tgtEl>
                                          <p:spTgt spid="3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20" grpId="0" animBg="1"/>
      <p:bldP spid="20" grpId="1" animBg="1"/>
      <p:bldP spid="21" grpId="0" animBg="1"/>
      <p:bldP spid="22" grpId="0" animBg="1"/>
      <p:bldP spid="26" grpId="0" animBg="1"/>
      <p:bldP spid="27" grpId="0" animBg="1"/>
      <p:bldP spid="28" grpId="0" animBg="1"/>
      <p:bldP spid="29" grpId="0" animBg="1"/>
      <p:bldP spid="30" grpId="0" animBg="1"/>
      <p:bldP spid="32" grpId="0" animBg="1"/>
      <p:bldP spid="35" grpId="0" animBg="1"/>
      <p:bldP spid="3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8F33490-7603-EE43-A92B-60A7F3496C5F}"/>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cxnSp>
        <p:nvCxnSpPr>
          <p:cNvPr id="23" name="Straight Arrow Connector 22"/>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7472499-46DA-DD41-9771-DB1784BD3182}"/>
              </a:ext>
            </a:extLst>
          </p:cNvPr>
          <p:cNvSpPr/>
          <p:nvPr/>
        </p:nvSpPr>
        <p:spPr>
          <a:xfrm>
            <a:off x="4838700" y="4724400"/>
            <a:ext cx="2679700" cy="19685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54" name="Pictur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0" y="1"/>
            <a:ext cx="12188952" cy="6857999"/>
          </a:xfrm>
          <a:prstGeom prst="rect">
            <a:avLst/>
          </a:prstGeom>
        </p:spPr>
      </p:pic>
      <p:cxnSp>
        <p:nvCxnSpPr>
          <p:cNvPr id="47" name="Straight Arrow Connector 46"/>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0" name="Picture 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1" name="Picture 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2" name="Picture 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53" name="Picture 5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33" name="Rectangle 32">
            <a:extLst>
              <a:ext uri="{FF2B5EF4-FFF2-40B4-BE49-F238E27FC236}">
                <a16:creationId xmlns:a16="http://schemas.microsoft.com/office/drawing/2014/main" id="{4533072F-1C1F-074E-95C0-C54310516C57}"/>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4" name="Rectangle 33">
            <a:extLst>
              <a:ext uri="{FF2B5EF4-FFF2-40B4-BE49-F238E27FC236}">
                <a16:creationId xmlns:a16="http://schemas.microsoft.com/office/drawing/2014/main" id="{73EB809A-8C91-8248-A016-81885DEDDEFE}"/>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sp>
        <p:nvSpPr>
          <p:cNvPr id="36" name="Rectangle 35">
            <a:extLst>
              <a:ext uri="{FF2B5EF4-FFF2-40B4-BE49-F238E27FC236}">
                <a16:creationId xmlns:a16="http://schemas.microsoft.com/office/drawing/2014/main" id="{8472A499-816C-B342-809E-1A13B5467172}"/>
              </a:ext>
            </a:extLst>
          </p:cNvPr>
          <p:cNvSpPr>
            <a:spLocks noChangeArrowheads="1"/>
          </p:cNvSpPr>
          <p:nvPr/>
        </p:nvSpPr>
        <p:spPr bwMode="auto">
          <a:xfrm>
            <a:off x="0" y="9052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
        <p:nvSpPr>
          <p:cNvPr id="37" name="TextBox 36">
            <a:extLst>
              <a:ext uri="{FF2B5EF4-FFF2-40B4-BE49-F238E27FC236}">
                <a16:creationId xmlns:a16="http://schemas.microsoft.com/office/drawing/2014/main" id="{ED7055F3-387A-924A-8900-5F02AAFCB5AC}"/>
              </a:ext>
            </a:extLst>
          </p:cNvPr>
          <p:cNvSpPr txBox="1"/>
          <p:nvPr/>
        </p:nvSpPr>
        <p:spPr>
          <a:xfrm>
            <a:off x="133810" y="1337640"/>
            <a:ext cx="4437814" cy="1169551"/>
          </a:xfrm>
          <a:prstGeom prst="rect">
            <a:avLst/>
          </a:prstGeom>
          <a:no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每邊每週持續推薦</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人</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團隊內夥伴同樣個人推薦下線</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這就是下線放置</a:t>
            </a:r>
          </a:p>
        </p:txBody>
      </p:sp>
      <p:sp>
        <p:nvSpPr>
          <p:cNvPr id="21" name="TextBox 20">
            <a:extLst>
              <a:ext uri="{FF2B5EF4-FFF2-40B4-BE49-F238E27FC236}">
                <a16:creationId xmlns:a16="http://schemas.microsoft.com/office/drawing/2014/main" id="{B5C1653E-4ACB-6840-8380-94B8BCF97869}"/>
              </a:ext>
            </a:extLst>
          </p:cNvPr>
          <p:cNvSpPr txBox="1"/>
          <p:nvPr/>
        </p:nvSpPr>
        <p:spPr>
          <a:xfrm>
            <a:off x="133811" y="1352836"/>
            <a:ext cx="4437813" cy="1323439"/>
          </a:xfrm>
          <a:prstGeom prst="rect">
            <a:avLst/>
          </a:prstGeom>
          <a:no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提示：每一步都有零售與建立購物年金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每邊有</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10</a:t>
            </a: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20</a:t>
            </a: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位</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MUFO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只限一個下線位置放置您和其他擁有的額外銷售點數。</a:t>
            </a:r>
          </a:p>
        </p:txBody>
      </p:sp>
      <p:sp>
        <p:nvSpPr>
          <p:cNvPr id="22" name="TextBox 21">
            <a:extLst>
              <a:ext uri="{FF2B5EF4-FFF2-40B4-BE49-F238E27FC236}">
                <a16:creationId xmlns:a16="http://schemas.microsoft.com/office/drawing/2014/main" id="{4DC35038-0B3B-324C-9444-9D4D6B2F2A9C}"/>
              </a:ext>
            </a:extLst>
          </p:cNvPr>
          <p:cNvSpPr txBox="1"/>
          <p:nvPr/>
        </p:nvSpPr>
        <p:spPr>
          <a:xfrm>
            <a:off x="7373079" y="1321926"/>
            <a:ext cx="4623109" cy="1246495"/>
          </a:xfrm>
          <a:prstGeom prst="rect">
            <a:avLst/>
          </a:prstGeom>
          <a:no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設定目標及計畫讓高級的領導人晉升超連鎖級別</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假如</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已穩健堅實，可以於較弱一側開展</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或</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業務 並把你於</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所做的進行複製</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只需要建立一邊組織，以每週再賺取</a:t>
            </a:r>
            <a:r>
              <a:rPr kumimoji="0" lang="en-US" altLang="zh"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$47500-$114,000</a:t>
            </a:r>
            <a:r>
              <a:rPr kumimoji="0" lang="zh" altLang="en-US" sz="15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p>
        </p:txBody>
      </p:sp>
      <p:pic>
        <p:nvPicPr>
          <p:cNvPr id="20" name="Picture 19">
            <a:extLst>
              <a:ext uri="{FF2B5EF4-FFF2-40B4-BE49-F238E27FC236}">
                <a16:creationId xmlns:a16="http://schemas.microsoft.com/office/drawing/2014/main" id="{2B6B04E3-68B1-2743-8325-8295ADBD82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91336" y="4873251"/>
            <a:ext cx="2655814" cy="1691419"/>
          </a:xfrm>
          <a:prstGeom prst="rect">
            <a:avLst/>
          </a:prstGeom>
        </p:spPr>
      </p:pic>
      <p:sp>
        <p:nvSpPr>
          <p:cNvPr id="3" name="TextBox 2">
            <a:extLst>
              <a:ext uri="{FF2B5EF4-FFF2-40B4-BE49-F238E27FC236}">
                <a16:creationId xmlns:a16="http://schemas.microsoft.com/office/drawing/2014/main" id="{946264CF-16D0-3143-9924-9FAB10F85DFB}"/>
              </a:ext>
            </a:extLst>
          </p:cNvPr>
          <p:cNvSpPr txBox="1"/>
          <p:nvPr/>
        </p:nvSpPr>
        <p:spPr>
          <a:xfrm>
            <a:off x="5605061" y="5763991"/>
            <a:ext cx="11079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零售基礎</a:t>
            </a:r>
          </a:p>
        </p:txBody>
      </p:sp>
      <p:pic>
        <p:nvPicPr>
          <p:cNvPr id="24" name="Picture 23">
            <a:extLst>
              <a:ext uri="{FF2B5EF4-FFF2-40B4-BE49-F238E27FC236}">
                <a16:creationId xmlns:a16="http://schemas.microsoft.com/office/drawing/2014/main" id="{E0A1C3B8-09EE-4043-AA31-FE9412A07D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64824" y="5578984"/>
            <a:ext cx="1162854" cy="1151636"/>
          </a:xfrm>
          <a:prstGeom prst="rect">
            <a:avLst/>
          </a:prstGeom>
          <a:effectLst/>
        </p:spPr>
      </p:pic>
      <p:pic>
        <p:nvPicPr>
          <p:cNvPr id="25" name="Picture 24">
            <a:extLst>
              <a:ext uri="{FF2B5EF4-FFF2-40B4-BE49-F238E27FC236}">
                <a16:creationId xmlns:a16="http://schemas.microsoft.com/office/drawing/2014/main" id="{00E3B0C0-3A8F-B742-AF03-44A148A5553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83427" y="5446109"/>
            <a:ext cx="1162854" cy="1151636"/>
          </a:xfrm>
          <a:prstGeom prst="rect">
            <a:avLst/>
          </a:prstGeom>
          <a:effectLst/>
        </p:spPr>
      </p:pic>
      <p:sp>
        <p:nvSpPr>
          <p:cNvPr id="4" name="Up Arrow 3">
            <a:extLst>
              <a:ext uri="{FF2B5EF4-FFF2-40B4-BE49-F238E27FC236}">
                <a16:creationId xmlns:a16="http://schemas.microsoft.com/office/drawing/2014/main" id="{BD0B227B-160E-9F43-B2CD-E9E5D4041F67}"/>
              </a:ext>
            </a:extLst>
          </p:cNvPr>
          <p:cNvSpPr/>
          <p:nvPr/>
        </p:nvSpPr>
        <p:spPr>
          <a:xfrm>
            <a:off x="2420036" y="4724399"/>
            <a:ext cx="252429" cy="88364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Up Arrow 25">
            <a:extLst>
              <a:ext uri="{FF2B5EF4-FFF2-40B4-BE49-F238E27FC236}">
                <a16:creationId xmlns:a16="http://schemas.microsoft.com/office/drawing/2014/main" id="{4FFCA12C-8B18-4A4D-AEF4-A715A1312829}"/>
              </a:ext>
            </a:extLst>
          </p:cNvPr>
          <p:cNvSpPr/>
          <p:nvPr/>
        </p:nvSpPr>
        <p:spPr>
          <a:xfrm>
            <a:off x="5974810" y="3854141"/>
            <a:ext cx="252429" cy="97840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Up Arrow 26">
            <a:extLst>
              <a:ext uri="{FF2B5EF4-FFF2-40B4-BE49-F238E27FC236}">
                <a16:creationId xmlns:a16="http://schemas.microsoft.com/office/drawing/2014/main" id="{C559B5E3-F986-9C4E-87B7-6B98736BED95}"/>
              </a:ext>
            </a:extLst>
          </p:cNvPr>
          <p:cNvSpPr/>
          <p:nvPr/>
        </p:nvSpPr>
        <p:spPr>
          <a:xfrm rot="3232787">
            <a:off x="3120751" y="5275139"/>
            <a:ext cx="241278" cy="614683"/>
          </a:xfrm>
          <a:prstGeom prst="up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Up Arrow 27">
            <a:extLst>
              <a:ext uri="{FF2B5EF4-FFF2-40B4-BE49-F238E27FC236}">
                <a16:creationId xmlns:a16="http://schemas.microsoft.com/office/drawing/2014/main" id="{FA40004B-9D06-A442-BE81-AEC346C3DF62}"/>
              </a:ext>
            </a:extLst>
          </p:cNvPr>
          <p:cNvSpPr/>
          <p:nvPr/>
        </p:nvSpPr>
        <p:spPr>
          <a:xfrm rot="5400000">
            <a:off x="7669933" y="5470562"/>
            <a:ext cx="252429" cy="54300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Up Arrow 28">
            <a:extLst>
              <a:ext uri="{FF2B5EF4-FFF2-40B4-BE49-F238E27FC236}">
                <a16:creationId xmlns:a16="http://schemas.microsoft.com/office/drawing/2014/main" id="{5040EDD4-294D-6341-BF99-A25578E94A26}"/>
              </a:ext>
            </a:extLst>
          </p:cNvPr>
          <p:cNvSpPr/>
          <p:nvPr/>
        </p:nvSpPr>
        <p:spPr>
          <a:xfrm rot="18600788">
            <a:off x="4106533" y="3632899"/>
            <a:ext cx="287353" cy="179341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Up Arrow 29">
            <a:extLst>
              <a:ext uri="{FF2B5EF4-FFF2-40B4-BE49-F238E27FC236}">
                <a16:creationId xmlns:a16="http://schemas.microsoft.com/office/drawing/2014/main" id="{7473ED45-C981-7F4B-AC04-B62B3F90906D}"/>
              </a:ext>
            </a:extLst>
          </p:cNvPr>
          <p:cNvSpPr/>
          <p:nvPr/>
        </p:nvSpPr>
        <p:spPr>
          <a:xfrm rot="3095064" flipH="1">
            <a:off x="7985682" y="3579855"/>
            <a:ext cx="196677" cy="1731141"/>
          </a:xfrm>
          <a:prstGeom prst="upArrow">
            <a:avLst>
              <a:gd name="adj1" fmla="val 74421"/>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Up Arrow 30">
            <a:extLst>
              <a:ext uri="{FF2B5EF4-FFF2-40B4-BE49-F238E27FC236}">
                <a16:creationId xmlns:a16="http://schemas.microsoft.com/office/drawing/2014/main" id="{18FAAE11-51BB-6049-8162-68C7F23FADB8}"/>
              </a:ext>
            </a:extLst>
          </p:cNvPr>
          <p:cNvSpPr/>
          <p:nvPr/>
        </p:nvSpPr>
        <p:spPr>
          <a:xfrm>
            <a:off x="9558420" y="4609662"/>
            <a:ext cx="252429" cy="88364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Up Arrow 31">
            <a:extLst>
              <a:ext uri="{FF2B5EF4-FFF2-40B4-BE49-F238E27FC236}">
                <a16:creationId xmlns:a16="http://schemas.microsoft.com/office/drawing/2014/main" id="{05A41F99-85BB-6647-ACE9-B2A96855F065}"/>
              </a:ext>
            </a:extLst>
          </p:cNvPr>
          <p:cNvSpPr/>
          <p:nvPr/>
        </p:nvSpPr>
        <p:spPr>
          <a:xfrm rot="18533625">
            <a:off x="8763715" y="5236745"/>
            <a:ext cx="241278" cy="614683"/>
          </a:xfrm>
          <a:prstGeom prst="up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Up Arrow 34">
            <a:extLst>
              <a:ext uri="{FF2B5EF4-FFF2-40B4-BE49-F238E27FC236}">
                <a16:creationId xmlns:a16="http://schemas.microsoft.com/office/drawing/2014/main" id="{1002F1CC-6DEC-7C4B-9332-1EDACF2AECB0}"/>
              </a:ext>
            </a:extLst>
          </p:cNvPr>
          <p:cNvSpPr/>
          <p:nvPr/>
        </p:nvSpPr>
        <p:spPr>
          <a:xfrm rot="3107643">
            <a:off x="10337136" y="5238728"/>
            <a:ext cx="241278" cy="614683"/>
          </a:xfrm>
          <a:prstGeom prst="up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Up Arrow 37">
            <a:extLst>
              <a:ext uri="{FF2B5EF4-FFF2-40B4-BE49-F238E27FC236}">
                <a16:creationId xmlns:a16="http://schemas.microsoft.com/office/drawing/2014/main" id="{99B37C28-C247-F743-B9BA-E8445D6C3B41}"/>
              </a:ext>
            </a:extLst>
          </p:cNvPr>
          <p:cNvSpPr/>
          <p:nvPr/>
        </p:nvSpPr>
        <p:spPr>
          <a:xfrm rot="18182562">
            <a:off x="1716919" y="5254902"/>
            <a:ext cx="241278" cy="614683"/>
          </a:xfrm>
          <a:prstGeom prst="up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Up Arrow 39">
            <a:extLst>
              <a:ext uri="{FF2B5EF4-FFF2-40B4-BE49-F238E27FC236}">
                <a16:creationId xmlns:a16="http://schemas.microsoft.com/office/drawing/2014/main" id="{3E2B9281-E00E-A647-8A74-3C305828A9DF}"/>
              </a:ext>
            </a:extLst>
          </p:cNvPr>
          <p:cNvSpPr/>
          <p:nvPr/>
        </p:nvSpPr>
        <p:spPr>
          <a:xfrm rot="16200000">
            <a:off x="4346058" y="5462756"/>
            <a:ext cx="252429" cy="54300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851F5EC-16EB-C54E-B448-9E063E5CD0BD}"/>
              </a:ext>
            </a:extLst>
          </p:cNvPr>
          <p:cNvSpPr txBox="1"/>
          <p:nvPr/>
        </p:nvSpPr>
        <p:spPr>
          <a:xfrm>
            <a:off x="3796299" y="6545239"/>
            <a:ext cx="3823483" cy="307777"/>
          </a:xfrm>
          <a:prstGeom prst="rect">
            <a:avLst/>
          </a:prstGeom>
          <a:solidFill>
            <a:srgbClr val="FF0000"/>
          </a:solidFill>
          <a:ln w="28575">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複製堅實的零售基礎 </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由下而上建立購物年金</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p>
        </p:txBody>
      </p:sp>
      <p:sp>
        <p:nvSpPr>
          <p:cNvPr id="6" name="TextBox 5">
            <a:extLst>
              <a:ext uri="{FF2B5EF4-FFF2-40B4-BE49-F238E27FC236}">
                <a16:creationId xmlns:a16="http://schemas.microsoft.com/office/drawing/2014/main" id="{698FE6A0-2AC1-7043-A922-406717EE84BB}"/>
              </a:ext>
            </a:extLst>
          </p:cNvPr>
          <p:cNvSpPr txBox="1"/>
          <p:nvPr/>
        </p:nvSpPr>
        <p:spPr>
          <a:xfrm>
            <a:off x="5537092" y="1373567"/>
            <a:ext cx="723275" cy="523220"/>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顧問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助理級</a:t>
            </a:r>
          </a:p>
        </p:txBody>
      </p:sp>
      <p:sp>
        <p:nvSpPr>
          <p:cNvPr id="7" name="TextBox 6">
            <a:extLst>
              <a:ext uri="{FF2B5EF4-FFF2-40B4-BE49-F238E27FC236}">
                <a16:creationId xmlns:a16="http://schemas.microsoft.com/office/drawing/2014/main" id="{070910BD-D215-AC44-AAEF-A865523A74A0}"/>
              </a:ext>
            </a:extLst>
          </p:cNvPr>
          <p:cNvSpPr txBox="1"/>
          <p:nvPr/>
        </p:nvSpPr>
        <p:spPr>
          <a:xfrm>
            <a:off x="9254950" y="3670052"/>
            <a:ext cx="936265" cy="58477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專業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41" name="TextBox 40">
            <a:extLst>
              <a:ext uri="{FF2B5EF4-FFF2-40B4-BE49-F238E27FC236}">
                <a16:creationId xmlns:a16="http://schemas.microsoft.com/office/drawing/2014/main" id="{D61BCC84-51D9-F14E-A656-90F3E5D26BAF}"/>
              </a:ext>
            </a:extLst>
          </p:cNvPr>
          <p:cNvSpPr txBox="1"/>
          <p:nvPr/>
        </p:nvSpPr>
        <p:spPr>
          <a:xfrm>
            <a:off x="8026936" y="2782724"/>
            <a:ext cx="936265" cy="58477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專業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43" name="TextBox 42">
            <a:extLst>
              <a:ext uri="{FF2B5EF4-FFF2-40B4-BE49-F238E27FC236}">
                <a16:creationId xmlns:a16="http://schemas.microsoft.com/office/drawing/2014/main" id="{317840F3-C42B-034C-AC23-4CC8EE550248}"/>
              </a:ext>
            </a:extLst>
          </p:cNvPr>
          <p:cNvSpPr txBox="1"/>
          <p:nvPr/>
        </p:nvSpPr>
        <p:spPr>
          <a:xfrm>
            <a:off x="6885167" y="3644207"/>
            <a:ext cx="936265" cy="58477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專業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44" name="TextBox 43">
            <a:extLst>
              <a:ext uri="{FF2B5EF4-FFF2-40B4-BE49-F238E27FC236}">
                <a16:creationId xmlns:a16="http://schemas.microsoft.com/office/drawing/2014/main" id="{E760DE93-6532-A14F-AB9A-077EBB7E87ED}"/>
              </a:ext>
            </a:extLst>
          </p:cNvPr>
          <p:cNvSpPr txBox="1"/>
          <p:nvPr/>
        </p:nvSpPr>
        <p:spPr>
          <a:xfrm>
            <a:off x="4541292" y="3664439"/>
            <a:ext cx="936265" cy="58477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專業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45" name="TextBox 44">
            <a:extLst>
              <a:ext uri="{FF2B5EF4-FFF2-40B4-BE49-F238E27FC236}">
                <a16:creationId xmlns:a16="http://schemas.microsoft.com/office/drawing/2014/main" id="{BB7F9F44-18B3-3A4F-9DCB-F2664A093CD9}"/>
              </a:ext>
            </a:extLst>
          </p:cNvPr>
          <p:cNvSpPr txBox="1"/>
          <p:nvPr/>
        </p:nvSpPr>
        <p:spPr>
          <a:xfrm>
            <a:off x="3228800" y="2801733"/>
            <a:ext cx="936265" cy="58477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專業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46" name="TextBox 45">
            <a:extLst>
              <a:ext uri="{FF2B5EF4-FFF2-40B4-BE49-F238E27FC236}">
                <a16:creationId xmlns:a16="http://schemas.microsoft.com/office/drawing/2014/main" id="{06CFE568-B626-A248-83F7-B35B45D7E8F8}"/>
              </a:ext>
            </a:extLst>
          </p:cNvPr>
          <p:cNvSpPr txBox="1"/>
          <p:nvPr/>
        </p:nvSpPr>
        <p:spPr>
          <a:xfrm>
            <a:off x="2111735" y="3726642"/>
            <a:ext cx="936265" cy="58477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專業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55" name="TextBox 54">
            <a:extLst>
              <a:ext uri="{FF2B5EF4-FFF2-40B4-BE49-F238E27FC236}">
                <a16:creationId xmlns:a16="http://schemas.microsoft.com/office/drawing/2014/main" id="{5405E03A-2EEB-8148-92ED-474A193415E8}"/>
              </a:ext>
            </a:extLst>
          </p:cNvPr>
          <p:cNvSpPr txBox="1"/>
          <p:nvPr/>
        </p:nvSpPr>
        <p:spPr>
          <a:xfrm>
            <a:off x="1542647" y="4642782"/>
            <a:ext cx="697833" cy="46166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56" name="TextBox 55">
            <a:extLst>
              <a:ext uri="{FF2B5EF4-FFF2-40B4-BE49-F238E27FC236}">
                <a16:creationId xmlns:a16="http://schemas.microsoft.com/office/drawing/2014/main" id="{423C0D79-017C-0F46-AD1B-A82389075804}"/>
              </a:ext>
            </a:extLst>
          </p:cNvPr>
          <p:cNvSpPr txBox="1"/>
          <p:nvPr/>
        </p:nvSpPr>
        <p:spPr>
          <a:xfrm>
            <a:off x="2936598" y="4660927"/>
            <a:ext cx="697833" cy="46166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57" name="TextBox 56">
            <a:extLst>
              <a:ext uri="{FF2B5EF4-FFF2-40B4-BE49-F238E27FC236}">
                <a16:creationId xmlns:a16="http://schemas.microsoft.com/office/drawing/2014/main" id="{277EEBCC-4DA8-4F48-8815-F9BD453C44E9}"/>
              </a:ext>
            </a:extLst>
          </p:cNvPr>
          <p:cNvSpPr txBox="1"/>
          <p:nvPr/>
        </p:nvSpPr>
        <p:spPr>
          <a:xfrm>
            <a:off x="7849117" y="4679078"/>
            <a:ext cx="697833" cy="46166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58" name="TextBox 57">
            <a:extLst>
              <a:ext uri="{FF2B5EF4-FFF2-40B4-BE49-F238E27FC236}">
                <a16:creationId xmlns:a16="http://schemas.microsoft.com/office/drawing/2014/main" id="{D95580CD-754E-8141-810A-6DC10F6C69C7}"/>
              </a:ext>
            </a:extLst>
          </p:cNvPr>
          <p:cNvSpPr txBox="1"/>
          <p:nvPr/>
        </p:nvSpPr>
        <p:spPr>
          <a:xfrm>
            <a:off x="10097386" y="4618134"/>
            <a:ext cx="697833" cy="46166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59" name="TextBox 58">
            <a:extLst>
              <a:ext uri="{FF2B5EF4-FFF2-40B4-BE49-F238E27FC236}">
                <a16:creationId xmlns:a16="http://schemas.microsoft.com/office/drawing/2014/main" id="{4DE53ABB-B467-084D-96E3-DDB1926A524C}"/>
              </a:ext>
            </a:extLst>
          </p:cNvPr>
          <p:cNvSpPr txBox="1"/>
          <p:nvPr/>
        </p:nvSpPr>
        <p:spPr>
          <a:xfrm>
            <a:off x="851901" y="5408616"/>
            <a:ext cx="697833"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60" name="TextBox 59">
            <a:extLst>
              <a:ext uri="{FF2B5EF4-FFF2-40B4-BE49-F238E27FC236}">
                <a16:creationId xmlns:a16="http://schemas.microsoft.com/office/drawing/2014/main" id="{E7138C1C-FBE4-0A4F-8B30-6FED478A4B5F}"/>
              </a:ext>
            </a:extLst>
          </p:cNvPr>
          <p:cNvSpPr txBox="1"/>
          <p:nvPr/>
        </p:nvSpPr>
        <p:spPr>
          <a:xfrm>
            <a:off x="3529317" y="5429054"/>
            <a:ext cx="697833"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61" name="TextBox 60">
            <a:extLst>
              <a:ext uri="{FF2B5EF4-FFF2-40B4-BE49-F238E27FC236}">
                <a16:creationId xmlns:a16="http://schemas.microsoft.com/office/drawing/2014/main" id="{E7407D13-8405-664B-809B-186C4DD35F59}"/>
              </a:ext>
            </a:extLst>
          </p:cNvPr>
          <p:cNvSpPr txBox="1"/>
          <p:nvPr/>
        </p:nvSpPr>
        <p:spPr>
          <a:xfrm>
            <a:off x="3716407" y="4753260"/>
            <a:ext cx="697833"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62" name="TextBox 61">
            <a:extLst>
              <a:ext uri="{FF2B5EF4-FFF2-40B4-BE49-F238E27FC236}">
                <a16:creationId xmlns:a16="http://schemas.microsoft.com/office/drawing/2014/main" id="{B3C54987-5A5A-9B40-A81D-2DA1937A35DF}"/>
              </a:ext>
            </a:extLst>
          </p:cNvPr>
          <p:cNvSpPr txBox="1"/>
          <p:nvPr/>
        </p:nvSpPr>
        <p:spPr>
          <a:xfrm>
            <a:off x="7933265" y="5394318"/>
            <a:ext cx="697833"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63" name="TextBox 62">
            <a:extLst>
              <a:ext uri="{FF2B5EF4-FFF2-40B4-BE49-F238E27FC236}">
                <a16:creationId xmlns:a16="http://schemas.microsoft.com/office/drawing/2014/main" id="{3C6B4B9E-2DB2-BC44-9B9E-5CB8D377D6BE}"/>
              </a:ext>
            </a:extLst>
          </p:cNvPr>
          <p:cNvSpPr txBox="1"/>
          <p:nvPr/>
        </p:nvSpPr>
        <p:spPr>
          <a:xfrm>
            <a:off x="8690219" y="4747388"/>
            <a:ext cx="697833"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
        <p:nvSpPr>
          <p:cNvPr id="64" name="TextBox 63">
            <a:extLst>
              <a:ext uri="{FF2B5EF4-FFF2-40B4-BE49-F238E27FC236}">
                <a16:creationId xmlns:a16="http://schemas.microsoft.com/office/drawing/2014/main" id="{FC7ABDC3-AF0C-524B-881C-609651FA55D6}"/>
              </a:ext>
            </a:extLst>
          </p:cNvPr>
          <p:cNvSpPr txBox="1"/>
          <p:nvPr/>
        </p:nvSpPr>
        <p:spPr>
          <a:xfrm>
            <a:off x="10648249" y="5394318"/>
            <a:ext cx="697833"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卓越超連鎖店主 </a:t>
            </a:r>
            <a:r>
              <a:rPr kumimoji="0" lang="en-US" altLang="zh"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a:t>
            </a:r>
            <a:r>
              <a:rPr kumimoji="0" lang="zh" altLang="en-US" sz="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購物年金卓越成員</a:t>
            </a:r>
          </a:p>
        </p:txBody>
      </p:sp>
    </p:spTree>
    <p:extLst>
      <p:ext uri="{BB962C8B-B14F-4D97-AF65-F5344CB8AC3E}">
        <p14:creationId xmlns:p14="http://schemas.microsoft.com/office/powerpoint/2010/main" val="11813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2"/>
                                        </p:tgtEl>
                                      </p:cBhvr>
                                    </p:animEffect>
                                    <p:set>
                                      <p:cBhvr>
                                        <p:cTn id="15" dur="1" fill="hold">
                                          <p:stCondLst>
                                            <p:cond delay="499"/>
                                          </p:stCondLst>
                                        </p:cTn>
                                        <p:tgtEl>
                                          <p:spTgt spid="42"/>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right)">
                                      <p:cBhvr>
                                        <p:cTn id="51" dur="500"/>
                                        <p:tgtEl>
                                          <p:spTgt spid="4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par>
                          <p:cTn id="60" fill="hold">
                            <p:stCondLst>
                              <p:cond delay="1500"/>
                            </p:stCondLst>
                            <p:childTnLst>
                              <p:par>
                                <p:cTn id="61" presetID="22" presetClass="entr" presetSubtype="4"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500"/>
                                        <p:tgtEl>
                                          <p:spTgt spid="35"/>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down)">
                                      <p:cBhvr>
                                        <p:cTn id="75" dur="500"/>
                                        <p:tgtEl>
                                          <p:spTgt spid="4"/>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7" grpId="0" animBg="1"/>
      <p:bldP spid="37" grpId="1" animBg="1"/>
      <p:bldP spid="21" grpId="0" animBg="1"/>
      <p:bldP spid="22" grpId="0" animBg="1"/>
      <p:bldP spid="3" grpId="0"/>
      <p:bldP spid="4" grpId="0" animBg="1"/>
      <p:bldP spid="26" grpId="0" animBg="1"/>
      <p:bldP spid="27" grpId="0" animBg="1"/>
      <p:bldP spid="28" grpId="0" animBg="1"/>
      <p:bldP spid="29" grpId="0" animBg="1"/>
      <p:bldP spid="30" grpId="0" animBg="1"/>
      <p:bldP spid="31" grpId="0" animBg="1"/>
      <p:bldP spid="32" grpId="0" animBg="1"/>
      <p:bldP spid="35" grpId="0" animBg="1"/>
      <p:bldP spid="38" grpId="0" animBg="1"/>
      <p:bldP spid="40"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B1F427-7799-8149-9380-AF0C127BA5F2}"/>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a:extLst>
              <a:ext uri="{FF2B5EF4-FFF2-40B4-BE49-F238E27FC236}">
                <a16:creationId xmlns:a16="http://schemas.microsoft.com/office/drawing/2014/main" id="{DCAC0A9A-A106-5146-B680-50F3AD72F206}"/>
              </a:ext>
            </a:extLst>
          </p:cNvPr>
          <p:cNvPicPr>
            <a:picLocks noChangeAspect="1"/>
          </p:cNvPicPr>
          <p:nvPr/>
        </p:nvPicPr>
        <p:blipFill>
          <a:blip r:embed="rId4"/>
          <a:stretch>
            <a:fillRect/>
          </a:stretch>
        </p:blipFill>
        <p:spPr>
          <a:xfrm>
            <a:off x="6350" y="0"/>
            <a:ext cx="12179300" cy="6858000"/>
          </a:xfrm>
          <a:prstGeom prst="rect">
            <a:avLst/>
          </a:prstGeom>
        </p:spPr>
      </p:pic>
      <p:sp>
        <p:nvSpPr>
          <p:cNvPr id="37" name="Rectangle 36">
            <a:extLst>
              <a:ext uri="{FF2B5EF4-FFF2-40B4-BE49-F238E27FC236}">
                <a16:creationId xmlns:a16="http://schemas.microsoft.com/office/drawing/2014/main" id="{3F661EF7-A7B0-B14B-8A7E-2121FF4F1104}"/>
              </a:ext>
            </a:extLst>
          </p:cNvPr>
          <p:cNvSpPr/>
          <p:nvPr/>
        </p:nvSpPr>
        <p:spPr>
          <a:xfrm>
            <a:off x="7919358"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6228C54-8C36-4847-BF01-C36230094BAC}"/>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2" name="Rectangle 31">
            <a:extLst>
              <a:ext uri="{FF2B5EF4-FFF2-40B4-BE49-F238E27FC236}">
                <a16:creationId xmlns:a16="http://schemas.microsoft.com/office/drawing/2014/main" id="{405A725F-FE56-1844-B1B2-31ED584D8E71}"/>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sp>
        <p:nvSpPr>
          <p:cNvPr id="34" name="TextBox 33">
            <a:extLst>
              <a:ext uri="{FF2B5EF4-FFF2-40B4-BE49-F238E27FC236}">
                <a16:creationId xmlns:a16="http://schemas.microsoft.com/office/drawing/2014/main" id="{6CB777CB-20DC-8B4C-AD02-0142FB470E53}"/>
              </a:ext>
            </a:extLst>
          </p:cNvPr>
          <p:cNvSpPr txBox="1"/>
          <p:nvPr/>
        </p:nvSpPr>
        <p:spPr>
          <a:xfrm>
            <a:off x="400887" y="1635179"/>
            <a:ext cx="4437814" cy="892552"/>
          </a:xfrm>
          <a:prstGeom prst="rect">
            <a:avLst/>
          </a:prstGeom>
          <a:no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 </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通過建立內側組織來獲得</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或</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的每週收益，就如發展</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一樣（步驟</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）建議你先做較弱的一邊。</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我們在這裡展示了</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內側。您只需要建立 </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穩固一邊。發展</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左內側再賺取</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6</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位數字收入</a:t>
            </a:r>
          </a:p>
        </p:txBody>
      </p:sp>
      <p:sp>
        <p:nvSpPr>
          <p:cNvPr id="25" name="TextBox 24">
            <a:extLst>
              <a:ext uri="{FF2B5EF4-FFF2-40B4-BE49-F238E27FC236}">
                <a16:creationId xmlns:a16="http://schemas.microsoft.com/office/drawing/2014/main" id="{30DD18CC-20D9-854E-8235-86EA15C4416A}"/>
              </a:ext>
            </a:extLst>
          </p:cNvPr>
          <p:cNvSpPr txBox="1"/>
          <p:nvPr/>
        </p:nvSpPr>
        <p:spPr>
          <a:xfrm>
            <a:off x="7508698" y="1363306"/>
            <a:ext cx="4437814" cy="1015663"/>
          </a:xfrm>
          <a:prstGeom prst="rect">
            <a:avLst/>
          </a:prstGeom>
          <a:no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當</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內側組織已穩健，你的</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已達</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2400-3600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上限點數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第一邊發展組織內側的人必須獲得的收入超過他們願意放棄和開始於第二邊組織內側（</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或</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）進行複製</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當組織完成發展並且穩定時你可以在右邊內側做同樣的事情，並在</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左邊內側重複步驟</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a:t>
            </a:r>
          </a:p>
        </p:txBody>
      </p:sp>
      <p:pic>
        <p:nvPicPr>
          <p:cNvPr id="27" name="Picture 26">
            <a:extLst>
              <a:ext uri="{FF2B5EF4-FFF2-40B4-BE49-F238E27FC236}">
                <a16:creationId xmlns:a16="http://schemas.microsoft.com/office/drawing/2014/main" id="{682D92EF-29F0-C74A-AB00-542428B04875}"/>
              </a:ext>
            </a:extLst>
          </p:cNvPr>
          <p:cNvPicPr>
            <a:picLocks noChangeAspect="1"/>
          </p:cNvPicPr>
          <p:nvPr/>
        </p:nvPicPr>
        <p:blipFill>
          <a:blip r:embed="rId5"/>
          <a:stretch>
            <a:fillRect/>
          </a:stretch>
        </p:blipFill>
        <p:spPr>
          <a:xfrm>
            <a:off x="109923" y="6211800"/>
            <a:ext cx="1379784" cy="520019"/>
          </a:xfrm>
          <a:prstGeom prst="rect">
            <a:avLst/>
          </a:prstGeom>
        </p:spPr>
      </p:pic>
      <p:pic>
        <p:nvPicPr>
          <p:cNvPr id="35" name="Picture 34">
            <a:extLst>
              <a:ext uri="{FF2B5EF4-FFF2-40B4-BE49-F238E27FC236}">
                <a16:creationId xmlns:a16="http://schemas.microsoft.com/office/drawing/2014/main" id="{1917C0CD-BAD3-5D49-BEEF-50DA5B9B62B8}"/>
              </a:ext>
            </a:extLst>
          </p:cNvPr>
          <p:cNvPicPr>
            <a:picLocks noChangeAspect="1"/>
          </p:cNvPicPr>
          <p:nvPr/>
        </p:nvPicPr>
        <p:blipFill>
          <a:blip r:embed="rId5"/>
          <a:stretch>
            <a:fillRect/>
          </a:stretch>
        </p:blipFill>
        <p:spPr>
          <a:xfrm>
            <a:off x="10680545" y="6211800"/>
            <a:ext cx="1379784" cy="520019"/>
          </a:xfrm>
          <a:prstGeom prst="rect">
            <a:avLst/>
          </a:prstGeom>
        </p:spPr>
      </p:pic>
      <p:cxnSp>
        <p:nvCxnSpPr>
          <p:cNvPr id="6" name="Elbow Connector 5">
            <a:extLst>
              <a:ext uri="{FF2B5EF4-FFF2-40B4-BE49-F238E27FC236}">
                <a16:creationId xmlns:a16="http://schemas.microsoft.com/office/drawing/2014/main" id="{85726A48-BFAD-7C44-BCFD-1C7FAA638A47}"/>
              </a:ext>
            </a:extLst>
          </p:cNvPr>
          <p:cNvCxnSpPr>
            <a:cxnSpLocks/>
          </p:cNvCxnSpPr>
          <p:nvPr/>
        </p:nvCxnSpPr>
        <p:spPr>
          <a:xfrm rot="5400000">
            <a:off x="789781" y="6051325"/>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5F5B9F97-9A80-374B-AFDE-F1AD3723D3C4}"/>
              </a:ext>
            </a:extLst>
          </p:cNvPr>
          <p:cNvCxnSpPr>
            <a:cxnSpLocks/>
          </p:cNvCxnSpPr>
          <p:nvPr/>
        </p:nvCxnSpPr>
        <p:spPr>
          <a:xfrm rot="16200000" flipH="1">
            <a:off x="11205722" y="6051330"/>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9279C83-2419-9144-AE57-0A7780EAA11F}"/>
              </a:ext>
            </a:extLst>
          </p:cNvPr>
          <p:cNvSpPr txBox="1"/>
          <p:nvPr/>
        </p:nvSpPr>
        <p:spPr>
          <a:xfrm>
            <a:off x="400887" y="1363306"/>
            <a:ext cx="4437814" cy="2154436"/>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持續推薦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這非常重要。</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每邊組織有多少個卓越超連鎖店主</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有多少人每週賺取佣金</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現在尋找連鎖分店加入的位置和策略 向上線資深夥伴和業務管理團隊諮詢</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放置於加強組織平衡的地方，並組成團隊合作。</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Arial"/>
            </a:endParaRPr>
          </a:p>
        </p:txBody>
      </p:sp>
      <p:sp>
        <p:nvSpPr>
          <p:cNvPr id="39" name="TextBox 38">
            <a:extLst>
              <a:ext uri="{FF2B5EF4-FFF2-40B4-BE49-F238E27FC236}">
                <a16:creationId xmlns:a16="http://schemas.microsoft.com/office/drawing/2014/main" id="{37BFB8EA-47CA-864A-BA59-88F2F9795D6D}"/>
              </a:ext>
            </a:extLst>
          </p:cNvPr>
          <p:cNvSpPr txBox="1"/>
          <p:nvPr/>
        </p:nvSpPr>
        <p:spPr>
          <a:xfrm>
            <a:off x="7538596" y="1367148"/>
            <a:ext cx="4437814" cy="1754326"/>
          </a:xfrm>
          <a:prstGeom prst="rect">
            <a:avLst/>
          </a:prstGeom>
          <a:solidFill>
            <a:srgbClr val="52B5F9"/>
          </a:solid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個人再次執行步驟</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1-11</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，但此時你已擁有一個正在成長和經驗豐富的專業團隊，並且有賺取收入。</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如計畫周詳並持續推薦下線，應該會形成一邊強大的組織。如此你只需要再次建立一邊組織便賺取每週</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3600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重覆發展越多連鎖分店加入以賺取更多收入 連鎖分店加入可強化組織發展，同時可作出下線放置！</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你已開設分店！這是我使用</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或</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IBV</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的下線放置讓其他人過來幫忙，因為我不能一直在那裡。</a:t>
            </a:r>
          </a:p>
        </p:txBody>
      </p:sp>
      <p:pic>
        <p:nvPicPr>
          <p:cNvPr id="11" name="Picture 10">
            <a:extLst>
              <a:ext uri="{FF2B5EF4-FFF2-40B4-BE49-F238E27FC236}">
                <a16:creationId xmlns:a16="http://schemas.microsoft.com/office/drawing/2014/main" id="{0A50C03F-7702-7746-858C-5915F1114731}"/>
              </a:ext>
            </a:extLst>
          </p:cNvPr>
          <p:cNvPicPr>
            <a:picLocks noChangeAspect="1"/>
          </p:cNvPicPr>
          <p:nvPr/>
        </p:nvPicPr>
        <p:blipFill rotWithShape="1">
          <a:blip r:embed="rId6"/>
          <a:srcRect l="50000"/>
          <a:stretch/>
        </p:blipFill>
        <p:spPr>
          <a:xfrm>
            <a:off x="6095998" y="0"/>
            <a:ext cx="6089651" cy="6858000"/>
          </a:xfrm>
          <a:prstGeom prst="rect">
            <a:avLst/>
          </a:prstGeom>
        </p:spPr>
      </p:pic>
      <p:pic>
        <p:nvPicPr>
          <p:cNvPr id="28" name="Picture 27">
            <a:extLst>
              <a:ext uri="{FF2B5EF4-FFF2-40B4-BE49-F238E27FC236}">
                <a16:creationId xmlns:a16="http://schemas.microsoft.com/office/drawing/2014/main" id="{B8B6978A-32AC-A245-BE83-4D1B3E56FA90}"/>
              </a:ext>
            </a:extLst>
          </p:cNvPr>
          <p:cNvPicPr>
            <a:picLocks noChangeAspect="1"/>
          </p:cNvPicPr>
          <p:nvPr/>
        </p:nvPicPr>
        <p:blipFill rotWithShape="1">
          <a:blip r:embed="rId6"/>
          <a:srcRect r="50000"/>
          <a:stretch/>
        </p:blipFill>
        <p:spPr>
          <a:xfrm>
            <a:off x="6350" y="0"/>
            <a:ext cx="6089649" cy="6858000"/>
          </a:xfrm>
          <a:prstGeom prst="rect">
            <a:avLst/>
          </a:prstGeom>
        </p:spPr>
      </p:pic>
      <p:pic>
        <p:nvPicPr>
          <p:cNvPr id="13" name="Picture 12">
            <a:extLst>
              <a:ext uri="{FF2B5EF4-FFF2-40B4-BE49-F238E27FC236}">
                <a16:creationId xmlns:a16="http://schemas.microsoft.com/office/drawing/2014/main" id="{A4CB057A-DD1A-AE4B-8482-504386F7AEAC}"/>
              </a:ext>
            </a:extLst>
          </p:cNvPr>
          <p:cNvPicPr>
            <a:picLocks noChangeAspect="1"/>
          </p:cNvPicPr>
          <p:nvPr/>
        </p:nvPicPr>
        <p:blipFill rotWithShape="1">
          <a:blip r:embed="rId7"/>
          <a:srcRect r="50000"/>
          <a:stretch/>
        </p:blipFill>
        <p:spPr>
          <a:xfrm>
            <a:off x="-53078" y="-17674"/>
            <a:ext cx="6089648" cy="6858000"/>
          </a:xfrm>
          <a:prstGeom prst="rect">
            <a:avLst/>
          </a:prstGeom>
        </p:spPr>
      </p:pic>
      <p:pic>
        <p:nvPicPr>
          <p:cNvPr id="40" name="Picture 39">
            <a:extLst>
              <a:ext uri="{FF2B5EF4-FFF2-40B4-BE49-F238E27FC236}">
                <a16:creationId xmlns:a16="http://schemas.microsoft.com/office/drawing/2014/main" id="{F62EB2F4-4D74-5848-B4BC-57639AF918BD}"/>
              </a:ext>
            </a:extLst>
          </p:cNvPr>
          <p:cNvPicPr>
            <a:picLocks noChangeAspect="1"/>
          </p:cNvPicPr>
          <p:nvPr/>
        </p:nvPicPr>
        <p:blipFill rotWithShape="1">
          <a:blip r:embed="rId7"/>
          <a:srcRect l="49722"/>
          <a:stretch/>
        </p:blipFill>
        <p:spPr>
          <a:xfrm>
            <a:off x="6095998" y="-13146"/>
            <a:ext cx="6123458" cy="6858000"/>
          </a:xfrm>
          <a:prstGeom prst="rect">
            <a:avLst/>
          </a:prstGeom>
        </p:spPr>
      </p:pic>
      <p:sp>
        <p:nvSpPr>
          <p:cNvPr id="3" name="TextBox 2">
            <a:extLst>
              <a:ext uri="{FF2B5EF4-FFF2-40B4-BE49-F238E27FC236}">
                <a16:creationId xmlns:a16="http://schemas.microsoft.com/office/drawing/2014/main" id="{62489CA4-4097-EE44-A482-13E407958EF7}"/>
              </a:ext>
            </a:extLst>
          </p:cNvPr>
          <p:cNvSpPr txBox="1"/>
          <p:nvPr/>
        </p:nvSpPr>
        <p:spPr>
          <a:xfrm>
            <a:off x="3108755" y="3917741"/>
            <a:ext cx="1159228"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 </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較弱的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組織</a:t>
            </a:r>
          </a:p>
        </p:txBody>
      </p:sp>
      <p:sp>
        <p:nvSpPr>
          <p:cNvPr id="5" name="Down Arrow 4">
            <a:extLst>
              <a:ext uri="{FF2B5EF4-FFF2-40B4-BE49-F238E27FC236}">
                <a16:creationId xmlns:a16="http://schemas.microsoft.com/office/drawing/2014/main" id="{0EE4E4D8-F516-8446-AC9A-6099ECCD7D2A}"/>
              </a:ext>
            </a:extLst>
          </p:cNvPr>
          <p:cNvSpPr/>
          <p:nvPr/>
        </p:nvSpPr>
        <p:spPr>
          <a:xfrm>
            <a:off x="3099600" y="4587117"/>
            <a:ext cx="1294601" cy="1075185"/>
          </a:xfrm>
          <a:prstGeom prst="downArrow">
            <a:avLst>
              <a:gd name="adj1" fmla="val 47229"/>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首先建立</a:t>
            </a:r>
          </a:p>
        </p:txBody>
      </p:sp>
      <p:sp>
        <p:nvSpPr>
          <p:cNvPr id="7" name="TextBox 6">
            <a:extLst>
              <a:ext uri="{FF2B5EF4-FFF2-40B4-BE49-F238E27FC236}">
                <a16:creationId xmlns:a16="http://schemas.microsoft.com/office/drawing/2014/main" id="{FA4E67AE-EEBD-8246-A93F-142396DDBF01}"/>
              </a:ext>
            </a:extLst>
          </p:cNvPr>
          <p:cNvSpPr txBox="1"/>
          <p:nvPr/>
        </p:nvSpPr>
        <p:spPr>
          <a:xfrm>
            <a:off x="5066531" y="2956589"/>
            <a:ext cx="954107"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開展及建立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內側組織</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p>
        </p:txBody>
      </p:sp>
      <p:sp>
        <p:nvSpPr>
          <p:cNvPr id="8" name="Down Arrow 7">
            <a:extLst>
              <a:ext uri="{FF2B5EF4-FFF2-40B4-BE49-F238E27FC236}">
                <a16:creationId xmlns:a16="http://schemas.microsoft.com/office/drawing/2014/main" id="{53A173E2-93C8-0B45-BFF9-0CF13B5C42B0}"/>
              </a:ext>
            </a:extLst>
          </p:cNvPr>
          <p:cNvSpPr/>
          <p:nvPr/>
        </p:nvSpPr>
        <p:spPr>
          <a:xfrm rot="2160039">
            <a:off x="1938541" y="4397976"/>
            <a:ext cx="399170" cy="2374017"/>
          </a:xfrm>
          <a:prstGeom prst="downArrow">
            <a:avLst>
              <a:gd name="adj1" fmla="val 56987"/>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Donut 8">
            <a:extLst>
              <a:ext uri="{FF2B5EF4-FFF2-40B4-BE49-F238E27FC236}">
                <a16:creationId xmlns:a16="http://schemas.microsoft.com/office/drawing/2014/main" id="{3A1C9D36-B37E-D545-97CF-37046278F4FC}"/>
              </a:ext>
            </a:extLst>
          </p:cNvPr>
          <p:cNvSpPr/>
          <p:nvPr/>
        </p:nvSpPr>
        <p:spPr>
          <a:xfrm>
            <a:off x="27669" y="5972517"/>
            <a:ext cx="1798133" cy="997853"/>
          </a:xfrm>
          <a:prstGeom prst="donu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3637DCB-C194-C04A-9497-24A85382EC94}"/>
              </a:ext>
            </a:extLst>
          </p:cNvPr>
          <p:cNvSpPr txBox="1"/>
          <p:nvPr/>
        </p:nvSpPr>
        <p:spPr>
          <a:xfrm>
            <a:off x="418641" y="3839561"/>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已建立左邊外側組織</a:t>
            </a:r>
          </a:p>
        </p:txBody>
      </p:sp>
      <p:cxnSp>
        <p:nvCxnSpPr>
          <p:cNvPr id="14" name="Straight Arrow Connector 13">
            <a:extLst>
              <a:ext uri="{FF2B5EF4-FFF2-40B4-BE49-F238E27FC236}">
                <a16:creationId xmlns:a16="http://schemas.microsoft.com/office/drawing/2014/main" id="{35855FBA-0410-B248-9965-B44298AEDEFA}"/>
              </a:ext>
            </a:extLst>
          </p:cNvPr>
          <p:cNvCxnSpPr>
            <a:cxnSpLocks/>
          </p:cNvCxnSpPr>
          <p:nvPr/>
        </p:nvCxnSpPr>
        <p:spPr>
          <a:xfrm>
            <a:off x="1571856" y="4452329"/>
            <a:ext cx="905024" cy="55605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2FB1FE3-5FE6-AC40-8163-0F5FB6DFF5AF}"/>
              </a:ext>
            </a:extLst>
          </p:cNvPr>
          <p:cNvSpPr txBox="1"/>
          <p:nvPr/>
        </p:nvSpPr>
        <p:spPr>
          <a:xfrm>
            <a:off x="7825550" y="3980556"/>
            <a:ext cx="1346844"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較強的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組織為次要</a:t>
            </a:r>
          </a:p>
        </p:txBody>
      </p:sp>
      <p:sp>
        <p:nvSpPr>
          <p:cNvPr id="49" name="Donut 48">
            <a:extLst>
              <a:ext uri="{FF2B5EF4-FFF2-40B4-BE49-F238E27FC236}">
                <a16:creationId xmlns:a16="http://schemas.microsoft.com/office/drawing/2014/main" id="{8185F8CA-534D-2F4C-8403-061F865C460F}"/>
              </a:ext>
            </a:extLst>
          </p:cNvPr>
          <p:cNvSpPr/>
          <p:nvPr/>
        </p:nvSpPr>
        <p:spPr>
          <a:xfrm>
            <a:off x="10458530" y="5874494"/>
            <a:ext cx="1634785" cy="1154416"/>
          </a:xfrm>
          <a:prstGeom prst="donu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C401ECE-6B21-D442-AC8D-A023AE84624F}"/>
              </a:ext>
            </a:extLst>
          </p:cNvPr>
          <p:cNvSpPr txBox="1"/>
          <p:nvPr/>
        </p:nvSpPr>
        <p:spPr>
          <a:xfrm>
            <a:off x="241747" y="6657272"/>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1" name="TextBox 50">
            <a:extLst>
              <a:ext uri="{FF2B5EF4-FFF2-40B4-BE49-F238E27FC236}">
                <a16:creationId xmlns:a16="http://schemas.microsoft.com/office/drawing/2014/main" id="{83A573BE-BE2B-E140-BE97-5C9A186AA616}"/>
              </a:ext>
            </a:extLst>
          </p:cNvPr>
          <p:cNvSpPr txBox="1"/>
          <p:nvPr/>
        </p:nvSpPr>
        <p:spPr>
          <a:xfrm>
            <a:off x="10734355" y="6625001"/>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4" name="TextBox 53">
            <a:extLst>
              <a:ext uri="{FF2B5EF4-FFF2-40B4-BE49-F238E27FC236}">
                <a16:creationId xmlns:a16="http://schemas.microsoft.com/office/drawing/2014/main" id="{75F8ECDC-1841-AE41-BC83-1DA9298E95A6}"/>
              </a:ext>
            </a:extLst>
          </p:cNvPr>
          <p:cNvSpPr txBox="1"/>
          <p:nvPr/>
        </p:nvSpPr>
        <p:spPr>
          <a:xfrm>
            <a:off x="8615966" y="5486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8FFD4042-3DB5-A740-830D-323A44952F44}"/>
              </a:ext>
            </a:extLst>
          </p:cNvPr>
          <p:cNvSpPr txBox="1"/>
          <p:nvPr/>
        </p:nvSpPr>
        <p:spPr>
          <a:xfrm>
            <a:off x="3246961" y="261406"/>
            <a:ext cx="5793573" cy="707886"/>
          </a:xfrm>
          <a:prstGeom prst="rect">
            <a:avLst/>
          </a:prstGeom>
          <a:solidFill>
            <a:schemeClr val="bg1"/>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001</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穩健後可開展</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002</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內側組織以賺取更多收入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003</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已建立好一半並且合格累積 一邊組織雙倍收入</a:t>
            </a:r>
          </a:p>
        </p:txBody>
      </p:sp>
      <p:sp>
        <p:nvSpPr>
          <p:cNvPr id="63" name="TextBox 62">
            <a:extLst>
              <a:ext uri="{FF2B5EF4-FFF2-40B4-BE49-F238E27FC236}">
                <a16:creationId xmlns:a16="http://schemas.microsoft.com/office/drawing/2014/main" id="{239AB611-4031-F142-AC0B-28D3C25A4420}"/>
              </a:ext>
            </a:extLst>
          </p:cNvPr>
          <p:cNvSpPr txBox="1"/>
          <p:nvPr/>
        </p:nvSpPr>
        <p:spPr>
          <a:xfrm>
            <a:off x="5008288" y="1219467"/>
            <a:ext cx="2123948" cy="553998"/>
          </a:xfrm>
          <a:prstGeom prst="rect">
            <a:avLst/>
          </a:prstGeom>
          <a:solidFill>
            <a:schemeClr val="bg1"/>
          </a:solidFill>
          <a:ln w="127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賺取每週</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$3600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而且透過</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002+003</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穩健組織！</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加上每週其他收入</a:t>
            </a:r>
          </a:p>
        </p:txBody>
      </p:sp>
      <p:sp>
        <p:nvSpPr>
          <p:cNvPr id="41" name="Down Arrow 40">
            <a:extLst>
              <a:ext uri="{FF2B5EF4-FFF2-40B4-BE49-F238E27FC236}">
                <a16:creationId xmlns:a16="http://schemas.microsoft.com/office/drawing/2014/main" id="{C6864BA6-6002-6A49-9A07-9D3AC6549EA3}"/>
              </a:ext>
            </a:extLst>
          </p:cNvPr>
          <p:cNvSpPr/>
          <p:nvPr/>
        </p:nvSpPr>
        <p:spPr>
          <a:xfrm rot="20131641">
            <a:off x="4698941" y="4280875"/>
            <a:ext cx="396320" cy="2579706"/>
          </a:xfrm>
          <a:prstGeom prst="downArrow">
            <a:avLst>
              <a:gd name="adj1" fmla="val 47229"/>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您已建立堅實基礎</a:t>
            </a:r>
          </a:p>
        </p:txBody>
      </p:sp>
      <p:sp>
        <p:nvSpPr>
          <p:cNvPr id="29" name="TextBox 28"/>
          <p:cNvSpPr txBox="1"/>
          <p:nvPr/>
        </p:nvSpPr>
        <p:spPr>
          <a:xfrm>
            <a:off x="4182411" y="5671962"/>
            <a:ext cx="3894789" cy="646327"/>
          </a:xfrm>
          <a:prstGeom prst="rect">
            <a:avLst/>
          </a:prstGeom>
          <a:noFill/>
        </p:spPr>
        <p:txBody>
          <a:bodyPr wrap="square" lIns="91414" tIns="45718" rIns="91414" bIns="45718" rtlCol="0">
            <a:spAutoFit/>
          </a:bodyPr>
          <a:lstStyle/>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每週總潛在佣金</a:t>
            </a:r>
          </a:p>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$114,000</a:t>
            </a:r>
            <a:endPar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sp>
        <p:nvSpPr>
          <p:cNvPr id="33" name="Rectangle 32">
            <a:extLst>
              <a:ext uri="{FF2B5EF4-FFF2-40B4-BE49-F238E27FC236}">
                <a16:creationId xmlns:a16="http://schemas.microsoft.com/office/drawing/2014/main" id="{D4AC18E9-7914-E146-9FCE-F74F1CDBE020}"/>
              </a:ext>
            </a:extLst>
          </p:cNvPr>
          <p:cNvSpPr>
            <a:spLocks noChangeArrowheads="1"/>
          </p:cNvSpPr>
          <p:nvPr/>
        </p:nvSpPr>
        <p:spPr bwMode="auto">
          <a:xfrm>
            <a:off x="0" y="89857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Tree>
    <p:extLst>
      <p:ext uri="{BB962C8B-B14F-4D97-AF65-F5344CB8AC3E}">
        <p14:creationId xmlns:p14="http://schemas.microsoft.com/office/powerpoint/2010/main" val="34614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500"/>
                                        <p:tgtEl>
                                          <p:spTgt spid="41"/>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par>
                          <p:cTn id="59" fill="hold">
                            <p:stCondLst>
                              <p:cond delay="3000"/>
                            </p:stCondLst>
                            <p:childTnLst>
                              <p:par>
                                <p:cTn id="60" presetID="22" presetClass="entr" presetSubtype="1"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animBg="1"/>
      <p:bldP spid="34" grpId="0" animBg="1"/>
      <p:bldP spid="34" grpId="1" animBg="1"/>
      <p:bldP spid="25" grpId="0" animBg="1"/>
      <p:bldP spid="25" grpId="1" animBg="1"/>
      <p:bldP spid="38" grpId="0" animBg="1"/>
      <p:bldP spid="39" grpId="0" animBg="1"/>
      <p:bldP spid="5" grpId="0" animBg="1"/>
      <p:bldP spid="10" grpId="0" animBg="1"/>
      <p:bldP spid="41" grpId="0" animBg="1"/>
      <p:bldP spid="2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B1F427-7799-8149-9380-AF0C127BA5F2}"/>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a:extLst>
              <a:ext uri="{FF2B5EF4-FFF2-40B4-BE49-F238E27FC236}">
                <a16:creationId xmlns:a16="http://schemas.microsoft.com/office/drawing/2014/main" id="{DCAC0A9A-A106-5146-B680-50F3AD72F206}"/>
              </a:ext>
            </a:extLst>
          </p:cNvPr>
          <p:cNvPicPr>
            <a:picLocks noChangeAspect="1"/>
          </p:cNvPicPr>
          <p:nvPr/>
        </p:nvPicPr>
        <p:blipFill>
          <a:blip r:embed="rId3"/>
          <a:stretch>
            <a:fillRect/>
          </a:stretch>
        </p:blipFill>
        <p:spPr>
          <a:xfrm>
            <a:off x="6350" y="0"/>
            <a:ext cx="12179300" cy="6858000"/>
          </a:xfrm>
          <a:prstGeom prst="rect">
            <a:avLst/>
          </a:prstGeom>
        </p:spPr>
      </p:pic>
      <p:sp>
        <p:nvSpPr>
          <p:cNvPr id="37" name="Rectangle 36">
            <a:extLst>
              <a:ext uri="{FF2B5EF4-FFF2-40B4-BE49-F238E27FC236}">
                <a16:creationId xmlns:a16="http://schemas.microsoft.com/office/drawing/2014/main" id="{3F661EF7-A7B0-B14B-8A7E-2121FF4F1104}"/>
              </a:ext>
            </a:extLst>
          </p:cNvPr>
          <p:cNvSpPr/>
          <p:nvPr/>
        </p:nvSpPr>
        <p:spPr>
          <a:xfrm>
            <a:off x="7919358"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6228C54-8C36-4847-BF01-C36230094BAC}"/>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2" name="Rectangle 31">
            <a:extLst>
              <a:ext uri="{FF2B5EF4-FFF2-40B4-BE49-F238E27FC236}">
                <a16:creationId xmlns:a16="http://schemas.microsoft.com/office/drawing/2014/main" id="{405A725F-FE56-1844-B1B2-31ED584D8E71}"/>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pic>
        <p:nvPicPr>
          <p:cNvPr id="27" name="Picture 26">
            <a:extLst>
              <a:ext uri="{FF2B5EF4-FFF2-40B4-BE49-F238E27FC236}">
                <a16:creationId xmlns:a16="http://schemas.microsoft.com/office/drawing/2014/main" id="{682D92EF-29F0-C74A-AB00-542428B04875}"/>
              </a:ext>
            </a:extLst>
          </p:cNvPr>
          <p:cNvPicPr>
            <a:picLocks noChangeAspect="1"/>
          </p:cNvPicPr>
          <p:nvPr/>
        </p:nvPicPr>
        <p:blipFill>
          <a:blip r:embed="rId4"/>
          <a:stretch>
            <a:fillRect/>
          </a:stretch>
        </p:blipFill>
        <p:spPr>
          <a:xfrm>
            <a:off x="109923" y="6211800"/>
            <a:ext cx="1379784" cy="520019"/>
          </a:xfrm>
          <a:prstGeom prst="rect">
            <a:avLst/>
          </a:prstGeom>
        </p:spPr>
      </p:pic>
      <p:pic>
        <p:nvPicPr>
          <p:cNvPr id="35" name="Picture 34">
            <a:extLst>
              <a:ext uri="{FF2B5EF4-FFF2-40B4-BE49-F238E27FC236}">
                <a16:creationId xmlns:a16="http://schemas.microsoft.com/office/drawing/2014/main" id="{1917C0CD-BAD3-5D49-BEEF-50DA5B9B62B8}"/>
              </a:ext>
            </a:extLst>
          </p:cNvPr>
          <p:cNvPicPr>
            <a:picLocks noChangeAspect="1"/>
          </p:cNvPicPr>
          <p:nvPr/>
        </p:nvPicPr>
        <p:blipFill>
          <a:blip r:embed="rId4"/>
          <a:stretch>
            <a:fillRect/>
          </a:stretch>
        </p:blipFill>
        <p:spPr>
          <a:xfrm>
            <a:off x="10680545" y="6211800"/>
            <a:ext cx="1379784" cy="520019"/>
          </a:xfrm>
          <a:prstGeom prst="rect">
            <a:avLst/>
          </a:prstGeom>
        </p:spPr>
      </p:pic>
      <p:cxnSp>
        <p:nvCxnSpPr>
          <p:cNvPr id="6" name="Elbow Connector 5">
            <a:extLst>
              <a:ext uri="{FF2B5EF4-FFF2-40B4-BE49-F238E27FC236}">
                <a16:creationId xmlns:a16="http://schemas.microsoft.com/office/drawing/2014/main" id="{85726A48-BFAD-7C44-BCFD-1C7FAA638A47}"/>
              </a:ext>
            </a:extLst>
          </p:cNvPr>
          <p:cNvCxnSpPr>
            <a:cxnSpLocks/>
          </p:cNvCxnSpPr>
          <p:nvPr/>
        </p:nvCxnSpPr>
        <p:spPr>
          <a:xfrm rot="5400000">
            <a:off x="789781" y="6051325"/>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5F5B9F97-9A80-374B-AFDE-F1AD3723D3C4}"/>
              </a:ext>
            </a:extLst>
          </p:cNvPr>
          <p:cNvCxnSpPr>
            <a:cxnSpLocks/>
          </p:cNvCxnSpPr>
          <p:nvPr/>
        </p:nvCxnSpPr>
        <p:spPr>
          <a:xfrm rot="16200000" flipH="1">
            <a:off x="11205722" y="6051330"/>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50C03F-7702-7746-858C-5915F1114731}"/>
              </a:ext>
            </a:extLst>
          </p:cNvPr>
          <p:cNvPicPr>
            <a:picLocks noChangeAspect="1"/>
          </p:cNvPicPr>
          <p:nvPr/>
        </p:nvPicPr>
        <p:blipFill rotWithShape="1">
          <a:blip r:embed="rId5"/>
          <a:srcRect l="50000"/>
          <a:stretch/>
        </p:blipFill>
        <p:spPr>
          <a:xfrm>
            <a:off x="6095998" y="0"/>
            <a:ext cx="6089651" cy="6858000"/>
          </a:xfrm>
          <a:prstGeom prst="rect">
            <a:avLst/>
          </a:prstGeom>
        </p:spPr>
      </p:pic>
      <p:pic>
        <p:nvPicPr>
          <p:cNvPr id="28" name="Picture 27">
            <a:extLst>
              <a:ext uri="{FF2B5EF4-FFF2-40B4-BE49-F238E27FC236}">
                <a16:creationId xmlns:a16="http://schemas.microsoft.com/office/drawing/2014/main" id="{B8B6978A-32AC-A245-BE83-4D1B3E56FA90}"/>
              </a:ext>
            </a:extLst>
          </p:cNvPr>
          <p:cNvPicPr>
            <a:picLocks noChangeAspect="1"/>
          </p:cNvPicPr>
          <p:nvPr/>
        </p:nvPicPr>
        <p:blipFill rotWithShape="1">
          <a:blip r:embed="rId5"/>
          <a:srcRect r="50000"/>
          <a:stretch/>
        </p:blipFill>
        <p:spPr>
          <a:xfrm>
            <a:off x="6350" y="0"/>
            <a:ext cx="6089649" cy="6858000"/>
          </a:xfrm>
          <a:prstGeom prst="rect">
            <a:avLst/>
          </a:prstGeom>
        </p:spPr>
      </p:pic>
      <p:pic>
        <p:nvPicPr>
          <p:cNvPr id="13" name="Picture 12">
            <a:extLst>
              <a:ext uri="{FF2B5EF4-FFF2-40B4-BE49-F238E27FC236}">
                <a16:creationId xmlns:a16="http://schemas.microsoft.com/office/drawing/2014/main" id="{A4CB057A-DD1A-AE4B-8482-504386F7AEAC}"/>
              </a:ext>
            </a:extLst>
          </p:cNvPr>
          <p:cNvPicPr>
            <a:picLocks noChangeAspect="1"/>
          </p:cNvPicPr>
          <p:nvPr/>
        </p:nvPicPr>
        <p:blipFill rotWithShape="1">
          <a:blip r:embed="rId6"/>
          <a:srcRect r="50000"/>
          <a:stretch/>
        </p:blipFill>
        <p:spPr>
          <a:xfrm>
            <a:off x="-21105" y="-13146"/>
            <a:ext cx="6089648" cy="6858000"/>
          </a:xfrm>
          <a:prstGeom prst="rect">
            <a:avLst/>
          </a:prstGeom>
        </p:spPr>
      </p:pic>
      <p:pic>
        <p:nvPicPr>
          <p:cNvPr id="40" name="Picture 39">
            <a:extLst>
              <a:ext uri="{FF2B5EF4-FFF2-40B4-BE49-F238E27FC236}">
                <a16:creationId xmlns:a16="http://schemas.microsoft.com/office/drawing/2014/main" id="{F62EB2F4-4D74-5848-B4BC-57639AF918BD}"/>
              </a:ext>
            </a:extLst>
          </p:cNvPr>
          <p:cNvPicPr>
            <a:picLocks noChangeAspect="1"/>
          </p:cNvPicPr>
          <p:nvPr/>
        </p:nvPicPr>
        <p:blipFill rotWithShape="1">
          <a:blip r:embed="rId6"/>
          <a:srcRect l="49722"/>
          <a:stretch/>
        </p:blipFill>
        <p:spPr>
          <a:xfrm>
            <a:off x="6095998" y="-13146"/>
            <a:ext cx="6123458" cy="6858000"/>
          </a:xfrm>
          <a:prstGeom prst="rect">
            <a:avLst/>
          </a:prstGeom>
        </p:spPr>
      </p:pic>
      <p:sp>
        <p:nvSpPr>
          <p:cNvPr id="3" name="TextBox 2">
            <a:extLst>
              <a:ext uri="{FF2B5EF4-FFF2-40B4-BE49-F238E27FC236}">
                <a16:creationId xmlns:a16="http://schemas.microsoft.com/office/drawing/2014/main" id="{62489CA4-4097-EE44-A482-13E407958EF7}"/>
              </a:ext>
            </a:extLst>
          </p:cNvPr>
          <p:cNvSpPr txBox="1"/>
          <p:nvPr/>
        </p:nvSpPr>
        <p:spPr>
          <a:xfrm>
            <a:off x="3288259" y="3917741"/>
            <a:ext cx="800219"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完成及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基礎堅實</a:t>
            </a:r>
          </a:p>
        </p:txBody>
      </p:sp>
      <p:sp>
        <p:nvSpPr>
          <p:cNvPr id="7" name="TextBox 6">
            <a:extLst>
              <a:ext uri="{FF2B5EF4-FFF2-40B4-BE49-F238E27FC236}">
                <a16:creationId xmlns:a16="http://schemas.microsoft.com/office/drawing/2014/main" id="{FA4E67AE-EEBD-8246-A93F-142396DDBF01}"/>
              </a:ext>
            </a:extLst>
          </p:cNvPr>
          <p:cNvSpPr txBox="1"/>
          <p:nvPr/>
        </p:nvSpPr>
        <p:spPr>
          <a:xfrm>
            <a:off x="4934282" y="2956589"/>
            <a:ext cx="1218603" cy="830997"/>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完成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及基礎堅實</a:t>
            </a:r>
          </a:p>
        </p:txBody>
      </p:sp>
      <p:sp>
        <p:nvSpPr>
          <p:cNvPr id="8" name="Down Arrow 7">
            <a:extLst>
              <a:ext uri="{FF2B5EF4-FFF2-40B4-BE49-F238E27FC236}">
                <a16:creationId xmlns:a16="http://schemas.microsoft.com/office/drawing/2014/main" id="{53A173E2-93C8-0B45-BFF9-0CF13B5C42B0}"/>
              </a:ext>
            </a:extLst>
          </p:cNvPr>
          <p:cNvSpPr/>
          <p:nvPr/>
        </p:nvSpPr>
        <p:spPr>
          <a:xfrm rot="19329476">
            <a:off x="9628483" y="4221853"/>
            <a:ext cx="300445" cy="2445761"/>
          </a:xfrm>
          <a:prstGeom prst="downArrow">
            <a:avLst>
              <a:gd name="adj1" fmla="val 56987"/>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Donut 8">
            <a:extLst>
              <a:ext uri="{FF2B5EF4-FFF2-40B4-BE49-F238E27FC236}">
                <a16:creationId xmlns:a16="http://schemas.microsoft.com/office/drawing/2014/main" id="{3A1C9D36-B37E-D545-97CF-37046278F4FC}"/>
              </a:ext>
            </a:extLst>
          </p:cNvPr>
          <p:cNvSpPr/>
          <p:nvPr/>
        </p:nvSpPr>
        <p:spPr>
          <a:xfrm>
            <a:off x="27669" y="5972517"/>
            <a:ext cx="1798133" cy="997853"/>
          </a:xfrm>
          <a:prstGeom prst="donu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3637DCB-C194-C04A-9497-24A85382EC94}"/>
              </a:ext>
            </a:extLst>
          </p:cNvPr>
          <p:cNvSpPr txBox="1"/>
          <p:nvPr/>
        </p:nvSpPr>
        <p:spPr>
          <a:xfrm>
            <a:off x="10946450" y="4018539"/>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已建立好右邊外側組織</a:t>
            </a:r>
          </a:p>
        </p:txBody>
      </p:sp>
      <p:cxnSp>
        <p:nvCxnSpPr>
          <p:cNvPr id="14" name="Straight Arrow Connector 13">
            <a:extLst>
              <a:ext uri="{FF2B5EF4-FFF2-40B4-BE49-F238E27FC236}">
                <a16:creationId xmlns:a16="http://schemas.microsoft.com/office/drawing/2014/main" id="{35855FBA-0410-B248-9965-B44298AEDEFA}"/>
              </a:ext>
            </a:extLst>
          </p:cNvPr>
          <p:cNvCxnSpPr>
            <a:cxnSpLocks/>
          </p:cNvCxnSpPr>
          <p:nvPr/>
        </p:nvCxnSpPr>
        <p:spPr>
          <a:xfrm flipH="1">
            <a:off x="10299032" y="4688862"/>
            <a:ext cx="1274744" cy="101472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2FB1FE3-5FE6-AC40-8163-0F5FB6DFF5AF}"/>
              </a:ext>
            </a:extLst>
          </p:cNvPr>
          <p:cNvSpPr txBox="1"/>
          <p:nvPr/>
        </p:nvSpPr>
        <p:spPr>
          <a:xfrm>
            <a:off x="7932952" y="3980555"/>
            <a:ext cx="1132041" cy="603585"/>
          </a:xfrm>
          <a:prstGeom prst="rect">
            <a:avLst/>
          </a:prstGeom>
          <a:solidFill>
            <a:srgbClr val="FF0000"/>
          </a:solidFill>
          <a:ln w="28575">
            <a:solidFill>
              <a:schemeClr val="bg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 </a:t>
            </a:r>
            <a:r>
              <a:rPr kumimoji="0" lang="zh" altLang="en-US"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第二邊組織</a:t>
            </a:r>
          </a:p>
        </p:txBody>
      </p:sp>
      <p:sp>
        <p:nvSpPr>
          <p:cNvPr id="49" name="Donut 48">
            <a:extLst>
              <a:ext uri="{FF2B5EF4-FFF2-40B4-BE49-F238E27FC236}">
                <a16:creationId xmlns:a16="http://schemas.microsoft.com/office/drawing/2014/main" id="{8185F8CA-534D-2F4C-8403-061F865C460F}"/>
              </a:ext>
            </a:extLst>
          </p:cNvPr>
          <p:cNvSpPr/>
          <p:nvPr/>
        </p:nvSpPr>
        <p:spPr>
          <a:xfrm>
            <a:off x="10458530" y="5874494"/>
            <a:ext cx="1634785" cy="1154416"/>
          </a:xfrm>
          <a:prstGeom prst="donu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C401ECE-6B21-D442-AC8D-A023AE84624F}"/>
              </a:ext>
            </a:extLst>
          </p:cNvPr>
          <p:cNvSpPr txBox="1"/>
          <p:nvPr/>
        </p:nvSpPr>
        <p:spPr>
          <a:xfrm>
            <a:off x="241747" y="6657272"/>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1" name="TextBox 50">
            <a:extLst>
              <a:ext uri="{FF2B5EF4-FFF2-40B4-BE49-F238E27FC236}">
                <a16:creationId xmlns:a16="http://schemas.microsoft.com/office/drawing/2014/main" id="{83A573BE-BE2B-E140-BE97-5C9A186AA616}"/>
              </a:ext>
            </a:extLst>
          </p:cNvPr>
          <p:cNvSpPr txBox="1"/>
          <p:nvPr/>
        </p:nvSpPr>
        <p:spPr>
          <a:xfrm>
            <a:off x="10734355" y="6625001"/>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3" name="TextBox 52">
            <a:extLst>
              <a:ext uri="{FF2B5EF4-FFF2-40B4-BE49-F238E27FC236}">
                <a16:creationId xmlns:a16="http://schemas.microsoft.com/office/drawing/2014/main" id="{E587E20E-435B-F94F-B2BB-940D9537A883}"/>
              </a:ext>
            </a:extLst>
          </p:cNvPr>
          <p:cNvSpPr txBox="1"/>
          <p:nvPr/>
        </p:nvSpPr>
        <p:spPr>
          <a:xfrm>
            <a:off x="6126263" y="2967907"/>
            <a:ext cx="1160800" cy="830997"/>
          </a:xfrm>
          <a:prstGeom prst="rect">
            <a:avLst/>
          </a:prstGeom>
          <a:solidFill>
            <a:srgbClr val="FFFF00"/>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現在開展內側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003</a:t>
            </a:r>
            <a:r>
              <a:rPr kumimoji="0" lang="zh" altLang="en-US" sz="16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的組織</a:t>
            </a:r>
          </a:p>
        </p:txBody>
      </p:sp>
      <p:sp>
        <p:nvSpPr>
          <p:cNvPr id="54" name="TextBox 53">
            <a:extLst>
              <a:ext uri="{FF2B5EF4-FFF2-40B4-BE49-F238E27FC236}">
                <a16:creationId xmlns:a16="http://schemas.microsoft.com/office/drawing/2014/main" id="{75F8ECDC-1841-AE41-BC83-1DA9298E95A6}"/>
              </a:ext>
            </a:extLst>
          </p:cNvPr>
          <p:cNvSpPr txBox="1"/>
          <p:nvPr/>
        </p:nvSpPr>
        <p:spPr>
          <a:xfrm>
            <a:off x="8615966" y="5486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8FFD4042-3DB5-A740-830D-323A44952F44}"/>
              </a:ext>
            </a:extLst>
          </p:cNvPr>
          <p:cNvSpPr txBox="1"/>
          <p:nvPr/>
        </p:nvSpPr>
        <p:spPr>
          <a:xfrm>
            <a:off x="3246961" y="241086"/>
            <a:ext cx="5793573" cy="707886"/>
          </a:xfrm>
          <a:prstGeom prst="rect">
            <a:avLst/>
          </a:prstGeom>
          <a:solidFill>
            <a:schemeClr val="bg1"/>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001</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穩健後可開展</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002</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內側組織以賺取更多收入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003</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已建立好一半並且合格累積 一邊組織雙倍收入</a:t>
            </a:r>
          </a:p>
        </p:txBody>
      </p:sp>
      <p:sp>
        <p:nvSpPr>
          <p:cNvPr id="48" name="TextBox 47">
            <a:extLst>
              <a:ext uri="{FF2B5EF4-FFF2-40B4-BE49-F238E27FC236}">
                <a16:creationId xmlns:a16="http://schemas.microsoft.com/office/drawing/2014/main" id="{2202FB78-06D9-594E-B935-0B9825F9D9E9}"/>
              </a:ext>
            </a:extLst>
          </p:cNvPr>
          <p:cNvSpPr txBox="1"/>
          <p:nvPr/>
        </p:nvSpPr>
        <p:spPr>
          <a:xfrm>
            <a:off x="4980832" y="1219467"/>
            <a:ext cx="2151404" cy="553998"/>
          </a:xfrm>
          <a:prstGeom prst="rect">
            <a:avLst/>
          </a:prstGeom>
          <a:solidFill>
            <a:schemeClr val="bg1"/>
          </a:solidFill>
          <a:ln w="127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賺取每週</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$3600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而且透過</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002+003</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穩健組織！</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加上每週其他收入</a:t>
            </a:r>
          </a:p>
        </p:txBody>
      </p:sp>
      <p:sp>
        <p:nvSpPr>
          <p:cNvPr id="38" name="TextBox 37">
            <a:extLst>
              <a:ext uri="{FF2B5EF4-FFF2-40B4-BE49-F238E27FC236}">
                <a16:creationId xmlns:a16="http://schemas.microsoft.com/office/drawing/2014/main" id="{F9279C83-2419-9144-AE57-0A7780EAA11F}"/>
              </a:ext>
            </a:extLst>
          </p:cNvPr>
          <p:cNvSpPr txBox="1"/>
          <p:nvPr/>
        </p:nvSpPr>
        <p:spPr>
          <a:xfrm>
            <a:off x="400887" y="1363306"/>
            <a:ext cx="4437814" cy="1938992"/>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持續推薦</a:t>
            </a:r>
            <a:r>
              <a:rPr kumimoji="0" lang="zh-CN"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這非常重要。</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每邊組織有多少個卓越超連鎖店主</a:t>
            </a:r>
            <a:r>
              <a:rPr kumimoji="0" lang="zh-CN"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有多少人每週賺取佣金</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現在尋找連鎖分店加入的位置和策略</a:t>
            </a:r>
            <a:r>
              <a:rPr kumimoji="0" lang="zh-CN"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向上線資深夥伴和業務管理團隊諮詢</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放置於加強組織平衡的地方，並組成團隊合作。</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Arial"/>
            </a:endParaRPr>
          </a:p>
        </p:txBody>
      </p:sp>
      <p:sp>
        <p:nvSpPr>
          <p:cNvPr id="39" name="TextBox 38">
            <a:extLst>
              <a:ext uri="{FF2B5EF4-FFF2-40B4-BE49-F238E27FC236}">
                <a16:creationId xmlns:a16="http://schemas.microsoft.com/office/drawing/2014/main" id="{37BFB8EA-47CA-864A-BA59-88F2F9795D6D}"/>
              </a:ext>
            </a:extLst>
          </p:cNvPr>
          <p:cNvSpPr txBox="1"/>
          <p:nvPr/>
        </p:nvSpPr>
        <p:spPr>
          <a:xfrm>
            <a:off x="7538596" y="1367148"/>
            <a:ext cx="4437814" cy="1754326"/>
          </a:xfrm>
          <a:prstGeom prst="rect">
            <a:avLst/>
          </a:prstGeom>
          <a:solidFill>
            <a:srgbClr val="52B5F9"/>
          </a:solid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個人再次執行步驟</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1-11</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，但此時你已擁有一個正在成長和經驗豐富的專業團隊，並且有賺取收入。</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如計畫周詳並持續推薦下線，應該會形成一邊強大的組織。如此你只需要再次建立一邊組織便賺取每週</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3600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重覆發展越多連鎖分店加入以賺取更多收入 連鎖分店加入可強化組織發展，同時可作出下線放置！</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你已開設分店！這是我使用</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或</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IBV</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的下線放置讓其他人過來幫忙，因為我不能一直在那裡。</a:t>
            </a:r>
          </a:p>
        </p:txBody>
      </p:sp>
      <p:sp>
        <p:nvSpPr>
          <p:cNvPr id="45" name="Down Arrow 44">
            <a:extLst>
              <a:ext uri="{FF2B5EF4-FFF2-40B4-BE49-F238E27FC236}">
                <a16:creationId xmlns:a16="http://schemas.microsoft.com/office/drawing/2014/main" id="{1526AC44-A09B-C64A-A066-A85407D59C7D}"/>
              </a:ext>
            </a:extLst>
          </p:cNvPr>
          <p:cNvSpPr/>
          <p:nvPr/>
        </p:nvSpPr>
        <p:spPr>
          <a:xfrm>
            <a:off x="7806859" y="4587117"/>
            <a:ext cx="1294601" cy="1075185"/>
          </a:xfrm>
          <a:prstGeom prst="downArrow">
            <a:avLst>
              <a:gd name="adj1" fmla="val 47229"/>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建立</a:t>
            </a:r>
          </a:p>
        </p:txBody>
      </p:sp>
      <p:sp>
        <p:nvSpPr>
          <p:cNvPr id="41" name="Down Arrow 40">
            <a:extLst>
              <a:ext uri="{FF2B5EF4-FFF2-40B4-BE49-F238E27FC236}">
                <a16:creationId xmlns:a16="http://schemas.microsoft.com/office/drawing/2014/main" id="{9AE8A350-9850-C544-ADCC-0C1B876E7275}"/>
              </a:ext>
            </a:extLst>
          </p:cNvPr>
          <p:cNvSpPr/>
          <p:nvPr/>
        </p:nvSpPr>
        <p:spPr>
          <a:xfrm rot="1637695">
            <a:off x="7261746" y="4333125"/>
            <a:ext cx="396320" cy="2609521"/>
          </a:xfrm>
          <a:prstGeom prst="downArrow">
            <a:avLst>
              <a:gd name="adj1" fmla="val 47229"/>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您已建立堅實基礎</a:t>
            </a:r>
          </a:p>
        </p:txBody>
      </p:sp>
      <p:sp>
        <p:nvSpPr>
          <p:cNvPr id="29" name="TextBox 28"/>
          <p:cNvSpPr txBox="1"/>
          <p:nvPr/>
        </p:nvSpPr>
        <p:spPr>
          <a:xfrm>
            <a:off x="4182411" y="5671962"/>
            <a:ext cx="3894789" cy="646327"/>
          </a:xfrm>
          <a:prstGeom prst="rect">
            <a:avLst/>
          </a:prstGeom>
          <a:noFill/>
        </p:spPr>
        <p:txBody>
          <a:bodyPr wrap="square" lIns="91414" tIns="45718" rIns="91414" bIns="45718" rtlCol="0">
            <a:spAutoFit/>
          </a:bodyPr>
          <a:lstStyle/>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每週總潛在佣金</a:t>
            </a:r>
          </a:p>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$114,000</a:t>
            </a:r>
            <a:endPar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sp>
        <p:nvSpPr>
          <p:cNvPr id="33" name="Rectangle 32">
            <a:extLst>
              <a:ext uri="{FF2B5EF4-FFF2-40B4-BE49-F238E27FC236}">
                <a16:creationId xmlns:a16="http://schemas.microsoft.com/office/drawing/2014/main" id="{D4AC18E9-7914-E146-9FCE-F74F1CDBE020}"/>
              </a:ext>
            </a:extLst>
          </p:cNvPr>
          <p:cNvSpPr>
            <a:spLocks noChangeArrowheads="1"/>
          </p:cNvSpPr>
          <p:nvPr/>
        </p:nvSpPr>
        <p:spPr bwMode="auto">
          <a:xfrm>
            <a:off x="0" y="89857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Tree>
    <p:extLst>
      <p:ext uri="{BB962C8B-B14F-4D97-AF65-F5344CB8AC3E}">
        <p14:creationId xmlns:p14="http://schemas.microsoft.com/office/powerpoint/2010/main" val="421029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up)">
                                      <p:cBhvr>
                                        <p:cTn id="46" dur="500"/>
                                        <p:tgtEl>
                                          <p:spTgt spid="41"/>
                                        </p:tgtEl>
                                      </p:cBhvr>
                                    </p:animEffect>
                                  </p:childTnLst>
                                </p:cTn>
                              </p:par>
                            </p:childTnLst>
                          </p:cTn>
                        </p:par>
                        <p:par>
                          <p:cTn id="47" fill="hold">
                            <p:stCondLst>
                              <p:cond delay="3500"/>
                            </p:stCondLst>
                            <p:childTnLst>
                              <p:par>
                                <p:cTn id="48" presetID="10"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animBg="1"/>
      <p:bldP spid="10" grpId="0" animBg="1"/>
      <p:bldP spid="38" grpId="0" animBg="1"/>
      <p:bldP spid="39" grpId="0" animBg="1"/>
      <p:bldP spid="45" grpId="0" animBg="1"/>
      <p:bldP spid="41" grpId="0" animBg="1"/>
      <p:bldP spid="2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B1F427-7799-8149-9380-AF0C127BA5F2}"/>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a:extLst>
              <a:ext uri="{FF2B5EF4-FFF2-40B4-BE49-F238E27FC236}">
                <a16:creationId xmlns:a16="http://schemas.microsoft.com/office/drawing/2014/main" id="{DCAC0A9A-A106-5146-B680-50F3AD72F206}"/>
              </a:ext>
            </a:extLst>
          </p:cNvPr>
          <p:cNvPicPr>
            <a:picLocks noChangeAspect="1"/>
          </p:cNvPicPr>
          <p:nvPr/>
        </p:nvPicPr>
        <p:blipFill>
          <a:blip r:embed="rId3"/>
          <a:stretch>
            <a:fillRect/>
          </a:stretch>
        </p:blipFill>
        <p:spPr>
          <a:xfrm>
            <a:off x="6350" y="0"/>
            <a:ext cx="12179300" cy="6858000"/>
          </a:xfrm>
          <a:prstGeom prst="rect">
            <a:avLst/>
          </a:prstGeom>
        </p:spPr>
      </p:pic>
      <p:sp>
        <p:nvSpPr>
          <p:cNvPr id="37" name="Rectangle 36">
            <a:extLst>
              <a:ext uri="{FF2B5EF4-FFF2-40B4-BE49-F238E27FC236}">
                <a16:creationId xmlns:a16="http://schemas.microsoft.com/office/drawing/2014/main" id="{3F661EF7-A7B0-B14B-8A7E-2121FF4F1104}"/>
              </a:ext>
            </a:extLst>
          </p:cNvPr>
          <p:cNvSpPr/>
          <p:nvPr/>
        </p:nvSpPr>
        <p:spPr>
          <a:xfrm>
            <a:off x="7919358"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6228C54-8C36-4847-BF01-C36230094BAC}"/>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pic>
        <p:nvPicPr>
          <p:cNvPr id="27" name="Picture 26">
            <a:extLst>
              <a:ext uri="{FF2B5EF4-FFF2-40B4-BE49-F238E27FC236}">
                <a16:creationId xmlns:a16="http://schemas.microsoft.com/office/drawing/2014/main" id="{682D92EF-29F0-C74A-AB00-542428B04875}"/>
              </a:ext>
            </a:extLst>
          </p:cNvPr>
          <p:cNvPicPr>
            <a:picLocks noChangeAspect="1"/>
          </p:cNvPicPr>
          <p:nvPr/>
        </p:nvPicPr>
        <p:blipFill>
          <a:blip r:embed="rId4"/>
          <a:stretch>
            <a:fillRect/>
          </a:stretch>
        </p:blipFill>
        <p:spPr>
          <a:xfrm>
            <a:off x="109923" y="6211800"/>
            <a:ext cx="1379784" cy="520019"/>
          </a:xfrm>
          <a:prstGeom prst="rect">
            <a:avLst/>
          </a:prstGeom>
        </p:spPr>
      </p:pic>
      <p:pic>
        <p:nvPicPr>
          <p:cNvPr id="35" name="Picture 34">
            <a:extLst>
              <a:ext uri="{FF2B5EF4-FFF2-40B4-BE49-F238E27FC236}">
                <a16:creationId xmlns:a16="http://schemas.microsoft.com/office/drawing/2014/main" id="{1917C0CD-BAD3-5D49-BEEF-50DA5B9B62B8}"/>
              </a:ext>
            </a:extLst>
          </p:cNvPr>
          <p:cNvPicPr>
            <a:picLocks noChangeAspect="1"/>
          </p:cNvPicPr>
          <p:nvPr/>
        </p:nvPicPr>
        <p:blipFill>
          <a:blip r:embed="rId4"/>
          <a:stretch>
            <a:fillRect/>
          </a:stretch>
        </p:blipFill>
        <p:spPr>
          <a:xfrm>
            <a:off x="10680545" y="6211800"/>
            <a:ext cx="1379784" cy="520019"/>
          </a:xfrm>
          <a:prstGeom prst="rect">
            <a:avLst/>
          </a:prstGeom>
        </p:spPr>
      </p:pic>
      <p:cxnSp>
        <p:nvCxnSpPr>
          <p:cNvPr id="6" name="Elbow Connector 5">
            <a:extLst>
              <a:ext uri="{FF2B5EF4-FFF2-40B4-BE49-F238E27FC236}">
                <a16:creationId xmlns:a16="http://schemas.microsoft.com/office/drawing/2014/main" id="{85726A48-BFAD-7C44-BCFD-1C7FAA638A47}"/>
              </a:ext>
            </a:extLst>
          </p:cNvPr>
          <p:cNvCxnSpPr>
            <a:cxnSpLocks/>
          </p:cNvCxnSpPr>
          <p:nvPr/>
        </p:nvCxnSpPr>
        <p:spPr>
          <a:xfrm rot="5400000">
            <a:off x="789781" y="6051325"/>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5F5B9F97-9A80-374B-AFDE-F1AD3723D3C4}"/>
              </a:ext>
            </a:extLst>
          </p:cNvPr>
          <p:cNvCxnSpPr>
            <a:cxnSpLocks/>
          </p:cNvCxnSpPr>
          <p:nvPr/>
        </p:nvCxnSpPr>
        <p:spPr>
          <a:xfrm rot="16200000" flipH="1">
            <a:off x="11205722" y="6051330"/>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50C03F-7702-7746-858C-5915F1114731}"/>
              </a:ext>
            </a:extLst>
          </p:cNvPr>
          <p:cNvPicPr>
            <a:picLocks noChangeAspect="1"/>
          </p:cNvPicPr>
          <p:nvPr/>
        </p:nvPicPr>
        <p:blipFill rotWithShape="1">
          <a:blip r:embed="rId5"/>
          <a:srcRect l="50000"/>
          <a:stretch/>
        </p:blipFill>
        <p:spPr>
          <a:xfrm>
            <a:off x="6095998" y="0"/>
            <a:ext cx="6089651" cy="6858000"/>
          </a:xfrm>
          <a:prstGeom prst="rect">
            <a:avLst/>
          </a:prstGeom>
        </p:spPr>
      </p:pic>
      <p:pic>
        <p:nvPicPr>
          <p:cNvPr id="28" name="Picture 27">
            <a:extLst>
              <a:ext uri="{FF2B5EF4-FFF2-40B4-BE49-F238E27FC236}">
                <a16:creationId xmlns:a16="http://schemas.microsoft.com/office/drawing/2014/main" id="{B8B6978A-32AC-A245-BE83-4D1B3E56FA90}"/>
              </a:ext>
            </a:extLst>
          </p:cNvPr>
          <p:cNvPicPr>
            <a:picLocks noChangeAspect="1"/>
          </p:cNvPicPr>
          <p:nvPr/>
        </p:nvPicPr>
        <p:blipFill rotWithShape="1">
          <a:blip r:embed="rId5"/>
          <a:srcRect r="50000"/>
          <a:stretch/>
        </p:blipFill>
        <p:spPr>
          <a:xfrm>
            <a:off x="6350" y="0"/>
            <a:ext cx="6089649" cy="6858000"/>
          </a:xfrm>
          <a:prstGeom prst="rect">
            <a:avLst/>
          </a:prstGeom>
        </p:spPr>
      </p:pic>
      <p:pic>
        <p:nvPicPr>
          <p:cNvPr id="13" name="Picture 12">
            <a:extLst>
              <a:ext uri="{FF2B5EF4-FFF2-40B4-BE49-F238E27FC236}">
                <a16:creationId xmlns:a16="http://schemas.microsoft.com/office/drawing/2014/main" id="{A4CB057A-DD1A-AE4B-8482-504386F7AEAC}"/>
              </a:ext>
            </a:extLst>
          </p:cNvPr>
          <p:cNvPicPr>
            <a:picLocks noChangeAspect="1"/>
          </p:cNvPicPr>
          <p:nvPr/>
        </p:nvPicPr>
        <p:blipFill rotWithShape="1">
          <a:blip r:embed="rId6"/>
          <a:srcRect r="50000"/>
          <a:stretch/>
        </p:blipFill>
        <p:spPr>
          <a:xfrm>
            <a:off x="-22284" y="20917"/>
            <a:ext cx="6089648" cy="6858000"/>
          </a:xfrm>
          <a:prstGeom prst="rect">
            <a:avLst/>
          </a:prstGeom>
        </p:spPr>
      </p:pic>
      <p:pic>
        <p:nvPicPr>
          <p:cNvPr id="40" name="Picture 39">
            <a:extLst>
              <a:ext uri="{FF2B5EF4-FFF2-40B4-BE49-F238E27FC236}">
                <a16:creationId xmlns:a16="http://schemas.microsoft.com/office/drawing/2014/main" id="{F62EB2F4-4D74-5848-B4BC-57639AF918BD}"/>
              </a:ext>
            </a:extLst>
          </p:cNvPr>
          <p:cNvPicPr>
            <a:picLocks noChangeAspect="1"/>
          </p:cNvPicPr>
          <p:nvPr/>
        </p:nvPicPr>
        <p:blipFill rotWithShape="1">
          <a:blip r:embed="rId6"/>
          <a:srcRect l="49722"/>
          <a:stretch/>
        </p:blipFill>
        <p:spPr>
          <a:xfrm>
            <a:off x="6700727" y="13222"/>
            <a:ext cx="6123458" cy="6858000"/>
          </a:xfrm>
          <a:prstGeom prst="rect">
            <a:avLst/>
          </a:prstGeom>
        </p:spPr>
      </p:pic>
      <p:sp>
        <p:nvSpPr>
          <p:cNvPr id="3" name="TextBox 2">
            <a:extLst>
              <a:ext uri="{FF2B5EF4-FFF2-40B4-BE49-F238E27FC236}">
                <a16:creationId xmlns:a16="http://schemas.microsoft.com/office/drawing/2014/main" id="{62489CA4-4097-EE44-A482-13E407958EF7}"/>
              </a:ext>
            </a:extLst>
          </p:cNvPr>
          <p:cNvSpPr txBox="1"/>
          <p:nvPr/>
        </p:nvSpPr>
        <p:spPr>
          <a:xfrm>
            <a:off x="3288259" y="3917741"/>
            <a:ext cx="800219"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完成及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基礎堅實</a:t>
            </a:r>
          </a:p>
        </p:txBody>
      </p:sp>
      <p:sp>
        <p:nvSpPr>
          <p:cNvPr id="9" name="Donut 8">
            <a:extLst>
              <a:ext uri="{FF2B5EF4-FFF2-40B4-BE49-F238E27FC236}">
                <a16:creationId xmlns:a16="http://schemas.microsoft.com/office/drawing/2014/main" id="{3A1C9D36-B37E-D545-97CF-37046278F4FC}"/>
              </a:ext>
            </a:extLst>
          </p:cNvPr>
          <p:cNvSpPr/>
          <p:nvPr/>
        </p:nvSpPr>
        <p:spPr>
          <a:xfrm>
            <a:off x="27669" y="5972517"/>
            <a:ext cx="1798133" cy="997853"/>
          </a:xfrm>
          <a:prstGeom prst="donu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3637DCB-C194-C04A-9497-24A85382EC94}"/>
              </a:ext>
            </a:extLst>
          </p:cNvPr>
          <p:cNvSpPr txBox="1"/>
          <p:nvPr/>
        </p:nvSpPr>
        <p:spPr>
          <a:xfrm>
            <a:off x="10946450" y="4018539"/>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已建立好右邊外側組織</a:t>
            </a:r>
          </a:p>
        </p:txBody>
      </p:sp>
      <p:cxnSp>
        <p:nvCxnSpPr>
          <p:cNvPr id="14" name="Straight Arrow Connector 13">
            <a:extLst>
              <a:ext uri="{FF2B5EF4-FFF2-40B4-BE49-F238E27FC236}">
                <a16:creationId xmlns:a16="http://schemas.microsoft.com/office/drawing/2014/main" id="{35855FBA-0410-B248-9965-B44298AEDEFA}"/>
              </a:ext>
            </a:extLst>
          </p:cNvPr>
          <p:cNvCxnSpPr>
            <a:cxnSpLocks/>
          </p:cNvCxnSpPr>
          <p:nvPr/>
        </p:nvCxnSpPr>
        <p:spPr>
          <a:xfrm flipH="1">
            <a:off x="10299032" y="4688862"/>
            <a:ext cx="1274744" cy="101472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2FB1FE3-5FE6-AC40-8163-0F5FB6DFF5AF}"/>
              </a:ext>
            </a:extLst>
          </p:cNvPr>
          <p:cNvSpPr txBox="1"/>
          <p:nvPr/>
        </p:nvSpPr>
        <p:spPr>
          <a:xfrm>
            <a:off x="8044289" y="3933948"/>
            <a:ext cx="933962" cy="830997"/>
          </a:xfrm>
          <a:prstGeom prst="rect">
            <a:avLst/>
          </a:prstGeom>
          <a:solidFill>
            <a:srgbClr val="FF0000"/>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內側組織已完成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及基礎堅實</a:t>
            </a:r>
          </a:p>
        </p:txBody>
      </p:sp>
      <p:sp>
        <p:nvSpPr>
          <p:cNvPr id="49" name="Donut 48">
            <a:extLst>
              <a:ext uri="{FF2B5EF4-FFF2-40B4-BE49-F238E27FC236}">
                <a16:creationId xmlns:a16="http://schemas.microsoft.com/office/drawing/2014/main" id="{8185F8CA-534D-2F4C-8403-061F865C460F}"/>
              </a:ext>
            </a:extLst>
          </p:cNvPr>
          <p:cNvSpPr/>
          <p:nvPr/>
        </p:nvSpPr>
        <p:spPr>
          <a:xfrm>
            <a:off x="10458530" y="5874494"/>
            <a:ext cx="1634785" cy="1154416"/>
          </a:xfrm>
          <a:prstGeom prst="donu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C401ECE-6B21-D442-AC8D-A023AE84624F}"/>
              </a:ext>
            </a:extLst>
          </p:cNvPr>
          <p:cNvSpPr txBox="1"/>
          <p:nvPr/>
        </p:nvSpPr>
        <p:spPr>
          <a:xfrm>
            <a:off x="241747" y="6657272"/>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1" name="TextBox 50">
            <a:extLst>
              <a:ext uri="{FF2B5EF4-FFF2-40B4-BE49-F238E27FC236}">
                <a16:creationId xmlns:a16="http://schemas.microsoft.com/office/drawing/2014/main" id="{83A573BE-BE2B-E140-BE97-5C9A186AA616}"/>
              </a:ext>
            </a:extLst>
          </p:cNvPr>
          <p:cNvSpPr txBox="1"/>
          <p:nvPr/>
        </p:nvSpPr>
        <p:spPr>
          <a:xfrm>
            <a:off x="10734355" y="6625001"/>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4" name="TextBox 53">
            <a:extLst>
              <a:ext uri="{FF2B5EF4-FFF2-40B4-BE49-F238E27FC236}">
                <a16:creationId xmlns:a16="http://schemas.microsoft.com/office/drawing/2014/main" id="{75F8ECDC-1841-AE41-BC83-1DA9298E95A6}"/>
              </a:ext>
            </a:extLst>
          </p:cNvPr>
          <p:cNvSpPr txBox="1"/>
          <p:nvPr/>
        </p:nvSpPr>
        <p:spPr>
          <a:xfrm>
            <a:off x="8615966" y="5486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8FFD4042-3DB5-A740-830D-323A44952F44}"/>
              </a:ext>
            </a:extLst>
          </p:cNvPr>
          <p:cNvSpPr txBox="1"/>
          <p:nvPr/>
        </p:nvSpPr>
        <p:spPr>
          <a:xfrm>
            <a:off x="923633" y="216524"/>
            <a:ext cx="10277172" cy="1323439"/>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完成發展</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001</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002</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及</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003</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賺取更多收入，全部</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3</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個</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BDC</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賺取每週</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$66,500-$114,000</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佣金，以及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 兩個或以上</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BDC</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可賺取每週</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$66,500-$114,000</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佣金。現在你可以透過連鎖分店加入倍增收入</a:t>
            </a:r>
            <a:b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br>
            <a:endPar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endParaRPr>
          </a:p>
        </p:txBody>
      </p:sp>
      <p:sp>
        <p:nvSpPr>
          <p:cNvPr id="2" name="Donut 1">
            <a:extLst>
              <a:ext uri="{FF2B5EF4-FFF2-40B4-BE49-F238E27FC236}">
                <a16:creationId xmlns:a16="http://schemas.microsoft.com/office/drawing/2014/main" id="{F2B3D4B4-56EF-7E42-820B-16525AD9DE74}"/>
              </a:ext>
            </a:extLst>
          </p:cNvPr>
          <p:cNvSpPr/>
          <p:nvPr/>
        </p:nvSpPr>
        <p:spPr>
          <a:xfrm>
            <a:off x="2465430" y="2623806"/>
            <a:ext cx="2445878" cy="1588836"/>
          </a:xfrm>
          <a:prstGeom prst="donut">
            <a:avLst>
              <a:gd name="adj" fmla="val 675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Down Arrow 44">
            <a:extLst>
              <a:ext uri="{FF2B5EF4-FFF2-40B4-BE49-F238E27FC236}">
                <a16:creationId xmlns:a16="http://schemas.microsoft.com/office/drawing/2014/main" id="{B7846A72-C14F-9545-8C2E-61D4A018BAB8}"/>
              </a:ext>
            </a:extLst>
          </p:cNvPr>
          <p:cNvSpPr/>
          <p:nvPr/>
        </p:nvSpPr>
        <p:spPr>
          <a:xfrm rot="2500756">
            <a:off x="2263950" y="4112003"/>
            <a:ext cx="304254" cy="2731885"/>
          </a:xfrm>
          <a:prstGeom prst="downArrow">
            <a:avLst>
              <a:gd name="adj1" fmla="val 56987"/>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13569A93-1EA4-9843-A45A-3306CC41851F}"/>
              </a:ext>
            </a:extLst>
          </p:cNvPr>
          <p:cNvSpPr txBox="1"/>
          <p:nvPr/>
        </p:nvSpPr>
        <p:spPr>
          <a:xfrm>
            <a:off x="383178" y="3903387"/>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已建立好右邊外側組織</a:t>
            </a:r>
          </a:p>
        </p:txBody>
      </p:sp>
      <p:cxnSp>
        <p:nvCxnSpPr>
          <p:cNvPr id="48" name="Straight Arrow Connector 47">
            <a:extLst>
              <a:ext uri="{FF2B5EF4-FFF2-40B4-BE49-F238E27FC236}">
                <a16:creationId xmlns:a16="http://schemas.microsoft.com/office/drawing/2014/main" id="{5C0DEA69-58A0-8448-8E95-6184CC32B2B6}"/>
              </a:ext>
            </a:extLst>
          </p:cNvPr>
          <p:cNvCxnSpPr>
            <a:cxnSpLocks/>
          </p:cNvCxnSpPr>
          <p:nvPr/>
        </p:nvCxnSpPr>
        <p:spPr>
          <a:xfrm>
            <a:off x="962028" y="4626940"/>
            <a:ext cx="761212" cy="103466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Down Arrow 51">
            <a:extLst>
              <a:ext uri="{FF2B5EF4-FFF2-40B4-BE49-F238E27FC236}">
                <a16:creationId xmlns:a16="http://schemas.microsoft.com/office/drawing/2014/main" id="{DDAD1F4A-3F3E-5E44-9B3F-29F7CF39FCFC}"/>
              </a:ext>
            </a:extLst>
          </p:cNvPr>
          <p:cNvSpPr/>
          <p:nvPr/>
        </p:nvSpPr>
        <p:spPr>
          <a:xfrm rot="20131641">
            <a:off x="4355128" y="4328520"/>
            <a:ext cx="396320" cy="2579706"/>
          </a:xfrm>
          <a:prstGeom prst="downArrow">
            <a:avLst>
              <a:gd name="adj1" fmla="val 47229"/>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您已建立堅實基礎</a:t>
            </a:r>
          </a:p>
        </p:txBody>
      </p:sp>
      <p:sp>
        <p:nvSpPr>
          <p:cNvPr id="56" name="Donut 55">
            <a:extLst>
              <a:ext uri="{FF2B5EF4-FFF2-40B4-BE49-F238E27FC236}">
                <a16:creationId xmlns:a16="http://schemas.microsoft.com/office/drawing/2014/main" id="{401D25F0-6E4D-C347-81DD-DD18AC7FAB38}"/>
              </a:ext>
            </a:extLst>
          </p:cNvPr>
          <p:cNvSpPr/>
          <p:nvPr/>
        </p:nvSpPr>
        <p:spPr>
          <a:xfrm>
            <a:off x="7299440" y="2638451"/>
            <a:ext cx="2445878" cy="1588836"/>
          </a:xfrm>
          <a:prstGeom prst="donut">
            <a:avLst>
              <a:gd name="adj" fmla="val 675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Donut 56">
            <a:extLst>
              <a:ext uri="{FF2B5EF4-FFF2-40B4-BE49-F238E27FC236}">
                <a16:creationId xmlns:a16="http://schemas.microsoft.com/office/drawing/2014/main" id="{6332153C-38A3-4844-A2DE-36604B429CD8}"/>
              </a:ext>
            </a:extLst>
          </p:cNvPr>
          <p:cNvSpPr/>
          <p:nvPr/>
        </p:nvSpPr>
        <p:spPr>
          <a:xfrm>
            <a:off x="4894581" y="1534071"/>
            <a:ext cx="2445878" cy="1588836"/>
          </a:xfrm>
          <a:prstGeom prst="donut">
            <a:avLst>
              <a:gd name="adj" fmla="val 67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B298AF74-8F70-2041-84FC-9C10CA619145}"/>
              </a:ext>
            </a:extLst>
          </p:cNvPr>
          <p:cNvSpPr txBox="1"/>
          <p:nvPr/>
        </p:nvSpPr>
        <p:spPr>
          <a:xfrm>
            <a:off x="2716394" y="3498492"/>
            <a:ext cx="1982693" cy="430887"/>
          </a:xfrm>
          <a:prstGeom prst="rect">
            <a:avLst/>
          </a:prstGeom>
          <a:solidFill>
            <a:srgbClr val="FF0000"/>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穩健及賺取每週</a:t>
            </a:r>
            <a:r>
              <a:rPr kumimoji="0" lang="en-US" altLang="zh"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$2100-$3600</a:t>
            </a:r>
            <a:r>
              <a:rPr kumimoji="0" lang="zh" altLang="en-US"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p>
        </p:txBody>
      </p:sp>
      <p:sp>
        <p:nvSpPr>
          <p:cNvPr id="16" name="TextBox 15">
            <a:extLst>
              <a:ext uri="{FF2B5EF4-FFF2-40B4-BE49-F238E27FC236}">
                <a16:creationId xmlns:a16="http://schemas.microsoft.com/office/drawing/2014/main" id="{E282A77E-722A-C64F-A651-9D2FE2C044F2}"/>
              </a:ext>
            </a:extLst>
          </p:cNvPr>
          <p:cNvSpPr txBox="1"/>
          <p:nvPr/>
        </p:nvSpPr>
        <p:spPr>
          <a:xfrm>
            <a:off x="4868622" y="1263298"/>
            <a:ext cx="2387193" cy="553998"/>
          </a:xfrm>
          <a:prstGeom prst="rect">
            <a:avLst/>
          </a:prstGeom>
          <a:solidFill>
            <a:schemeClr val="bg1"/>
          </a:solidFill>
          <a:ln w="762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002</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003</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全部賺取每週</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$3600</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佣金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而且透過</a:t>
            </a:r>
            <a:r>
              <a:rPr kumimoji="0" lang="en-US" altLang="zh"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002+003</a:t>
            </a: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穩健組織！</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加上每週其他收入</a:t>
            </a:r>
          </a:p>
        </p:txBody>
      </p:sp>
      <p:sp>
        <p:nvSpPr>
          <p:cNvPr id="60" name="TextBox 59">
            <a:extLst>
              <a:ext uri="{FF2B5EF4-FFF2-40B4-BE49-F238E27FC236}">
                <a16:creationId xmlns:a16="http://schemas.microsoft.com/office/drawing/2014/main" id="{E3118BC2-3D06-BC48-A67C-17E9B814D5CD}"/>
              </a:ext>
            </a:extLst>
          </p:cNvPr>
          <p:cNvSpPr txBox="1"/>
          <p:nvPr/>
        </p:nvSpPr>
        <p:spPr>
          <a:xfrm>
            <a:off x="6156546" y="2964115"/>
            <a:ext cx="1082349" cy="738664"/>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已完成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及基礎堅實</a:t>
            </a:r>
          </a:p>
        </p:txBody>
      </p:sp>
      <p:sp>
        <p:nvSpPr>
          <p:cNvPr id="29" name="TextBox 28"/>
          <p:cNvSpPr txBox="1"/>
          <p:nvPr/>
        </p:nvSpPr>
        <p:spPr>
          <a:xfrm>
            <a:off x="4193415" y="6228324"/>
            <a:ext cx="3894789" cy="646327"/>
          </a:xfrm>
          <a:prstGeom prst="rect">
            <a:avLst/>
          </a:prstGeom>
          <a:noFill/>
        </p:spPr>
        <p:txBody>
          <a:bodyPr wrap="square" lIns="91414" tIns="45718" rIns="91414" bIns="45718" rtlCol="0">
            <a:spAutoFit/>
          </a:bodyPr>
          <a:lstStyle/>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每週總潛在佣金</a:t>
            </a:r>
          </a:p>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$114,000</a:t>
            </a:r>
            <a:endPar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sp>
        <p:nvSpPr>
          <p:cNvPr id="33" name="Rectangle 32">
            <a:extLst>
              <a:ext uri="{FF2B5EF4-FFF2-40B4-BE49-F238E27FC236}">
                <a16:creationId xmlns:a16="http://schemas.microsoft.com/office/drawing/2014/main" id="{D4AC18E9-7914-E146-9FCE-F74F1CDBE020}"/>
              </a:ext>
            </a:extLst>
          </p:cNvPr>
          <p:cNvSpPr>
            <a:spLocks noChangeArrowheads="1"/>
          </p:cNvSpPr>
          <p:nvPr/>
        </p:nvSpPr>
        <p:spPr bwMode="auto">
          <a:xfrm>
            <a:off x="0" y="86319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
        <p:nvSpPr>
          <p:cNvPr id="39" name="TextBox 38">
            <a:extLst>
              <a:ext uri="{FF2B5EF4-FFF2-40B4-BE49-F238E27FC236}">
                <a16:creationId xmlns:a16="http://schemas.microsoft.com/office/drawing/2014/main" id="{37BFB8EA-47CA-864A-BA59-88F2F9795D6D}"/>
              </a:ext>
            </a:extLst>
          </p:cNvPr>
          <p:cNvSpPr txBox="1"/>
          <p:nvPr/>
        </p:nvSpPr>
        <p:spPr>
          <a:xfrm>
            <a:off x="7602038" y="1283795"/>
            <a:ext cx="4437814" cy="1015663"/>
          </a:xfrm>
          <a:prstGeom prst="rect">
            <a:avLst/>
          </a:prstGeom>
          <a:solidFill>
            <a:srgbClr val="52B5F9"/>
          </a:solid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尋找左邊和右邊之間的聯線互助和結合團隊機會，以利用時間和倍增成長。</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通過訓練和諮詢領導人以支援右側組織</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謹記您在右邊的管理責任，因為賺取永續收入不是理所當然的。</a:t>
            </a:r>
          </a:p>
        </p:txBody>
      </p:sp>
      <p:sp>
        <p:nvSpPr>
          <p:cNvPr id="38" name="TextBox 37">
            <a:extLst>
              <a:ext uri="{FF2B5EF4-FFF2-40B4-BE49-F238E27FC236}">
                <a16:creationId xmlns:a16="http://schemas.microsoft.com/office/drawing/2014/main" id="{F9279C83-2419-9144-AE57-0A7780EAA11F}"/>
              </a:ext>
            </a:extLst>
          </p:cNvPr>
          <p:cNvSpPr txBox="1"/>
          <p:nvPr/>
        </p:nvSpPr>
        <p:spPr>
          <a:xfrm>
            <a:off x="197170" y="1251671"/>
            <a:ext cx="4437814" cy="2339102"/>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13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我們選擇了左側進行複製，因為這裡已經建立了一個強大的共同組織，它將在一側發展連鎖分店加入，或者已有一個好的團隊而我們需要建立好兩邊的組織</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又或者需要平衡右側較弱的組織。</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於</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以下持續推薦及保持以後活躍的發展。</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從您的零售業務來看，</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或</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超出的</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200BV</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就是下線放置</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的理想之地。也可以通過個人推薦的轉移購買</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UFO</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作出進一步放置，為團隊中其他夥伴帶來了好處。</a:t>
            </a:r>
          </a:p>
        </p:txBody>
      </p:sp>
      <p:sp>
        <p:nvSpPr>
          <p:cNvPr id="42" name="TextBox 41">
            <a:extLst>
              <a:ext uri="{FF2B5EF4-FFF2-40B4-BE49-F238E27FC236}">
                <a16:creationId xmlns:a16="http://schemas.microsoft.com/office/drawing/2014/main" id="{7957299B-8639-F743-95C2-29C1E62C6DDB}"/>
              </a:ext>
            </a:extLst>
          </p:cNvPr>
          <p:cNvSpPr txBox="1"/>
          <p:nvPr/>
        </p:nvSpPr>
        <p:spPr>
          <a:xfrm>
            <a:off x="4577771" y="4504124"/>
            <a:ext cx="3016740" cy="1169551"/>
          </a:xfrm>
          <a:prstGeom prst="rect">
            <a:avLst/>
          </a:prstGeom>
          <a:solidFill>
            <a:srgbClr val="FFFF00"/>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尋找戰略位置</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 放置連鎖分店加入可以預期在強勢或共同織中建立多一個組織來賺取佣金，或用作為下線放置來平衡穩健組織</a:t>
            </a:r>
          </a:p>
        </p:txBody>
      </p:sp>
      <p:sp>
        <p:nvSpPr>
          <p:cNvPr id="53" name="TextBox 52">
            <a:extLst>
              <a:ext uri="{FF2B5EF4-FFF2-40B4-BE49-F238E27FC236}">
                <a16:creationId xmlns:a16="http://schemas.microsoft.com/office/drawing/2014/main" id="{859B99E3-736C-B141-B7E1-8AB3449DE3D7}"/>
              </a:ext>
            </a:extLst>
          </p:cNvPr>
          <p:cNvSpPr txBox="1"/>
          <p:nvPr/>
        </p:nvSpPr>
        <p:spPr>
          <a:xfrm>
            <a:off x="7530132" y="3498492"/>
            <a:ext cx="1982693" cy="430887"/>
          </a:xfrm>
          <a:prstGeom prst="rect">
            <a:avLst/>
          </a:prstGeom>
          <a:solidFill>
            <a:srgbClr val="FF0000"/>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基礎堅實及賺取每週</a:t>
            </a:r>
            <a:r>
              <a:rPr kumimoji="0" lang="en-US" altLang="zh"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$2100-$3600</a:t>
            </a:r>
            <a:r>
              <a:rPr kumimoji="0" lang="zh" altLang="en-US"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p>
        </p:txBody>
      </p:sp>
      <p:sp>
        <p:nvSpPr>
          <p:cNvPr id="7" name="TextBox 6">
            <a:extLst>
              <a:ext uri="{FF2B5EF4-FFF2-40B4-BE49-F238E27FC236}">
                <a16:creationId xmlns:a16="http://schemas.microsoft.com/office/drawing/2014/main" id="{FA4E67AE-EEBD-8246-A93F-142396DDBF01}"/>
              </a:ext>
            </a:extLst>
          </p:cNvPr>
          <p:cNvSpPr txBox="1"/>
          <p:nvPr/>
        </p:nvSpPr>
        <p:spPr>
          <a:xfrm>
            <a:off x="5002409" y="2956589"/>
            <a:ext cx="1082349" cy="738664"/>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已完成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及基礎堅實</a:t>
            </a:r>
          </a:p>
        </p:txBody>
      </p:sp>
      <p:sp>
        <p:nvSpPr>
          <p:cNvPr id="61" name="Down Arrow 60">
            <a:extLst>
              <a:ext uri="{FF2B5EF4-FFF2-40B4-BE49-F238E27FC236}">
                <a16:creationId xmlns:a16="http://schemas.microsoft.com/office/drawing/2014/main" id="{DD133CB2-8B78-8B45-8CCD-874D0D5EC6AE}"/>
              </a:ext>
            </a:extLst>
          </p:cNvPr>
          <p:cNvSpPr/>
          <p:nvPr/>
        </p:nvSpPr>
        <p:spPr>
          <a:xfrm rot="19099244" flipH="1">
            <a:off x="9664360" y="4112003"/>
            <a:ext cx="304254" cy="2731885"/>
          </a:xfrm>
          <a:prstGeom prst="downArrow">
            <a:avLst>
              <a:gd name="adj1" fmla="val 56987"/>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wn Arrow 4">
            <a:extLst>
              <a:ext uri="{FF2B5EF4-FFF2-40B4-BE49-F238E27FC236}">
                <a16:creationId xmlns:a16="http://schemas.microsoft.com/office/drawing/2014/main" id="{0EE4E4D8-F516-8446-AC9A-6099ECCD7D2A}"/>
              </a:ext>
            </a:extLst>
          </p:cNvPr>
          <p:cNvSpPr/>
          <p:nvPr/>
        </p:nvSpPr>
        <p:spPr>
          <a:xfrm rot="1637695">
            <a:off x="7410174" y="4333125"/>
            <a:ext cx="396320" cy="2609521"/>
          </a:xfrm>
          <a:prstGeom prst="downArrow">
            <a:avLst>
              <a:gd name="adj1" fmla="val 47229"/>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您已建立堅實基礎</a:t>
            </a:r>
          </a:p>
        </p:txBody>
      </p:sp>
    </p:spTree>
    <p:extLst>
      <p:ext uri="{BB962C8B-B14F-4D97-AF65-F5344CB8AC3E}">
        <p14:creationId xmlns:p14="http://schemas.microsoft.com/office/powerpoint/2010/main" val="19447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up)">
                                      <p:cBhvr>
                                        <p:cTn id="36" dur="500"/>
                                        <p:tgtEl>
                                          <p:spTgt spid="52"/>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up)">
                                      <p:cBhvr>
                                        <p:cTn id="70" dur="500"/>
                                        <p:tgtEl>
                                          <p:spTgt spid="61"/>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par>
                                <p:cTn id="75" presetID="10"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animBg="1"/>
      <p:bldP spid="3" grpId="0" animBg="1"/>
      <p:bldP spid="10" grpId="0" animBg="1"/>
      <p:bldP spid="46" grpId="0" animBg="1"/>
      <p:bldP spid="45" grpId="0" animBg="1"/>
      <p:bldP spid="47" grpId="0" animBg="1"/>
      <p:bldP spid="52" grpId="0" animBg="1"/>
      <p:bldP spid="29" grpId="0"/>
      <p:bldP spid="39" grpId="0" animBg="1"/>
      <p:bldP spid="38" grpId="0" animBg="1"/>
      <p:bldP spid="61"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B1F427-7799-8149-9380-AF0C127BA5F2}"/>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a:extLst>
              <a:ext uri="{FF2B5EF4-FFF2-40B4-BE49-F238E27FC236}">
                <a16:creationId xmlns:a16="http://schemas.microsoft.com/office/drawing/2014/main" id="{DCAC0A9A-A106-5146-B680-50F3AD72F206}"/>
              </a:ext>
            </a:extLst>
          </p:cNvPr>
          <p:cNvPicPr>
            <a:picLocks noChangeAspect="1"/>
          </p:cNvPicPr>
          <p:nvPr/>
        </p:nvPicPr>
        <p:blipFill>
          <a:blip r:embed="rId3"/>
          <a:stretch>
            <a:fillRect/>
          </a:stretch>
        </p:blipFill>
        <p:spPr>
          <a:xfrm>
            <a:off x="6350" y="0"/>
            <a:ext cx="12179300" cy="6858000"/>
          </a:xfrm>
          <a:prstGeom prst="rect">
            <a:avLst/>
          </a:prstGeom>
        </p:spPr>
      </p:pic>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6228C54-8C36-4847-BF01-C36230094BAC}"/>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3" name="Rectangle 32">
            <a:extLst>
              <a:ext uri="{FF2B5EF4-FFF2-40B4-BE49-F238E27FC236}">
                <a16:creationId xmlns:a16="http://schemas.microsoft.com/office/drawing/2014/main" id="{D4AC18E9-7914-E146-9FCE-F74F1CDBE020}"/>
              </a:ext>
            </a:extLst>
          </p:cNvPr>
          <p:cNvSpPr>
            <a:spLocks noChangeArrowheads="1"/>
          </p:cNvSpPr>
          <p:nvPr/>
        </p:nvSpPr>
        <p:spPr bwMode="auto">
          <a:xfrm>
            <a:off x="0" y="10103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pic>
        <p:nvPicPr>
          <p:cNvPr id="27" name="Picture 26">
            <a:extLst>
              <a:ext uri="{FF2B5EF4-FFF2-40B4-BE49-F238E27FC236}">
                <a16:creationId xmlns:a16="http://schemas.microsoft.com/office/drawing/2014/main" id="{682D92EF-29F0-C74A-AB00-542428B04875}"/>
              </a:ext>
            </a:extLst>
          </p:cNvPr>
          <p:cNvPicPr>
            <a:picLocks noChangeAspect="1"/>
          </p:cNvPicPr>
          <p:nvPr/>
        </p:nvPicPr>
        <p:blipFill>
          <a:blip r:embed="rId4"/>
          <a:stretch>
            <a:fillRect/>
          </a:stretch>
        </p:blipFill>
        <p:spPr>
          <a:xfrm>
            <a:off x="109923" y="6211800"/>
            <a:ext cx="1379784" cy="520019"/>
          </a:xfrm>
          <a:prstGeom prst="rect">
            <a:avLst/>
          </a:prstGeom>
        </p:spPr>
      </p:pic>
      <p:pic>
        <p:nvPicPr>
          <p:cNvPr id="35" name="Picture 34">
            <a:extLst>
              <a:ext uri="{FF2B5EF4-FFF2-40B4-BE49-F238E27FC236}">
                <a16:creationId xmlns:a16="http://schemas.microsoft.com/office/drawing/2014/main" id="{1917C0CD-BAD3-5D49-BEEF-50DA5B9B62B8}"/>
              </a:ext>
            </a:extLst>
          </p:cNvPr>
          <p:cNvPicPr>
            <a:picLocks noChangeAspect="1"/>
          </p:cNvPicPr>
          <p:nvPr/>
        </p:nvPicPr>
        <p:blipFill>
          <a:blip r:embed="rId4"/>
          <a:stretch>
            <a:fillRect/>
          </a:stretch>
        </p:blipFill>
        <p:spPr>
          <a:xfrm>
            <a:off x="10680545" y="6211800"/>
            <a:ext cx="1379784" cy="520019"/>
          </a:xfrm>
          <a:prstGeom prst="rect">
            <a:avLst/>
          </a:prstGeom>
        </p:spPr>
      </p:pic>
      <p:cxnSp>
        <p:nvCxnSpPr>
          <p:cNvPr id="6" name="Elbow Connector 5">
            <a:extLst>
              <a:ext uri="{FF2B5EF4-FFF2-40B4-BE49-F238E27FC236}">
                <a16:creationId xmlns:a16="http://schemas.microsoft.com/office/drawing/2014/main" id="{85726A48-BFAD-7C44-BCFD-1C7FAA638A47}"/>
              </a:ext>
            </a:extLst>
          </p:cNvPr>
          <p:cNvCxnSpPr>
            <a:cxnSpLocks/>
          </p:cNvCxnSpPr>
          <p:nvPr/>
        </p:nvCxnSpPr>
        <p:spPr>
          <a:xfrm rot="5400000">
            <a:off x="789781" y="6051325"/>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5F5B9F97-9A80-374B-AFDE-F1AD3723D3C4}"/>
              </a:ext>
            </a:extLst>
          </p:cNvPr>
          <p:cNvCxnSpPr>
            <a:cxnSpLocks/>
          </p:cNvCxnSpPr>
          <p:nvPr/>
        </p:nvCxnSpPr>
        <p:spPr>
          <a:xfrm rot="16200000" flipH="1">
            <a:off x="11205722" y="6051330"/>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50C03F-7702-7746-858C-5915F1114731}"/>
              </a:ext>
            </a:extLst>
          </p:cNvPr>
          <p:cNvPicPr>
            <a:picLocks noChangeAspect="1"/>
          </p:cNvPicPr>
          <p:nvPr/>
        </p:nvPicPr>
        <p:blipFill rotWithShape="1">
          <a:blip r:embed="rId5"/>
          <a:srcRect l="50000"/>
          <a:stretch/>
        </p:blipFill>
        <p:spPr>
          <a:xfrm>
            <a:off x="6095998" y="0"/>
            <a:ext cx="6089651" cy="6858000"/>
          </a:xfrm>
          <a:prstGeom prst="rect">
            <a:avLst/>
          </a:prstGeom>
        </p:spPr>
      </p:pic>
      <p:pic>
        <p:nvPicPr>
          <p:cNvPr id="28" name="Picture 27">
            <a:extLst>
              <a:ext uri="{FF2B5EF4-FFF2-40B4-BE49-F238E27FC236}">
                <a16:creationId xmlns:a16="http://schemas.microsoft.com/office/drawing/2014/main" id="{B8B6978A-32AC-A245-BE83-4D1B3E56FA90}"/>
              </a:ext>
            </a:extLst>
          </p:cNvPr>
          <p:cNvPicPr>
            <a:picLocks noChangeAspect="1"/>
          </p:cNvPicPr>
          <p:nvPr/>
        </p:nvPicPr>
        <p:blipFill rotWithShape="1">
          <a:blip r:embed="rId5"/>
          <a:srcRect r="50000"/>
          <a:stretch/>
        </p:blipFill>
        <p:spPr>
          <a:xfrm>
            <a:off x="6350" y="0"/>
            <a:ext cx="6089649" cy="6858000"/>
          </a:xfrm>
          <a:prstGeom prst="rect">
            <a:avLst/>
          </a:prstGeom>
        </p:spPr>
      </p:pic>
      <p:pic>
        <p:nvPicPr>
          <p:cNvPr id="13" name="Picture 12">
            <a:extLst>
              <a:ext uri="{FF2B5EF4-FFF2-40B4-BE49-F238E27FC236}">
                <a16:creationId xmlns:a16="http://schemas.microsoft.com/office/drawing/2014/main" id="{A4CB057A-DD1A-AE4B-8482-504386F7AEAC}"/>
              </a:ext>
            </a:extLst>
          </p:cNvPr>
          <p:cNvPicPr>
            <a:picLocks noChangeAspect="1"/>
          </p:cNvPicPr>
          <p:nvPr/>
        </p:nvPicPr>
        <p:blipFill rotWithShape="1">
          <a:blip r:embed="rId6"/>
          <a:srcRect r="50000"/>
          <a:stretch/>
        </p:blipFill>
        <p:spPr>
          <a:xfrm>
            <a:off x="-21105" y="-13146"/>
            <a:ext cx="6089648" cy="6858000"/>
          </a:xfrm>
          <a:prstGeom prst="rect">
            <a:avLst/>
          </a:prstGeom>
        </p:spPr>
      </p:pic>
      <p:sp>
        <p:nvSpPr>
          <p:cNvPr id="3" name="TextBox 2">
            <a:extLst>
              <a:ext uri="{FF2B5EF4-FFF2-40B4-BE49-F238E27FC236}">
                <a16:creationId xmlns:a16="http://schemas.microsoft.com/office/drawing/2014/main" id="{62489CA4-4097-EE44-A482-13E407958EF7}"/>
              </a:ext>
            </a:extLst>
          </p:cNvPr>
          <p:cNvSpPr txBox="1"/>
          <p:nvPr/>
        </p:nvSpPr>
        <p:spPr>
          <a:xfrm>
            <a:off x="3108755" y="3917741"/>
            <a:ext cx="1159228"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 </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較弱的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組織</a:t>
            </a:r>
          </a:p>
        </p:txBody>
      </p:sp>
      <p:sp>
        <p:nvSpPr>
          <p:cNvPr id="7" name="TextBox 6">
            <a:extLst>
              <a:ext uri="{FF2B5EF4-FFF2-40B4-BE49-F238E27FC236}">
                <a16:creationId xmlns:a16="http://schemas.microsoft.com/office/drawing/2014/main" id="{FA4E67AE-EEBD-8246-A93F-142396DDBF01}"/>
              </a:ext>
            </a:extLst>
          </p:cNvPr>
          <p:cNvSpPr txBox="1"/>
          <p:nvPr/>
        </p:nvSpPr>
        <p:spPr>
          <a:xfrm>
            <a:off x="5066530" y="2956589"/>
            <a:ext cx="954107"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已完成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及基礎堅實</a:t>
            </a:r>
          </a:p>
        </p:txBody>
      </p:sp>
      <p:sp>
        <p:nvSpPr>
          <p:cNvPr id="9" name="Donut 8">
            <a:extLst>
              <a:ext uri="{FF2B5EF4-FFF2-40B4-BE49-F238E27FC236}">
                <a16:creationId xmlns:a16="http://schemas.microsoft.com/office/drawing/2014/main" id="{3A1C9D36-B37E-D545-97CF-37046278F4FC}"/>
              </a:ext>
            </a:extLst>
          </p:cNvPr>
          <p:cNvSpPr/>
          <p:nvPr/>
        </p:nvSpPr>
        <p:spPr>
          <a:xfrm>
            <a:off x="27669" y="5972517"/>
            <a:ext cx="1798133" cy="997853"/>
          </a:xfrm>
          <a:prstGeom prst="donu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3637DCB-C194-C04A-9497-24A85382EC94}"/>
              </a:ext>
            </a:extLst>
          </p:cNvPr>
          <p:cNvSpPr txBox="1"/>
          <p:nvPr/>
        </p:nvSpPr>
        <p:spPr>
          <a:xfrm>
            <a:off x="418641" y="3839561"/>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已建立左邊外側組織</a:t>
            </a:r>
          </a:p>
        </p:txBody>
      </p:sp>
      <p:cxnSp>
        <p:nvCxnSpPr>
          <p:cNvPr id="14" name="Straight Arrow Connector 13">
            <a:extLst>
              <a:ext uri="{FF2B5EF4-FFF2-40B4-BE49-F238E27FC236}">
                <a16:creationId xmlns:a16="http://schemas.microsoft.com/office/drawing/2014/main" id="{35855FBA-0410-B248-9965-B44298AEDEFA}"/>
              </a:ext>
            </a:extLst>
          </p:cNvPr>
          <p:cNvCxnSpPr>
            <a:cxnSpLocks/>
          </p:cNvCxnSpPr>
          <p:nvPr/>
        </p:nvCxnSpPr>
        <p:spPr>
          <a:xfrm>
            <a:off x="1571856" y="4452329"/>
            <a:ext cx="905024" cy="55605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2FB1FE3-5FE6-AC40-8163-0F5FB6DFF5AF}"/>
              </a:ext>
            </a:extLst>
          </p:cNvPr>
          <p:cNvSpPr txBox="1"/>
          <p:nvPr/>
        </p:nvSpPr>
        <p:spPr>
          <a:xfrm>
            <a:off x="8158175" y="3980556"/>
            <a:ext cx="681597"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第二邊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已完成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及穩健</a:t>
            </a:r>
          </a:p>
        </p:txBody>
      </p:sp>
      <p:sp>
        <p:nvSpPr>
          <p:cNvPr id="49" name="Donut 48">
            <a:extLst>
              <a:ext uri="{FF2B5EF4-FFF2-40B4-BE49-F238E27FC236}">
                <a16:creationId xmlns:a16="http://schemas.microsoft.com/office/drawing/2014/main" id="{8185F8CA-534D-2F4C-8403-061F865C460F}"/>
              </a:ext>
            </a:extLst>
          </p:cNvPr>
          <p:cNvSpPr/>
          <p:nvPr/>
        </p:nvSpPr>
        <p:spPr>
          <a:xfrm>
            <a:off x="10458530" y="5874494"/>
            <a:ext cx="1634785" cy="1154416"/>
          </a:xfrm>
          <a:prstGeom prst="donu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C401ECE-6B21-D442-AC8D-A023AE84624F}"/>
              </a:ext>
            </a:extLst>
          </p:cNvPr>
          <p:cNvSpPr txBox="1"/>
          <p:nvPr/>
        </p:nvSpPr>
        <p:spPr>
          <a:xfrm>
            <a:off x="241747" y="6657272"/>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1" name="TextBox 50">
            <a:extLst>
              <a:ext uri="{FF2B5EF4-FFF2-40B4-BE49-F238E27FC236}">
                <a16:creationId xmlns:a16="http://schemas.microsoft.com/office/drawing/2014/main" id="{83A573BE-BE2B-E140-BE97-5C9A186AA616}"/>
              </a:ext>
            </a:extLst>
          </p:cNvPr>
          <p:cNvSpPr txBox="1"/>
          <p:nvPr/>
        </p:nvSpPr>
        <p:spPr>
          <a:xfrm>
            <a:off x="10734355" y="6625001"/>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3" name="TextBox 52">
            <a:extLst>
              <a:ext uri="{FF2B5EF4-FFF2-40B4-BE49-F238E27FC236}">
                <a16:creationId xmlns:a16="http://schemas.microsoft.com/office/drawing/2014/main" id="{E587E20E-435B-F94F-B2BB-940D9537A883}"/>
              </a:ext>
            </a:extLst>
          </p:cNvPr>
          <p:cNvSpPr txBox="1"/>
          <p:nvPr/>
        </p:nvSpPr>
        <p:spPr>
          <a:xfrm>
            <a:off x="6272134" y="2967907"/>
            <a:ext cx="954107" cy="646331"/>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內在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已完成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及基礎堅實</a:t>
            </a:r>
          </a:p>
        </p:txBody>
      </p:sp>
      <p:sp>
        <p:nvSpPr>
          <p:cNvPr id="54" name="TextBox 53">
            <a:extLst>
              <a:ext uri="{FF2B5EF4-FFF2-40B4-BE49-F238E27FC236}">
                <a16:creationId xmlns:a16="http://schemas.microsoft.com/office/drawing/2014/main" id="{75F8ECDC-1841-AE41-BC83-1DA9298E95A6}"/>
              </a:ext>
            </a:extLst>
          </p:cNvPr>
          <p:cNvSpPr txBox="1"/>
          <p:nvPr/>
        </p:nvSpPr>
        <p:spPr>
          <a:xfrm>
            <a:off x="8615966" y="5486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8FFD4042-3DB5-A740-830D-323A44952F44}"/>
              </a:ext>
            </a:extLst>
          </p:cNvPr>
          <p:cNvSpPr txBox="1"/>
          <p:nvPr/>
        </p:nvSpPr>
        <p:spPr>
          <a:xfrm>
            <a:off x="3246961" y="261406"/>
            <a:ext cx="5793573" cy="70788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001</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穩健後可開展</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002</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內側組織以賺取更多收入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003</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已建立好一半並且合格累積 一邊組織雙倍收入</a:t>
            </a:r>
          </a:p>
        </p:txBody>
      </p:sp>
      <p:sp>
        <p:nvSpPr>
          <p:cNvPr id="60" name="Donut 59">
            <a:extLst>
              <a:ext uri="{FF2B5EF4-FFF2-40B4-BE49-F238E27FC236}">
                <a16:creationId xmlns:a16="http://schemas.microsoft.com/office/drawing/2014/main" id="{E22DB41D-6EF2-3344-8AA5-B525232DD321}"/>
              </a:ext>
            </a:extLst>
          </p:cNvPr>
          <p:cNvSpPr/>
          <p:nvPr/>
        </p:nvSpPr>
        <p:spPr>
          <a:xfrm>
            <a:off x="2494586" y="5273076"/>
            <a:ext cx="2596533" cy="1735861"/>
          </a:xfrm>
          <a:prstGeom prst="donut">
            <a:avLst>
              <a:gd name="adj" fmla="val 74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DF3FB7D7-71DB-E449-8A6C-87903B1E9B52}"/>
              </a:ext>
            </a:extLst>
          </p:cNvPr>
          <p:cNvSpPr txBox="1"/>
          <p:nvPr/>
        </p:nvSpPr>
        <p:spPr>
          <a:xfrm>
            <a:off x="3303082" y="5301084"/>
            <a:ext cx="988794" cy="338554"/>
          </a:xfrm>
          <a:prstGeom prst="rect">
            <a:avLst/>
          </a:prstGeom>
          <a:solidFill>
            <a:srgbClr val="FF0000"/>
          </a:solidFill>
          <a:ln w="381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altLang="en-US" sz="800" b="1" dirty="0">
                <a:solidFill>
                  <a:srgbClr val="000000"/>
                </a:solidFill>
                <a:latin typeface="Calibri"/>
                <a:ea typeface="Microsoft YaHei Light" panose="020B0502040204020203" pitchFamily="34" charset="-122"/>
              </a:rPr>
              <a:t>第一個 </a:t>
            </a:r>
            <a:r>
              <a:rPr kumimoji="0" lang="zh" altLang="en-US"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連鎖分店加入</a:t>
            </a:r>
            <a:r>
              <a:rPr kumimoji="0" lang="en-US" altLang="zh" sz="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004</a:t>
            </a:r>
          </a:p>
        </p:txBody>
      </p:sp>
      <p:sp>
        <p:nvSpPr>
          <p:cNvPr id="39" name="TextBox 38">
            <a:extLst>
              <a:ext uri="{FF2B5EF4-FFF2-40B4-BE49-F238E27FC236}">
                <a16:creationId xmlns:a16="http://schemas.microsoft.com/office/drawing/2014/main" id="{37BFB8EA-47CA-864A-BA59-88F2F9795D6D}"/>
              </a:ext>
            </a:extLst>
          </p:cNvPr>
          <p:cNvSpPr txBox="1"/>
          <p:nvPr/>
        </p:nvSpPr>
        <p:spPr>
          <a:xfrm>
            <a:off x="7538596" y="1367148"/>
            <a:ext cx="4437814" cy="1015663"/>
          </a:xfrm>
          <a:prstGeom prst="rect">
            <a:avLst/>
          </a:prstGeom>
          <a:solidFill>
            <a:srgbClr val="52B5F9"/>
          </a:solidFill>
          <a:ln w="38100">
            <a:solidFill>
              <a:schemeClr val="bg1"/>
            </a:solidFill>
          </a:ln>
        </p:spPr>
        <p:txBody>
          <a:bodyPr wrap="square" numCol="1"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尋找左邊和右邊之間的聯線互助和結合團隊機會，以利用時間和倍增成長。</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通過訓練和諮詢領導人以支援右側組織</a:t>
            </a:r>
            <a:r>
              <a:rPr kumimoji="0" lang="zh-CN"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endPar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謹記您在右邊的管理責任，因為賺取永續收入不是理所當然的。</a:t>
            </a:r>
          </a:p>
        </p:txBody>
      </p:sp>
      <p:sp>
        <p:nvSpPr>
          <p:cNvPr id="29" name="TextBox 28"/>
          <p:cNvSpPr txBox="1"/>
          <p:nvPr/>
        </p:nvSpPr>
        <p:spPr>
          <a:xfrm>
            <a:off x="4182411" y="5671962"/>
            <a:ext cx="3894789" cy="646327"/>
          </a:xfrm>
          <a:prstGeom prst="rect">
            <a:avLst/>
          </a:prstGeom>
          <a:noFill/>
        </p:spPr>
        <p:txBody>
          <a:bodyPr wrap="square" lIns="91414" tIns="45718" rIns="91414" bIns="45718" rtlCol="0">
            <a:spAutoFit/>
          </a:bodyPr>
          <a:lstStyle/>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每週總潛在佣金</a:t>
            </a:r>
          </a:p>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$114,000</a:t>
            </a:r>
            <a:endPar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sp>
        <p:nvSpPr>
          <p:cNvPr id="38" name="TextBox 37">
            <a:extLst>
              <a:ext uri="{FF2B5EF4-FFF2-40B4-BE49-F238E27FC236}">
                <a16:creationId xmlns:a16="http://schemas.microsoft.com/office/drawing/2014/main" id="{F9279C83-2419-9144-AE57-0A7780EAA11F}"/>
              </a:ext>
            </a:extLst>
          </p:cNvPr>
          <p:cNvSpPr txBox="1"/>
          <p:nvPr/>
        </p:nvSpPr>
        <p:spPr>
          <a:xfrm>
            <a:off x="400887" y="1372565"/>
            <a:ext cx="4437814" cy="2339102"/>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13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我們選擇了左側進行複製，因為這裡已經建立了一個強大的共同組織，它將在一側發展連鎖分店加入，或者已有一個好的團隊而我們需要建立好兩邊的組織</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又或者需要平衡右側較弱的組織。</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於</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以下持續推薦及保持以後活躍的發展。</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從您的零售業務來看，</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001</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或</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超出的</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200BV</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就是下線放置</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的理想之地。也可以通過個人推薦的轉移購買</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UFO</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作出進一步放置，為團隊中其他夥伴帶來了好處。</a:t>
            </a:r>
          </a:p>
        </p:txBody>
      </p:sp>
    </p:spTree>
    <p:extLst>
      <p:ext uri="{BB962C8B-B14F-4D97-AF65-F5344CB8AC3E}">
        <p14:creationId xmlns:p14="http://schemas.microsoft.com/office/powerpoint/2010/main" val="26154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0" grpId="0" animBg="1"/>
      <p:bldP spid="2" grpId="0" animBg="1"/>
      <p:bldP spid="39" grpId="0" animBg="1"/>
      <p:bldP spid="29" grpId="0"/>
      <p:bldP spid="3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B1F427-7799-8149-9380-AF0C127BA5F2}"/>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a:extLst>
              <a:ext uri="{FF2B5EF4-FFF2-40B4-BE49-F238E27FC236}">
                <a16:creationId xmlns:a16="http://schemas.microsoft.com/office/drawing/2014/main" id="{DCAC0A9A-A106-5146-B680-50F3AD72F206}"/>
              </a:ext>
            </a:extLst>
          </p:cNvPr>
          <p:cNvPicPr>
            <a:picLocks noChangeAspect="1"/>
          </p:cNvPicPr>
          <p:nvPr/>
        </p:nvPicPr>
        <p:blipFill>
          <a:blip r:embed="rId3"/>
          <a:stretch>
            <a:fillRect/>
          </a:stretch>
        </p:blipFill>
        <p:spPr>
          <a:xfrm>
            <a:off x="6350" y="0"/>
            <a:ext cx="12179300" cy="6858000"/>
          </a:xfrm>
          <a:prstGeom prst="rect">
            <a:avLst/>
          </a:prstGeom>
        </p:spPr>
      </p:pic>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6228C54-8C36-4847-BF01-C36230094BAC}"/>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pic>
        <p:nvPicPr>
          <p:cNvPr id="27" name="Picture 26">
            <a:extLst>
              <a:ext uri="{FF2B5EF4-FFF2-40B4-BE49-F238E27FC236}">
                <a16:creationId xmlns:a16="http://schemas.microsoft.com/office/drawing/2014/main" id="{682D92EF-29F0-C74A-AB00-542428B04875}"/>
              </a:ext>
            </a:extLst>
          </p:cNvPr>
          <p:cNvPicPr>
            <a:picLocks noChangeAspect="1"/>
          </p:cNvPicPr>
          <p:nvPr/>
        </p:nvPicPr>
        <p:blipFill>
          <a:blip r:embed="rId4"/>
          <a:stretch>
            <a:fillRect/>
          </a:stretch>
        </p:blipFill>
        <p:spPr>
          <a:xfrm>
            <a:off x="109923" y="6211800"/>
            <a:ext cx="1379784" cy="520019"/>
          </a:xfrm>
          <a:prstGeom prst="rect">
            <a:avLst/>
          </a:prstGeom>
        </p:spPr>
      </p:pic>
      <p:pic>
        <p:nvPicPr>
          <p:cNvPr id="35" name="Picture 34">
            <a:extLst>
              <a:ext uri="{FF2B5EF4-FFF2-40B4-BE49-F238E27FC236}">
                <a16:creationId xmlns:a16="http://schemas.microsoft.com/office/drawing/2014/main" id="{1917C0CD-BAD3-5D49-BEEF-50DA5B9B62B8}"/>
              </a:ext>
            </a:extLst>
          </p:cNvPr>
          <p:cNvPicPr>
            <a:picLocks noChangeAspect="1"/>
          </p:cNvPicPr>
          <p:nvPr/>
        </p:nvPicPr>
        <p:blipFill>
          <a:blip r:embed="rId4"/>
          <a:stretch>
            <a:fillRect/>
          </a:stretch>
        </p:blipFill>
        <p:spPr>
          <a:xfrm>
            <a:off x="10680545" y="6211800"/>
            <a:ext cx="1379784" cy="520019"/>
          </a:xfrm>
          <a:prstGeom prst="rect">
            <a:avLst/>
          </a:prstGeom>
        </p:spPr>
      </p:pic>
      <p:cxnSp>
        <p:nvCxnSpPr>
          <p:cNvPr id="6" name="Elbow Connector 5">
            <a:extLst>
              <a:ext uri="{FF2B5EF4-FFF2-40B4-BE49-F238E27FC236}">
                <a16:creationId xmlns:a16="http://schemas.microsoft.com/office/drawing/2014/main" id="{85726A48-BFAD-7C44-BCFD-1C7FAA638A47}"/>
              </a:ext>
            </a:extLst>
          </p:cNvPr>
          <p:cNvCxnSpPr>
            <a:cxnSpLocks/>
          </p:cNvCxnSpPr>
          <p:nvPr/>
        </p:nvCxnSpPr>
        <p:spPr>
          <a:xfrm rot="5400000">
            <a:off x="789781" y="6051325"/>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5F5B9F97-9A80-374B-AFDE-F1AD3723D3C4}"/>
              </a:ext>
            </a:extLst>
          </p:cNvPr>
          <p:cNvCxnSpPr>
            <a:cxnSpLocks/>
          </p:cNvCxnSpPr>
          <p:nvPr/>
        </p:nvCxnSpPr>
        <p:spPr>
          <a:xfrm rot="16200000" flipH="1">
            <a:off x="11205722" y="6051330"/>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82411" y="5671962"/>
            <a:ext cx="3894789" cy="646327"/>
          </a:xfrm>
          <a:prstGeom prst="rect">
            <a:avLst/>
          </a:prstGeom>
          <a:noFill/>
        </p:spPr>
        <p:txBody>
          <a:bodyPr wrap="square" lIns="91414" tIns="45718" rIns="91414" bIns="45718" rtlCol="0">
            <a:spAutoFit/>
          </a:bodyPr>
          <a:lstStyle/>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每週總潛在佣金</a:t>
            </a:r>
          </a:p>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$3,600</a:t>
            </a:r>
          </a:p>
        </p:txBody>
      </p:sp>
      <p:pic>
        <p:nvPicPr>
          <p:cNvPr id="11" name="Picture 10">
            <a:extLst>
              <a:ext uri="{FF2B5EF4-FFF2-40B4-BE49-F238E27FC236}">
                <a16:creationId xmlns:a16="http://schemas.microsoft.com/office/drawing/2014/main" id="{0A50C03F-7702-7746-858C-5915F1114731}"/>
              </a:ext>
            </a:extLst>
          </p:cNvPr>
          <p:cNvPicPr>
            <a:picLocks noChangeAspect="1"/>
          </p:cNvPicPr>
          <p:nvPr/>
        </p:nvPicPr>
        <p:blipFill rotWithShape="1">
          <a:blip r:embed="rId5"/>
          <a:srcRect l="50000"/>
          <a:stretch/>
        </p:blipFill>
        <p:spPr>
          <a:xfrm>
            <a:off x="6095998" y="0"/>
            <a:ext cx="6089651" cy="6858000"/>
          </a:xfrm>
          <a:prstGeom prst="rect">
            <a:avLst/>
          </a:prstGeom>
        </p:spPr>
      </p:pic>
      <p:pic>
        <p:nvPicPr>
          <p:cNvPr id="28" name="Picture 27">
            <a:extLst>
              <a:ext uri="{FF2B5EF4-FFF2-40B4-BE49-F238E27FC236}">
                <a16:creationId xmlns:a16="http://schemas.microsoft.com/office/drawing/2014/main" id="{B8B6978A-32AC-A245-BE83-4D1B3E56FA90}"/>
              </a:ext>
            </a:extLst>
          </p:cNvPr>
          <p:cNvPicPr>
            <a:picLocks noChangeAspect="1"/>
          </p:cNvPicPr>
          <p:nvPr/>
        </p:nvPicPr>
        <p:blipFill rotWithShape="1">
          <a:blip r:embed="rId5"/>
          <a:srcRect r="50000"/>
          <a:stretch/>
        </p:blipFill>
        <p:spPr>
          <a:xfrm>
            <a:off x="6350" y="0"/>
            <a:ext cx="6089649" cy="6858000"/>
          </a:xfrm>
          <a:prstGeom prst="rect">
            <a:avLst/>
          </a:prstGeom>
        </p:spPr>
      </p:pic>
      <p:pic>
        <p:nvPicPr>
          <p:cNvPr id="13" name="Picture 12">
            <a:extLst>
              <a:ext uri="{FF2B5EF4-FFF2-40B4-BE49-F238E27FC236}">
                <a16:creationId xmlns:a16="http://schemas.microsoft.com/office/drawing/2014/main" id="{A4CB057A-DD1A-AE4B-8482-504386F7AEAC}"/>
              </a:ext>
            </a:extLst>
          </p:cNvPr>
          <p:cNvPicPr>
            <a:picLocks noChangeAspect="1"/>
          </p:cNvPicPr>
          <p:nvPr/>
        </p:nvPicPr>
        <p:blipFill rotWithShape="1">
          <a:blip r:embed="rId6"/>
          <a:srcRect r="50000"/>
          <a:stretch/>
        </p:blipFill>
        <p:spPr>
          <a:xfrm>
            <a:off x="-21105" y="-13146"/>
            <a:ext cx="6089648" cy="6858000"/>
          </a:xfrm>
          <a:prstGeom prst="rect">
            <a:avLst/>
          </a:prstGeom>
        </p:spPr>
      </p:pic>
      <p:sp>
        <p:nvSpPr>
          <p:cNvPr id="7" name="TextBox 6">
            <a:extLst>
              <a:ext uri="{FF2B5EF4-FFF2-40B4-BE49-F238E27FC236}">
                <a16:creationId xmlns:a16="http://schemas.microsoft.com/office/drawing/2014/main" id="{FA4E67AE-EEBD-8246-A93F-142396DDBF01}"/>
              </a:ext>
            </a:extLst>
          </p:cNvPr>
          <p:cNvSpPr txBox="1"/>
          <p:nvPr/>
        </p:nvSpPr>
        <p:spPr>
          <a:xfrm>
            <a:off x="4951264" y="2945550"/>
            <a:ext cx="2403436" cy="830997"/>
          </a:xfrm>
          <a:prstGeom prst="rect">
            <a:avLst/>
          </a:prstGeom>
          <a:solidFill>
            <a:srgbClr val="FF0000"/>
          </a:solidFill>
          <a:ln w="2857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點數達至上限可每週賺取</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$2100-$3600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p>
          <a:p>
            <a:pPr lvl="0">
              <a:defRPr/>
            </a:pPr>
            <a:r>
              <a:rPr lang="zh" altLang="en-US" sz="1200" b="1" dirty="0">
                <a:solidFill>
                  <a:srgbClr val="FFFFFF"/>
                </a:solidFill>
                <a:ea typeface="Microsoft YaHei Light" panose="020B0502040204020203" pitchFamily="34" charset="-122"/>
              </a:rPr>
              <a:t>左邊第一個連鎖</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分店加入 </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$ 1500 +</a:t>
            </a:r>
          </a:p>
        </p:txBody>
      </p:sp>
      <p:sp>
        <p:nvSpPr>
          <p:cNvPr id="8" name="Down Arrow 7">
            <a:extLst>
              <a:ext uri="{FF2B5EF4-FFF2-40B4-BE49-F238E27FC236}">
                <a16:creationId xmlns:a16="http://schemas.microsoft.com/office/drawing/2014/main" id="{53A173E2-93C8-0B45-BFF9-0CF13B5C42B0}"/>
              </a:ext>
            </a:extLst>
          </p:cNvPr>
          <p:cNvSpPr/>
          <p:nvPr/>
        </p:nvSpPr>
        <p:spPr>
          <a:xfrm rot="2160039">
            <a:off x="1850477" y="4669005"/>
            <a:ext cx="399170" cy="2074374"/>
          </a:xfrm>
          <a:prstGeom prst="downArrow">
            <a:avLst>
              <a:gd name="adj1" fmla="val 56987"/>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Donut 8">
            <a:extLst>
              <a:ext uri="{FF2B5EF4-FFF2-40B4-BE49-F238E27FC236}">
                <a16:creationId xmlns:a16="http://schemas.microsoft.com/office/drawing/2014/main" id="{3A1C9D36-B37E-D545-97CF-37046278F4FC}"/>
              </a:ext>
            </a:extLst>
          </p:cNvPr>
          <p:cNvSpPr/>
          <p:nvPr/>
        </p:nvSpPr>
        <p:spPr>
          <a:xfrm>
            <a:off x="27669" y="5972517"/>
            <a:ext cx="1798133" cy="997853"/>
          </a:xfrm>
          <a:prstGeom prst="donu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3637DCB-C194-C04A-9497-24A85382EC94}"/>
              </a:ext>
            </a:extLst>
          </p:cNvPr>
          <p:cNvSpPr txBox="1"/>
          <p:nvPr/>
        </p:nvSpPr>
        <p:spPr>
          <a:xfrm>
            <a:off x="418641" y="3839561"/>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已建立左邊外側組織</a:t>
            </a:r>
          </a:p>
        </p:txBody>
      </p:sp>
      <p:cxnSp>
        <p:nvCxnSpPr>
          <p:cNvPr id="14" name="Straight Arrow Connector 13">
            <a:extLst>
              <a:ext uri="{FF2B5EF4-FFF2-40B4-BE49-F238E27FC236}">
                <a16:creationId xmlns:a16="http://schemas.microsoft.com/office/drawing/2014/main" id="{35855FBA-0410-B248-9965-B44298AEDEFA}"/>
              </a:ext>
            </a:extLst>
          </p:cNvPr>
          <p:cNvCxnSpPr>
            <a:cxnSpLocks/>
          </p:cNvCxnSpPr>
          <p:nvPr/>
        </p:nvCxnSpPr>
        <p:spPr>
          <a:xfrm>
            <a:off x="1571856" y="4452329"/>
            <a:ext cx="905024" cy="55605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Down Arrow 46">
            <a:extLst>
              <a:ext uri="{FF2B5EF4-FFF2-40B4-BE49-F238E27FC236}">
                <a16:creationId xmlns:a16="http://schemas.microsoft.com/office/drawing/2014/main" id="{B3474ABE-2C21-D54B-B143-2D6743461405}"/>
              </a:ext>
            </a:extLst>
          </p:cNvPr>
          <p:cNvSpPr/>
          <p:nvPr/>
        </p:nvSpPr>
        <p:spPr>
          <a:xfrm rot="19095730" flipH="1">
            <a:off x="3949245" y="3289967"/>
            <a:ext cx="412591" cy="4021824"/>
          </a:xfrm>
          <a:prstGeom prst="downArrow">
            <a:avLst>
              <a:gd name="adj1" fmla="val 58138"/>
              <a:gd name="adj2" fmla="val 50000"/>
            </a:avLst>
          </a:prstGeom>
          <a:solidFill>
            <a:srgbClr val="FFFF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可能是共同的強大組織</a:t>
            </a:r>
          </a:p>
        </p:txBody>
      </p:sp>
      <p:sp>
        <p:nvSpPr>
          <p:cNvPr id="49" name="Donut 48">
            <a:extLst>
              <a:ext uri="{FF2B5EF4-FFF2-40B4-BE49-F238E27FC236}">
                <a16:creationId xmlns:a16="http://schemas.microsoft.com/office/drawing/2014/main" id="{8185F8CA-534D-2F4C-8403-061F865C460F}"/>
              </a:ext>
            </a:extLst>
          </p:cNvPr>
          <p:cNvSpPr/>
          <p:nvPr/>
        </p:nvSpPr>
        <p:spPr>
          <a:xfrm>
            <a:off x="10416588" y="6054435"/>
            <a:ext cx="1840219" cy="915935"/>
          </a:xfrm>
          <a:prstGeom prst="donut">
            <a:avLst>
              <a:gd name="adj" fmla="val 0"/>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C401ECE-6B21-D442-AC8D-A023AE84624F}"/>
              </a:ext>
            </a:extLst>
          </p:cNvPr>
          <p:cNvSpPr txBox="1"/>
          <p:nvPr/>
        </p:nvSpPr>
        <p:spPr>
          <a:xfrm>
            <a:off x="241747" y="6657272"/>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1" name="TextBox 50">
            <a:extLst>
              <a:ext uri="{FF2B5EF4-FFF2-40B4-BE49-F238E27FC236}">
                <a16:creationId xmlns:a16="http://schemas.microsoft.com/office/drawing/2014/main" id="{83A573BE-BE2B-E140-BE97-5C9A186AA616}"/>
              </a:ext>
            </a:extLst>
          </p:cNvPr>
          <p:cNvSpPr txBox="1"/>
          <p:nvPr/>
        </p:nvSpPr>
        <p:spPr>
          <a:xfrm>
            <a:off x="10734355" y="6625001"/>
            <a:ext cx="8322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5000</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p>
        </p:txBody>
      </p:sp>
      <p:sp>
        <p:nvSpPr>
          <p:cNvPr id="54" name="TextBox 53">
            <a:extLst>
              <a:ext uri="{FF2B5EF4-FFF2-40B4-BE49-F238E27FC236}">
                <a16:creationId xmlns:a16="http://schemas.microsoft.com/office/drawing/2014/main" id="{75F8ECDC-1841-AE41-BC83-1DA9298E95A6}"/>
              </a:ext>
            </a:extLst>
          </p:cNvPr>
          <p:cNvSpPr txBox="1"/>
          <p:nvPr/>
        </p:nvSpPr>
        <p:spPr>
          <a:xfrm>
            <a:off x="8615966" y="5486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8FFD4042-3DB5-A740-830D-323A44952F44}"/>
              </a:ext>
            </a:extLst>
          </p:cNvPr>
          <p:cNvSpPr txBox="1"/>
          <p:nvPr/>
        </p:nvSpPr>
        <p:spPr>
          <a:xfrm>
            <a:off x="2313696" y="60052"/>
            <a:ext cx="7632218" cy="923330"/>
          </a:xfrm>
          <a:prstGeom prst="rect">
            <a:avLst/>
          </a:prstGeom>
          <a:solidFill>
            <a:schemeClr val="bg1"/>
          </a:solidFill>
          <a:ln>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當</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001</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和</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002</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已穩健，您可以通過連鎖分店加入繼續擴大和倍增收入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下線放置的終極形式</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建議具策略地放置連鎖分店加入，透過它來建立出強勢組織，這樣你只需再建立一邊新組織</a:t>
            </a:r>
          </a:p>
        </p:txBody>
      </p:sp>
      <p:sp>
        <p:nvSpPr>
          <p:cNvPr id="60" name="Donut 59">
            <a:extLst>
              <a:ext uri="{FF2B5EF4-FFF2-40B4-BE49-F238E27FC236}">
                <a16:creationId xmlns:a16="http://schemas.microsoft.com/office/drawing/2014/main" id="{E22DB41D-6EF2-3344-8AA5-B525232DD321}"/>
              </a:ext>
            </a:extLst>
          </p:cNvPr>
          <p:cNvSpPr/>
          <p:nvPr/>
        </p:nvSpPr>
        <p:spPr>
          <a:xfrm>
            <a:off x="2463495" y="5258615"/>
            <a:ext cx="2596533" cy="1735861"/>
          </a:xfrm>
          <a:prstGeom prst="donut">
            <a:avLst>
              <a:gd name="adj" fmla="val 74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Down Arrow 55">
            <a:extLst>
              <a:ext uri="{FF2B5EF4-FFF2-40B4-BE49-F238E27FC236}">
                <a16:creationId xmlns:a16="http://schemas.microsoft.com/office/drawing/2014/main" id="{0A5B8E18-981C-ED42-AF4B-2D82BC0B79FD}"/>
              </a:ext>
            </a:extLst>
          </p:cNvPr>
          <p:cNvSpPr/>
          <p:nvPr/>
        </p:nvSpPr>
        <p:spPr>
          <a:xfrm rot="19099433">
            <a:off x="4371556" y="5352244"/>
            <a:ext cx="469541" cy="1598531"/>
          </a:xfrm>
          <a:prstGeom prst="downArrow">
            <a:avLst>
              <a:gd name="adj1" fmla="val 46627"/>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建立全新組織，如果沒有強勢組織的話</a:t>
            </a:r>
          </a:p>
        </p:txBody>
      </p:sp>
      <p:sp>
        <p:nvSpPr>
          <p:cNvPr id="20" name="TextBox 19">
            <a:extLst>
              <a:ext uri="{FF2B5EF4-FFF2-40B4-BE49-F238E27FC236}">
                <a16:creationId xmlns:a16="http://schemas.microsoft.com/office/drawing/2014/main" id="{957B9184-4F3F-0D43-A4CF-A52CDD642FF9}"/>
              </a:ext>
            </a:extLst>
          </p:cNvPr>
          <p:cNvSpPr txBox="1"/>
          <p:nvPr/>
        </p:nvSpPr>
        <p:spPr>
          <a:xfrm>
            <a:off x="3300821" y="5374258"/>
            <a:ext cx="1338828" cy="246221"/>
          </a:xfrm>
          <a:prstGeom prst="rect">
            <a:avLst/>
          </a:prstGeom>
          <a:solidFill>
            <a:srgbClr val="FF0000"/>
          </a:solidFill>
          <a:ln w="381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第一個連鎖分店加入</a:t>
            </a:r>
          </a:p>
        </p:txBody>
      </p:sp>
      <p:sp>
        <p:nvSpPr>
          <p:cNvPr id="38" name="TextBox 37">
            <a:extLst>
              <a:ext uri="{FF2B5EF4-FFF2-40B4-BE49-F238E27FC236}">
                <a16:creationId xmlns:a16="http://schemas.microsoft.com/office/drawing/2014/main" id="{F9279C83-2419-9144-AE57-0A7780EAA11F}"/>
              </a:ext>
            </a:extLst>
          </p:cNvPr>
          <p:cNvSpPr txBox="1"/>
          <p:nvPr/>
        </p:nvSpPr>
        <p:spPr>
          <a:xfrm>
            <a:off x="400887" y="1363306"/>
            <a:ext cx="4437814" cy="3231654"/>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如果在你的</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之下有一邊共同的強勢組織正賺取收入，你必須支持它，但是你亦要專注於</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另一邊必須建立的組織來獲得佣金。</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全年在組織下推薦</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人或以上</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於</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的左側下層實行</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 </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每週尋找左邊和右邊之間的聯線互助和結合團隊機會。</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如果有人對合格門檻、賺取支票或更高的超連鎖店主級別感到膽怯，那麼這就是我用來下線放置</a:t>
            </a:r>
            <a:r>
              <a:rPr kumimoji="0" lang="en-US" altLang="zh" sz="1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BV</a:t>
            </a:r>
            <a:r>
              <a:rPr kumimoji="0" lang="zh" altLang="en-US" sz="14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的位置。給他們放置點數，以幫助他們賺取佣金或晉升。我往往不會告訴他們我已經放置了點數來幫助他們過關。為什麼？</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Arial"/>
            </a:endParaRPr>
          </a:p>
        </p:txBody>
      </p:sp>
      <p:sp>
        <p:nvSpPr>
          <p:cNvPr id="33" name="Rectangle 32">
            <a:extLst>
              <a:ext uri="{FF2B5EF4-FFF2-40B4-BE49-F238E27FC236}">
                <a16:creationId xmlns:a16="http://schemas.microsoft.com/office/drawing/2014/main" id="{D4AC18E9-7914-E146-9FCE-F74F1CDBE020}"/>
              </a:ext>
            </a:extLst>
          </p:cNvPr>
          <p:cNvSpPr>
            <a:spLocks noChangeArrowheads="1"/>
          </p:cNvSpPr>
          <p:nvPr/>
        </p:nvSpPr>
        <p:spPr bwMode="auto">
          <a:xfrm>
            <a:off x="0" y="10103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sp>
        <p:nvSpPr>
          <p:cNvPr id="39" name="TextBox 38">
            <a:extLst>
              <a:ext uri="{FF2B5EF4-FFF2-40B4-BE49-F238E27FC236}">
                <a16:creationId xmlns:a16="http://schemas.microsoft.com/office/drawing/2014/main" id="{37BFB8EA-47CA-864A-BA59-88F2F9795D6D}"/>
              </a:ext>
            </a:extLst>
          </p:cNvPr>
          <p:cNvSpPr txBox="1"/>
          <p:nvPr/>
        </p:nvSpPr>
        <p:spPr>
          <a:xfrm>
            <a:off x="7538596" y="1367148"/>
            <a:ext cx="4437814" cy="1384995"/>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您有一份管理責任，您要利用自己的知識對他們進行訓練、指導、支援、解決問題、激勵、培訓，並且管理合適的邊和領導人的收入 永續收入或佣金</a:t>
            </a:r>
            <a:r>
              <a:rPr kumimoji="0" lang="zh" altLang="en-US"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不是</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有業績就能理所當然賺取的</a:t>
            </a:r>
            <a:r>
              <a:rPr kumimoji="0" lang="zh" altLang="en-US" sz="1200" b="1" i="0" u="none" strike="noStrike" kern="1200" cap="none" spc="0" normalizeH="0" baseline="0" noProof="0" dirty="0">
                <a:ln>
                  <a:noFill/>
                </a:ln>
                <a:solidFill>
                  <a:srgbClr val="FF0000"/>
                </a:solidFill>
                <a:effectLst/>
                <a:uLnTx/>
                <a:uFillTx/>
                <a:latin typeface="Calibri"/>
                <a:ea typeface="Microsoft YaHei Light" panose="020B0502040204020203" pitchFamily="34" charset="-122"/>
                <a:cs typeface="+mn-cs"/>
              </a:rPr>
              <a:t>而是因為您履行了您的管理職責。</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通過規劃、團隊合作以及在左右兩邊聯線互助，您可以利用此邊的成功和行動或動力，使全球會議聯盟系統的作用發揮至極致！</a:t>
            </a:r>
          </a:p>
        </p:txBody>
      </p:sp>
      <p:sp>
        <p:nvSpPr>
          <p:cNvPr id="5" name="Down Arrow 4">
            <a:extLst>
              <a:ext uri="{FF2B5EF4-FFF2-40B4-BE49-F238E27FC236}">
                <a16:creationId xmlns:a16="http://schemas.microsoft.com/office/drawing/2014/main" id="{0EE4E4D8-F516-8446-AC9A-6099ECCD7D2A}"/>
              </a:ext>
            </a:extLst>
          </p:cNvPr>
          <p:cNvSpPr/>
          <p:nvPr/>
        </p:nvSpPr>
        <p:spPr>
          <a:xfrm rot="2574799">
            <a:off x="2615516" y="5272245"/>
            <a:ext cx="365384" cy="1569477"/>
          </a:xfrm>
          <a:prstGeom prst="downArrow">
            <a:avLst>
              <a:gd name="adj1" fmla="val 46627"/>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新組織</a:t>
            </a:r>
          </a:p>
        </p:txBody>
      </p:sp>
    </p:spTree>
    <p:extLst>
      <p:ext uri="{BB962C8B-B14F-4D97-AF65-F5344CB8AC3E}">
        <p14:creationId xmlns:p14="http://schemas.microsoft.com/office/powerpoint/2010/main" val="16313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up)">
                                      <p:cBhvr>
                                        <p:cTn id="54" dur="500"/>
                                        <p:tgtEl>
                                          <p:spTgt spid="5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8" grpId="0" animBg="1"/>
      <p:bldP spid="47" grpId="0" animBg="1"/>
      <p:bldP spid="60" grpId="0" animBg="1"/>
      <p:bldP spid="56" grpId="0" animBg="1"/>
      <p:bldP spid="20" grpId="0" animBg="1"/>
      <p:bldP spid="38" grpId="0" animBg="1"/>
      <p:bldP spid="39"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B1F427-7799-8149-9380-AF0C127BA5F2}"/>
              </a:ext>
            </a:extLst>
          </p:cNvPr>
          <p:cNvSpPr/>
          <p:nvPr/>
        </p:nvSpPr>
        <p:spPr>
          <a:xfrm>
            <a:off x="0" y="0"/>
            <a:ext cx="12192000" cy="685800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a:extLst>
              <a:ext uri="{FF2B5EF4-FFF2-40B4-BE49-F238E27FC236}">
                <a16:creationId xmlns:a16="http://schemas.microsoft.com/office/drawing/2014/main" id="{DCAC0A9A-A106-5146-B680-50F3AD72F206}"/>
              </a:ext>
            </a:extLst>
          </p:cNvPr>
          <p:cNvPicPr>
            <a:picLocks noChangeAspect="1"/>
          </p:cNvPicPr>
          <p:nvPr/>
        </p:nvPicPr>
        <p:blipFill>
          <a:blip r:embed="rId3"/>
          <a:stretch>
            <a:fillRect/>
          </a:stretch>
        </p:blipFill>
        <p:spPr>
          <a:xfrm>
            <a:off x="6350" y="0"/>
            <a:ext cx="12179300" cy="6858000"/>
          </a:xfrm>
          <a:prstGeom prst="rect">
            <a:avLst/>
          </a:prstGeom>
        </p:spPr>
      </p:pic>
      <p:sp>
        <p:nvSpPr>
          <p:cNvPr id="37" name="Rectangle 36">
            <a:extLst>
              <a:ext uri="{FF2B5EF4-FFF2-40B4-BE49-F238E27FC236}">
                <a16:creationId xmlns:a16="http://schemas.microsoft.com/office/drawing/2014/main" id="{3F661EF7-A7B0-B14B-8A7E-2121FF4F1104}"/>
              </a:ext>
            </a:extLst>
          </p:cNvPr>
          <p:cNvSpPr/>
          <p:nvPr/>
        </p:nvSpPr>
        <p:spPr>
          <a:xfrm>
            <a:off x="7919358"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6228C54-8C36-4847-BF01-C36230094BAC}"/>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32" name="Rectangle 31">
            <a:extLst>
              <a:ext uri="{FF2B5EF4-FFF2-40B4-BE49-F238E27FC236}">
                <a16:creationId xmlns:a16="http://schemas.microsoft.com/office/drawing/2014/main" id="{405A725F-FE56-1844-B1B2-31ED584D8E71}"/>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 altLang="en-US" sz="3200" b="1" i="0" u="none" strike="noStrike" kern="1200" cap="none" spc="0" normalizeH="0" baseline="0" noProof="0" dirty="0">
                <a:ln>
                  <a:noFill/>
                </a:ln>
                <a:solidFill>
                  <a:srgbClr val="0FB7FF"/>
                </a:solidFill>
                <a:effectLst/>
                <a:uLnTx/>
                <a:uFillTx/>
                <a:latin typeface="Calibri"/>
                <a:ea typeface="Microsoft YaHei Light" panose="020B0502040204020203" pitchFamily="34" charset="-122"/>
                <a:cs typeface="+mn-cs"/>
              </a:rPr>
              <a:t>賺取更多收入</a:t>
            </a:r>
          </a:p>
        </p:txBody>
      </p:sp>
      <p:sp>
        <p:nvSpPr>
          <p:cNvPr id="33" name="Rectangle 32">
            <a:extLst>
              <a:ext uri="{FF2B5EF4-FFF2-40B4-BE49-F238E27FC236}">
                <a16:creationId xmlns:a16="http://schemas.microsoft.com/office/drawing/2014/main" id="{D4AC18E9-7914-E146-9FCE-F74F1CDBE020}"/>
              </a:ext>
            </a:extLst>
          </p:cNvPr>
          <p:cNvSpPr>
            <a:spLocks noChangeArrowheads="1"/>
          </p:cNvSpPr>
          <p:nvPr/>
        </p:nvSpPr>
        <p:spPr bwMode="auto">
          <a:xfrm>
            <a:off x="0" y="1010333"/>
            <a:ext cx="12192000"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開設更多商業發展中心以增加您的佣金</a:t>
            </a:r>
          </a:p>
        </p:txBody>
      </p:sp>
      <p:pic>
        <p:nvPicPr>
          <p:cNvPr id="27" name="Picture 26">
            <a:extLst>
              <a:ext uri="{FF2B5EF4-FFF2-40B4-BE49-F238E27FC236}">
                <a16:creationId xmlns:a16="http://schemas.microsoft.com/office/drawing/2014/main" id="{682D92EF-29F0-C74A-AB00-542428B04875}"/>
              </a:ext>
            </a:extLst>
          </p:cNvPr>
          <p:cNvPicPr>
            <a:picLocks noChangeAspect="1"/>
          </p:cNvPicPr>
          <p:nvPr/>
        </p:nvPicPr>
        <p:blipFill>
          <a:blip r:embed="rId4"/>
          <a:stretch>
            <a:fillRect/>
          </a:stretch>
        </p:blipFill>
        <p:spPr>
          <a:xfrm>
            <a:off x="109923" y="6211800"/>
            <a:ext cx="1379784" cy="520019"/>
          </a:xfrm>
          <a:prstGeom prst="rect">
            <a:avLst/>
          </a:prstGeom>
        </p:spPr>
      </p:pic>
      <p:pic>
        <p:nvPicPr>
          <p:cNvPr id="35" name="Picture 34">
            <a:extLst>
              <a:ext uri="{FF2B5EF4-FFF2-40B4-BE49-F238E27FC236}">
                <a16:creationId xmlns:a16="http://schemas.microsoft.com/office/drawing/2014/main" id="{1917C0CD-BAD3-5D49-BEEF-50DA5B9B62B8}"/>
              </a:ext>
            </a:extLst>
          </p:cNvPr>
          <p:cNvPicPr>
            <a:picLocks noChangeAspect="1"/>
          </p:cNvPicPr>
          <p:nvPr/>
        </p:nvPicPr>
        <p:blipFill>
          <a:blip r:embed="rId4"/>
          <a:stretch>
            <a:fillRect/>
          </a:stretch>
        </p:blipFill>
        <p:spPr>
          <a:xfrm>
            <a:off x="10680545" y="6211800"/>
            <a:ext cx="1379784" cy="520019"/>
          </a:xfrm>
          <a:prstGeom prst="rect">
            <a:avLst/>
          </a:prstGeom>
        </p:spPr>
      </p:pic>
      <p:cxnSp>
        <p:nvCxnSpPr>
          <p:cNvPr id="6" name="Elbow Connector 5">
            <a:extLst>
              <a:ext uri="{FF2B5EF4-FFF2-40B4-BE49-F238E27FC236}">
                <a16:creationId xmlns:a16="http://schemas.microsoft.com/office/drawing/2014/main" id="{85726A48-BFAD-7C44-BCFD-1C7FAA638A47}"/>
              </a:ext>
            </a:extLst>
          </p:cNvPr>
          <p:cNvCxnSpPr>
            <a:cxnSpLocks/>
          </p:cNvCxnSpPr>
          <p:nvPr/>
        </p:nvCxnSpPr>
        <p:spPr>
          <a:xfrm rot="5400000">
            <a:off x="789781" y="6051325"/>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5F5B9F97-9A80-374B-AFDE-F1AD3723D3C4}"/>
              </a:ext>
            </a:extLst>
          </p:cNvPr>
          <p:cNvCxnSpPr>
            <a:cxnSpLocks/>
          </p:cNvCxnSpPr>
          <p:nvPr/>
        </p:nvCxnSpPr>
        <p:spPr>
          <a:xfrm rot="16200000" flipH="1">
            <a:off x="11205722" y="6051330"/>
            <a:ext cx="170512" cy="150443"/>
          </a:xfrm>
          <a:prstGeom prst="bentConnector3">
            <a:avLst>
              <a:gd name="adj1" fmla="val 50000"/>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50C03F-7702-7746-858C-5915F1114731}"/>
              </a:ext>
            </a:extLst>
          </p:cNvPr>
          <p:cNvPicPr>
            <a:picLocks noChangeAspect="1"/>
          </p:cNvPicPr>
          <p:nvPr/>
        </p:nvPicPr>
        <p:blipFill rotWithShape="1">
          <a:blip r:embed="rId5"/>
          <a:srcRect l="50000"/>
          <a:stretch/>
        </p:blipFill>
        <p:spPr>
          <a:xfrm>
            <a:off x="6095998" y="0"/>
            <a:ext cx="6089651" cy="6858000"/>
          </a:xfrm>
          <a:prstGeom prst="rect">
            <a:avLst/>
          </a:prstGeom>
        </p:spPr>
      </p:pic>
      <p:pic>
        <p:nvPicPr>
          <p:cNvPr id="28" name="Picture 27">
            <a:extLst>
              <a:ext uri="{FF2B5EF4-FFF2-40B4-BE49-F238E27FC236}">
                <a16:creationId xmlns:a16="http://schemas.microsoft.com/office/drawing/2014/main" id="{B8B6978A-32AC-A245-BE83-4D1B3E56FA90}"/>
              </a:ext>
            </a:extLst>
          </p:cNvPr>
          <p:cNvPicPr>
            <a:picLocks noChangeAspect="1"/>
          </p:cNvPicPr>
          <p:nvPr/>
        </p:nvPicPr>
        <p:blipFill rotWithShape="1">
          <a:blip r:embed="rId5"/>
          <a:srcRect r="50000"/>
          <a:stretch/>
        </p:blipFill>
        <p:spPr>
          <a:xfrm>
            <a:off x="6350" y="0"/>
            <a:ext cx="6089649" cy="6858000"/>
          </a:xfrm>
          <a:prstGeom prst="rect">
            <a:avLst/>
          </a:prstGeom>
        </p:spPr>
      </p:pic>
      <p:pic>
        <p:nvPicPr>
          <p:cNvPr id="13" name="Picture 12">
            <a:extLst>
              <a:ext uri="{FF2B5EF4-FFF2-40B4-BE49-F238E27FC236}">
                <a16:creationId xmlns:a16="http://schemas.microsoft.com/office/drawing/2014/main" id="{A4CB057A-DD1A-AE4B-8482-504386F7AEAC}"/>
              </a:ext>
            </a:extLst>
          </p:cNvPr>
          <p:cNvPicPr>
            <a:picLocks noChangeAspect="1"/>
          </p:cNvPicPr>
          <p:nvPr/>
        </p:nvPicPr>
        <p:blipFill rotWithShape="1">
          <a:blip r:embed="rId6"/>
          <a:srcRect r="50000"/>
          <a:stretch/>
        </p:blipFill>
        <p:spPr>
          <a:xfrm>
            <a:off x="-21105" y="-13146"/>
            <a:ext cx="6089648" cy="6858000"/>
          </a:xfrm>
          <a:prstGeom prst="rect">
            <a:avLst/>
          </a:prstGeom>
        </p:spPr>
      </p:pic>
      <p:pic>
        <p:nvPicPr>
          <p:cNvPr id="40" name="Picture 39">
            <a:extLst>
              <a:ext uri="{FF2B5EF4-FFF2-40B4-BE49-F238E27FC236}">
                <a16:creationId xmlns:a16="http://schemas.microsoft.com/office/drawing/2014/main" id="{F62EB2F4-4D74-5848-B4BC-57639AF918BD}"/>
              </a:ext>
            </a:extLst>
          </p:cNvPr>
          <p:cNvPicPr>
            <a:picLocks noChangeAspect="1"/>
          </p:cNvPicPr>
          <p:nvPr/>
        </p:nvPicPr>
        <p:blipFill rotWithShape="1">
          <a:blip r:embed="rId6"/>
          <a:srcRect l="49722"/>
          <a:stretch/>
        </p:blipFill>
        <p:spPr>
          <a:xfrm>
            <a:off x="6095998" y="-13146"/>
            <a:ext cx="6123458" cy="6858000"/>
          </a:xfrm>
          <a:prstGeom prst="rect">
            <a:avLst/>
          </a:prstGeom>
        </p:spPr>
      </p:pic>
      <p:sp>
        <p:nvSpPr>
          <p:cNvPr id="7" name="TextBox 6">
            <a:extLst>
              <a:ext uri="{FF2B5EF4-FFF2-40B4-BE49-F238E27FC236}">
                <a16:creationId xmlns:a16="http://schemas.microsoft.com/office/drawing/2014/main" id="{FA4E67AE-EEBD-8246-A93F-142396DDBF01}"/>
              </a:ext>
            </a:extLst>
          </p:cNvPr>
          <p:cNvSpPr txBox="1"/>
          <p:nvPr/>
        </p:nvSpPr>
        <p:spPr>
          <a:xfrm>
            <a:off x="4951264" y="2945550"/>
            <a:ext cx="2403436" cy="830997"/>
          </a:xfrm>
          <a:prstGeom prst="rect">
            <a:avLst/>
          </a:prstGeom>
          <a:solidFill>
            <a:srgbClr val="FF0000"/>
          </a:solid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002</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及</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點數達至上限可每週賺取</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$2100-$3600</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p>
          <a:p>
            <a:pPr lvl="0" algn="ctr">
              <a:defRPr/>
            </a:pPr>
            <a:r>
              <a:rPr lang="zh" altLang="en-US" sz="1200" b="1" dirty="0">
                <a:solidFill>
                  <a:srgbClr val="FFFFFF"/>
                </a:solidFill>
                <a:ea typeface="Microsoft YaHei Light" panose="020B0502040204020203" pitchFamily="34" charset="-122"/>
              </a:rPr>
              <a:t>左邊第一個連鎖</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分店加入 </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a:t>
            </a:r>
            <a:r>
              <a:rPr kumimoji="0" lang="zh" altLang="en-US"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佣金</a:t>
            </a:r>
            <a:r>
              <a:rPr kumimoji="0" lang="en-US" altLang="zh" sz="12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$ 1500 +</a:t>
            </a:r>
          </a:p>
        </p:txBody>
      </p:sp>
      <p:sp>
        <p:nvSpPr>
          <p:cNvPr id="8" name="Down Arrow 7">
            <a:extLst>
              <a:ext uri="{FF2B5EF4-FFF2-40B4-BE49-F238E27FC236}">
                <a16:creationId xmlns:a16="http://schemas.microsoft.com/office/drawing/2014/main" id="{53A173E2-93C8-0B45-BFF9-0CF13B5C42B0}"/>
              </a:ext>
            </a:extLst>
          </p:cNvPr>
          <p:cNvSpPr/>
          <p:nvPr/>
        </p:nvSpPr>
        <p:spPr>
          <a:xfrm rot="2160039">
            <a:off x="1850477" y="4669005"/>
            <a:ext cx="399170" cy="2074374"/>
          </a:xfrm>
          <a:prstGeom prst="downArrow">
            <a:avLst>
              <a:gd name="adj1" fmla="val 56987"/>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Donut 8">
            <a:extLst>
              <a:ext uri="{FF2B5EF4-FFF2-40B4-BE49-F238E27FC236}">
                <a16:creationId xmlns:a16="http://schemas.microsoft.com/office/drawing/2014/main" id="{3A1C9D36-B37E-D545-97CF-37046278F4FC}"/>
              </a:ext>
            </a:extLst>
          </p:cNvPr>
          <p:cNvSpPr/>
          <p:nvPr/>
        </p:nvSpPr>
        <p:spPr>
          <a:xfrm>
            <a:off x="27669" y="5972517"/>
            <a:ext cx="1798133" cy="997853"/>
          </a:xfrm>
          <a:prstGeom prst="donu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3637DCB-C194-C04A-9497-24A85382EC94}"/>
              </a:ext>
            </a:extLst>
          </p:cNvPr>
          <p:cNvSpPr txBox="1"/>
          <p:nvPr/>
        </p:nvSpPr>
        <p:spPr>
          <a:xfrm>
            <a:off x="418641" y="3839561"/>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外側左邊已經建立</a:t>
            </a:r>
          </a:p>
        </p:txBody>
      </p:sp>
      <p:cxnSp>
        <p:nvCxnSpPr>
          <p:cNvPr id="14" name="Straight Arrow Connector 13">
            <a:extLst>
              <a:ext uri="{FF2B5EF4-FFF2-40B4-BE49-F238E27FC236}">
                <a16:creationId xmlns:a16="http://schemas.microsoft.com/office/drawing/2014/main" id="{35855FBA-0410-B248-9965-B44298AEDEFA}"/>
              </a:ext>
            </a:extLst>
          </p:cNvPr>
          <p:cNvCxnSpPr>
            <a:cxnSpLocks/>
          </p:cNvCxnSpPr>
          <p:nvPr/>
        </p:nvCxnSpPr>
        <p:spPr>
          <a:xfrm>
            <a:off x="1571856" y="4452329"/>
            <a:ext cx="905024" cy="55605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2FB1FE3-5FE6-AC40-8163-0F5FB6DFF5AF}"/>
              </a:ext>
            </a:extLst>
          </p:cNvPr>
          <p:cNvSpPr txBox="1"/>
          <p:nvPr/>
        </p:nvSpPr>
        <p:spPr>
          <a:xfrm>
            <a:off x="9431810" y="4717797"/>
            <a:ext cx="543739" cy="338554"/>
          </a:xfrm>
          <a:prstGeom prst="rect">
            <a:avLst/>
          </a:prstGeom>
          <a:solidFill>
            <a:srgbClr val="FF0000"/>
          </a:solidFill>
          <a:ln w="28575">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）較弱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第二邊</a:t>
            </a:r>
          </a:p>
        </p:txBody>
      </p:sp>
      <p:sp>
        <p:nvSpPr>
          <p:cNvPr id="47" name="Down Arrow 46">
            <a:extLst>
              <a:ext uri="{FF2B5EF4-FFF2-40B4-BE49-F238E27FC236}">
                <a16:creationId xmlns:a16="http://schemas.microsoft.com/office/drawing/2014/main" id="{B3474ABE-2C21-D54B-B143-2D6743461405}"/>
              </a:ext>
            </a:extLst>
          </p:cNvPr>
          <p:cNvSpPr/>
          <p:nvPr/>
        </p:nvSpPr>
        <p:spPr>
          <a:xfrm rot="19095730" flipH="1">
            <a:off x="3949245" y="3289967"/>
            <a:ext cx="412591" cy="4021824"/>
          </a:xfrm>
          <a:prstGeom prst="downArrow">
            <a:avLst>
              <a:gd name="adj1" fmla="val 58138"/>
              <a:gd name="adj2" fmla="val 50000"/>
            </a:avLst>
          </a:prstGeom>
          <a:solidFill>
            <a:srgbClr val="FFFF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可能是共同的強大組織</a:t>
            </a:r>
          </a:p>
        </p:txBody>
      </p:sp>
      <p:sp>
        <p:nvSpPr>
          <p:cNvPr id="49" name="Donut 48">
            <a:extLst>
              <a:ext uri="{FF2B5EF4-FFF2-40B4-BE49-F238E27FC236}">
                <a16:creationId xmlns:a16="http://schemas.microsoft.com/office/drawing/2014/main" id="{8185F8CA-534D-2F4C-8403-061F865C460F}"/>
              </a:ext>
            </a:extLst>
          </p:cNvPr>
          <p:cNvSpPr/>
          <p:nvPr/>
        </p:nvSpPr>
        <p:spPr>
          <a:xfrm>
            <a:off x="10416588" y="6054435"/>
            <a:ext cx="1840219" cy="915935"/>
          </a:xfrm>
          <a:prstGeom prst="donut">
            <a:avLst>
              <a:gd name="adj" fmla="val 0"/>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C401ECE-6B21-D442-AC8D-A023AE84624F}"/>
              </a:ext>
            </a:extLst>
          </p:cNvPr>
          <p:cNvSpPr txBox="1"/>
          <p:nvPr/>
        </p:nvSpPr>
        <p:spPr>
          <a:xfrm>
            <a:off x="241747" y="6657272"/>
            <a:ext cx="7873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%K</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p>
        </p:txBody>
      </p:sp>
      <p:sp>
        <p:nvSpPr>
          <p:cNvPr id="51" name="TextBox 50">
            <a:extLst>
              <a:ext uri="{FF2B5EF4-FFF2-40B4-BE49-F238E27FC236}">
                <a16:creationId xmlns:a16="http://schemas.microsoft.com/office/drawing/2014/main" id="{83A573BE-BE2B-E140-BE97-5C9A186AA616}"/>
              </a:ext>
            </a:extLst>
          </p:cNvPr>
          <p:cNvSpPr txBox="1"/>
          <p:nvPr/>
        </p:nvSpPr>
        <p:spPr>
          <a:xfrm>
            <a:off x="10734355" y="6625001"/>
            <a:ext cx="7873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%K</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點</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a:t>
            </a:r>
          </a:p>
        </p:txBody>
      </p:sp>
      <p:sp>
        <p:nvSpPr>
          <p:cNvPr id="54" name="TextBox 53">
            <a:extLst>
              <a:ext uri="{FF2B5EF4-FFF2-40B4-BE49-F238E27FC236}">
                <a16:creationId xmlns:a16="http://schemas.microsoft.com/office/drawing/2014/main" id="{75F8ECDC-1841-AE41-BC83-1DA9298E95A6}"/>
              </a:ext>
            </a:extLst>
          </p:cNvPr>
          <p:cNvSpPr txBox="1"/>
          <p:nvPr/>
        </p:nvSpPr>
        <p:spPr>
          <a:xfrm>
            <a:off x="8615966" y="54869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8FFD4042-3DB5-A740-830D-323A44952F44}"/>
              </a:ext>
            </a:extLst>
          </p:cNvPr>
          <p:cNvSpPr txBox="1"/>
          <p:nvPr/>
        </p:nvSpPr>
        <p:spPr>
          <a:xfrm>
            <a:off x="2313696" y="60052"/>
            <a:ext cx="7632218" cy="923330"/>
          </a:xfrm>
          <a:prstGeom prst="rect">
            <a:avLst/>
          </a:prstGeom>
          <a:solidFill>
            <a:schemeClr val="bg1"/>
          </a:solidFill>
          <a:ln>
            <a:solidFill>
              <a:schemeClr val="bg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當</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001</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和</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002</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已穩健，您可以通過連鎖分店加入繼續擴大和倍增收入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a:t>
            </a:r>
            <a:r>
              <a:rPr kumimoji="0" lang="zh" altLang="en-US"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下線放置的終極形式</a:t>
            </a:r>
            <a:r>
              <a:rPr kumimoji="0" lang="en-US" altLang="zh" sz="20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00B0F0"/>
                </a:solidFill>
                <a:effectLst/>
                <a:uLnTx/>
                <a:uFillTx/>
                <a:latin typeface="Calibri"/>
                <a:ea typeface="Microsoft YaHei Light" panose="020B0502040204020203" pitchFamily="34" charset="-122"/>
                <a:cs typeface="+mn-cs"/>
              </a:rPr>
              <a:t>建議具策略地放置連鎖分店加入，透過它來建立出強勢組織，這樣你只需再建立一邊新組織</a:t>
            </a:r>
          </a:p>
        </p:txBody>
      </p:sp>
      <p:sp>
        <p:nvSpPr>
          <p:cNvPr id="57" name="Donut 56">
            <a:extLst>
              <a:ext uri="{FF2B5EF4-FFF2-40B4-BE49-F238E27FC236}">
                <a16:creationId xmlns:a16="http://schemas.microsoft.com/office/drawing/2014/main" id="{9B3AACBE-9C8F-C941-BA1D-BAD43220446F}"/>
              </a:ext>
            </a:extLst>
          </p:cNvPr>
          <p:cNvSpPr/>
          <p:nvPr/>
        </p:nvSpPr>
        <p:spPr>
          <a:xfrm>
            <a:off x="7183712" y="5273554"/>
            <a:ext cx="2823528" cy="1686334"/>
          </a:xfrm>
          <a:prstGeom prst="donut">
            <a:avLst>
              <a:gd name="adj" fmla="val 741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Down Arrow 58">
            <a:extLst>
              <a:ext uri="{FF2B5EF4-FFF2-40B4-BE49-F238E27FC236}">
                <a16:creationId xmlns:a16="http://schemas.microsoft.com/office/drawing/2014/main" id="{FCF7A907-925C-1748-A327-90C4F2BD589E}"/>
              </a:ext>
            </a:extLst>
          </p:cNvPr>
          <p:cNvSpPr/>
          <p:nvPr/>
        </p:nvSpPr>
        <p:spPr>
          <a:xfrm rot="2648973" flipH="1">
            <a:off x="7684334" y="3438534"/>
            <a:ext cx="470225" cy="3925979"/>
          </a:xfrm>
          <a:prstGeom prst="downArrow">
            <a:avLst>
              <a:gd name="adj1" fmla="val 58138"/>
              <a:gd name="adj2" fmla="val 50000"/>
            </a:avLst>
          </a:prstGeom>
          <a:solidFill>
            <a:srgbClr val="FFFF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可能是共同的強大組織</a:t>
            </a:r>
          </a:p>
        </p:txBody>
      </p:sp>
      <p:sp>
        <p:nvSpPr>
          <p:cNvPr id="63" name="Down Arrow 62">
            <a:extLst>
              <a:ext uri="{FF2B5EF4-FFF2-40B4-BE49-F238E27FC236}">
                <a16:creationId xmlns:a16="http://schemas.microsoft.com/office/drawing/2014/main" id="{AE361380-ABFA-6741-8DC3-A76E05235588}"/>
              </a:ext>
            </a:extLst>
          </p:cNvPr>
          <p:cNvSpPr/>
          <p:nvPr/>
        </p:nvSpPr>
        <p:spPr>
          <a:xfrm rot="19051257">
            <a:off x="10896860" y="4156993"/>
            <a:ext cx="399170" cy="2074374"/>
          </a:xfrm>
          <a:prstGeom prst="downArrow">
            <a:avLst>
              <a:gd name="adj1" fmla="val 56987"/>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5" name="Straight Arrow Connector 64">
            <a:extLst>
              <a:ext uri="{FF2B5EF4-FFF2-40B4-BE49-F238E27FC236}">
                <a16:creationId xmlns:a16="http://schemas.microsoft.com/office/drawing/2014/main" id="{9EC7F5B7-C28A-A047-8230-813D68D22F00}"/>
              </a:ext>
            </a:extLst>
          </p:cNvPr>
          <p:cNvCxnSpPr>
            <a:cxnSpLocks/>
          </p:cNvCxnSpPr>
          <p:nvPr/>
        </p:nvCxnSpPr>
        <p:spPr>
          <a:xfrm flipH="1">
            <a:off x="11096445" y="4595471"/>
            <a:ext cx="663552" cy="59870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9279C83-2419-9144-AE57-0A7780EAA11F}"/>
              </a:ext>
            </a:extLst>
          </p:cNvPr>
          <p:cNvSpPr txBox="1"/>
          <p:nvPr/>
        </p:nvSpPr>
        <p:spPr>
          <a:xfrm>
            <a:off x="400887" y="1363306"/>
            <a:ext cx="4437814" cy="1908215"/>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每週賺取</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$3600,</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使</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成功合格並穩健，不要停止推薦或</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直到達到這個收入，並且你的每邊都有其他兩個每週賺取收入的專業經理級。持續親自推薦新人到新組織，並把他們放置在那些願意和他們一起為你工作的人的下面。在他們下面的組織中複製</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ABC</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跟進法並進行管理。</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你在研究將</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005</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放置在什麼位置合適。</a:t>
            </a:r>
          </a:p>
        </p:txBody>
      </p:sp>
      <p:sp>
        <p:nvSpPr>
          <p:cNvPr id="66" name="Donut 65">
            <a:extLst>
              <a:ext uri="{FF2B5EF4-FFF2-40B4-BE49-F238E27FC236}">
                <a16:creationId xmlns:a16="http://schemas.microsoft.com/office/drawing/2014/main" id="{941B0335-C690-CA45-935F-6FD85E1F8CEE}"/>
              </a:ext>
            </a:extLst>
          </p:cNvPr>
          <p:cNvSpPr/>
          <p:nvPr/>
        </p:nvSpPr>
        <p:spPr>
          <a:xfrm>
            <a:off x="2463495" y="5258615"/>
            <a:ext cx="2596533" cy="1735861"/>
          </a:xfrm>
          <a:prstGeom prst="donut">
            <a:avLst>
              <a:gd name="adj" fmla="val 74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Down Arrow 66">
            <a:extLst>
              <a:ext uri="{FF2B5EF4-FFF2-40B4-BE49-F238E27FC236}">
                <a16:creationId xmlns:a16="http://schemas.microsoft.com/office/drawing/2014/main" id="{9B1C26D1-9C8E-6448-BA21-756A0DFC23A9}"/>
              </a:ext>
            </a:extLst>
          </p:cNvPr>
          <p:cNvSpPr/>
          <p:nvPr/>
        </p:nvSpPr>
        <p:spPr>
          <a:xfrm rot="19099433">
            <a:off x="4371556" y="5352244"/>
            <a:ext cx="469541" cy="1598531"/>
          </a:xfrm>
          <a:prstGeom prst="downArrow">
            <a:avLst>
              <a:gd name="adj1" fmla="val 46627"/>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如果沒有強勢組織的話，就建立全新組織，</a:t>
            </a:r>
          </a:p>
        </p:txBody>
      </p:sp>
      <p:sp>
        <p:nvSpPr>
          <p:cNvPr id="68" name="TextBox 67">
            <a:extLst>
              <a:ext uri="{FF2B5EF4-FFF2-40B4-BE49-F238E27FC236}">
                <a16:creationId xmlns:a16="http://schemas.microsoft.com/office/drawing/2014/main" id="{C95B8DA2-A9B0-EC48-A769-D1DE1995757B}"/>
              </a:ext>
            </a:extLst>
          </p:cNvPr>
          <p:cNvSpPr txBox="1"/>
          <p:nvPr/>
        </p:nvSpPr>
        <p:spPr>
          <a:xfrm>
            <a:off x="3300821" y="5374258"/>
            <a:ext cx="1338828" cy="246221"/>
          </a:xfrm>
          <a:prstGeom prst="rect">
            <a:avLst/>
          </a:prstGeom>
          <a:solidFill>
            <a:srgbClr val="FF0000"/>
          </a:solidFill>
          <a:ln w="381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第一個連鎖分店加入</a:t>
            </a:r>
          </a:p>
        </p:txBody>
      </p:sp>
      <p:sp>
        <p:nvSpPr>
          <p:cNvPr id="69" name="Down Arrow 68">
            <a:extLst>
              <a:ext uri="{FF2B5EF4-FFF2-40B4-BE49-F238E27FC236}">
                <a16:creationId xmlns:a16="http://schemas.microsoft.com/office/drawing/2014/main" id="{F5AACA5C-317A-5B43-B92B-BE603A668FD0}"/>
              </a:ext>
            </a:extLst>
          </p:cNvPr>
          <p:cNvSpPr/>
          <p:nvPr/>
        </p:nvSpPr>
        <p:spPr>
          <a:xfrm rot="2574799">
            <a:off x="2615516" y="5272245"/>
            <a:ext cx="365384" cy="1569477"/>
          </a:xfrm>
          <a:prstGeom prst="downArrow">
            <a:avLst>
              <a:gd name="adj1" fmla="val 46627"/>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新組織</a:t>
            </a:r>
          </a:p>
        </p:txBody>
      </p:sp>
      <p:sp>
        <p:nvSpPr>
          <p:cNvPr id="64" name="TextBox 63">
            <a:extLst>
              <a:ext uri="{FF2B5EF4-FFF2-40B4-BE49-F238E27FC236}">
                <a16:creationId xmlns:a16="http://schemas.microsoft.com/office/drawing/2014/main" id="{175B8868-44EA-D247-877C-1ED9C54F944F}"/>
              </a:ext>
            </a:extLst>
          </p:cNvPr>
          <p:cNvSpPr txBox="1"/>
          <p:nvPr/>
        </p:nvSpPr>
        <p:spPr>
          <a:xfrm>
            <a:off x="11011539" y="3991647"/>
            <a:ext cx="1146865"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001</a:t>
            </a:r>
            <a:r>
              <a:rPr kumimoji="0" lang="zh" altLang="en-US" sz="1200" b="1" i="0" u="none" strike="noStrike" kern="1200" cap="none" spc="0" normalizeH="0" baseline="0" noProof="0" dirty="0">
                <a:ln>
                  <a:noFill/>
                </a:ln>
                <a:solidFill>
                  <a:srgbClr val="000000"/>
                </a:solidFill>
                <a:effectLst/>
                <a:uLnTx/>
                <a:uFillTx/>
                <a:latin typeface="Calibri"/>
                <a:ea typeface="Microsoft YaHei Light" panose="020B0502040204020203" pitchFamily="34" charset="-122"/>
                <a:cs typeface="+mn-cs"/>
              </a:rPr>
              <a:t>已建立左邊外側組織</a:t>
            </a:r>
          </a:p>
        </p:txBody>
      </p:sp>
      <p:sp>
        <p:nvSpPr>
          <p:cNvPr id="70" name="Down Arrow 69">
            <a:extLst>
              <a:ext uri="{FF2B5EF4-FFF2-40B4-BE49-F238E27FC236}">
                <a16:creationId xmlns:a16="http://schemas.microsoft.com/office/drawing/2014/main" id="{CBCEC7F4-9297-DF49-B61F-6701B19D6D6F}"/>
              </a:ext>
            </a:extLst>
          </p:cNvPr>
          <p:cNvSpPr/>
          <p:nvPr/>
        </p:nvSpPr>
        <p:spPr>
          <a:xfrm rot="19099433">
            <a:off x="9206314" y="5352244"/>
            <a:ext cx="469541" cy="1598531"/>
          </a:xfrm>
          <a:prstGeom prst="downArrow">
            <a:avLst>
              <a:gd name="adj1" fmla="val 46627"/>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8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新組織</a:t>
            </a:r>
          </a:p>
        </p:txBody>
      </p:sp>
      <p:sp>
        <p:nvSpPr>
          <p:cNvPr id="71" name="Down Arrow 70">
            <a:extLst>
              <a:ext uri="{FF2B5EF4-FFF2-40B4-BE49-F238E27FC236}">
                <a16:creationId xmlns:a16="http://schemas.microsoft.com/office/drawing/2014/main" id="{4F93784E-C4C0-4C4A-B5D4-900368EDB180}"/>
              </a:ext>
            </a:extLst>
          </p:cNvPr>
          <p:cNvSpPr/>
          <p:nvPr/>
        </p:nvSpPr>
        <p:spPr>
          <a:xfrm rot="2574799">
            <a:off x="7450274" y="5272245"/>
            <a:ext cx="365384" cy="1569477"/>
          </a:xfrm>
          <a:prstGeom prst="downArrow">
            <a:avLst>
              <a:gd name="adj1" fmla="val 46627"/>
              <a:gd name="adj2" fmla="val 50000"/>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建立全新組織，如果沒有強勢組織的話</a:t>
            </a:r>
          </a:p>
        </p:txBody>
      </p:sp>
      <p:sp>
        <p:nvSpPr>
          <p:cNvPr id="58" name="TextBox 57">
            <a:extLst>
              <a:ext uri="{FF2B5EF4-FFF2-40B4-BE49-F238E27FC236}">
                <a16:creationId xmlns:a16="http://schemas.microsoft.com/office/drawing/2014/main" id="{56205D25-D7BE-3B40-B7E1-C50BF4DE6300}"/>
              </a:ext>
            </a:extLst>
          </p:cNvPr>
          <p:cNvSpPr txBox="1"/>
          <p:nvPr/>
        </p:nvSpPr>
        <p:spPr>
          <a:xfrm>
            <a:off x="8112729" y="5354762"/>
            <a:ext cx="1276311" cy="246221"/>
          </a:xfrm>
          <a:prstGeom prst="rect">
            <a:avLst/>
          </a:prstGeom>
          <a:solidFill>
            <a:srgbClr val="FF0000"/>
          </a:solidFill>
          <a:ln w="381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第</a:t>
            </a:r>
            <a:r>
              <a:rPr kumimoji="0" lang="en-US" altLang="zh"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個連鎖分店加入</a:t>
            </a:r>
          </a:p>
        </p:txBody>
      </p:sp>
      <p:sp>
        <p:nvSpPr>
          <p:cNvPr id="29" name="TextBox 28"/>
          <p:cNvSpPr txBox="1"/>
          <p:nvPr/>
        </p:nvSpPr>
        <p:spPr>
          <a:xfrm>
            <a:off x="4182411" y="5354762"/>
            <a:ext cx="3894789" cy="646327"/>
          </a:xfrm>
          <a:prstGeom prst="rect">
            <a:avLst/>
          </a:prstGeom>
          <a:noFill/>
        </p:spPr>
        <p:txBody>
          <a:bodyPr wrap="square" lIns="91414" tIns="45718" rIns="91414" bIns="45718" rtlCol="0">
            <a:spAutoFit/>
          </a:bodyPr>
          <a:lstStyle/>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每週總潛在佣金</a:t>
            </a:r>
          </a:p>
          <a:p>
            <a:pPr marL="0" marR="0" lvl="0" indent="0" algn="ctr" defTabSz="574675" rtl="0" eaLnBrk="1" fontAlgn="auto" latinLnBrk="0" hangingPunct="1">
              <a:lnSpc>
                <a:spcPct val="90000"/>
              </a:lnSpc>
              <a:spcBef>
                <a:spcPts val="0"/>
              </a:spcBef>
              <a:spcAft>
                <a:spcPts val="0"/>
              </a:spcAft>
              <a:buClrTx/>
              <a:buSzTx/>
              <a:buFontTx/>
              <a:buNone/>
              <a:tabLst>
                <a:tab pos="574675" algn="l"/>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每個商業發展中心</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$114,000</a:t>
            </a:r>
            <a:endPar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p:txBody>
      </p:sp>
      <p:sp>
        <p:nvSpPr>
          <p:cNvPr id="48" name="TextBox 47">
            <a:extLst>
              <a:ext uri="{FF2B5EF4-FFF2-40B4-BE49-F238E27FC236}">
                <a16:creationId xmlns:a16="http://schemas.microsoft.com/office/drawing/2014/main" id="{C479BB5A-A7AF-4F45-9EE3-532DE014934D}"/>
              </a:ext>
            </a:extLst>
          </p:cNvPr>
          <p:cNvSpPr txBox="1"/>
          <p:nvPr/>
        </p:nvSpPr>
        <p:spPr>
          <a:xfrm>
            <a:off x="7624647" y="1363306"/>
            <a:ext cx="4437814" cy="1908215"/>
          </a:xfrm>
          <a:prstGeom prst="rect">
            <a:avLst/>
          </a:prstGeom>
          <a:solidFill>
            <a:srgbClr val="52B5F9"/>
          </a:solidFill>
          <a:ln w="38100">
            <a:solidFill>
              <a:schemeClr val="bg1"/>
            </a:solidFill>
          </a:ln>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 altLang="en-US"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步驟</a:t>
            </a:r>
            <a:r>
              <a:rPr kumimoji="0" lang="en-US" altLang="zh" sz="20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16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在建立</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005</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時，逐步重複你在建立</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003</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時同樣的步驟。直到你的</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004</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每週可以賺取</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$2100</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到</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$3600</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，並且每邊有</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個每週可以賺取收入的超連鎖店主。</a:t>
            </a:r>
            <a:endPar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至少每週積極尋求與左邊組織的聯線互助和合作機會，最有效地利用你的時間。</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個超連鎖商業發展中心的最高收入可達</a:t>
            </a:r>
            <a:endPar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$936,000/</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每年</a:t>
            </a:r>
          </a:p>
        </p:txBody>
      </p:sp>
    </p:spTree>
    <p:extLst>
      <p:ext uri="{BB962C8B-B14F-4D97-AF65-F5344CB8AC3E}">
        <p14:creationId xmlns:p14="http://schemas.microsoft.com/office/powerpoint/2010/main" val="13472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up)">
                                      <p:cBhvr>
                                        <p:cTn id="42" dur="500"/>
                                        <p:tgtEl>
                                          <p:spTgt spid="59"/>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up)">
                                      <p:cBhvr>
                                        <p:cTn id="50" dur="500"/>
                                        <p:tgtEl>
                                          <p:spTgt spid="7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wipe(up)">
                                      <p:cBhvr>
                                        <p:cTn id="5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7" grpId="0" animBg="1"/>
      <p:bldP spid="59" grpId="0" animBg="1"/>
      <p:bldP spid="38" grpId="0" animBg="1"/>
      <p:bldP spid="70" grpId="0" animBg="1"/>
      <p:bldP spid="71" grpId="0" animBg="1"/>
      <p:bldP spid="58"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283951"/>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270289"/>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351370"/>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4956196"/>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153898"/>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153898"/>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318032"/>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052256"/>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253047"/>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253047"/>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2960968"/>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255016"/>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013694"/>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181978"/>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135679"/>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2846733"/>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414615"/>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10277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631204"/>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4866243"/>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601267"/>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363308"/>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31758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19438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2193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22" name="TextBox 21"/>
          <p:cNvSpPr txBox="1"/>
          <p:nvPr/>
        </p:nvSpPr>
        <p:spPr>
          <a:xfrm>
            <a:off x="0" y="6069434"/>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pic>
        <p:nvPicPr>
          <p:cNvPr id="721" name="Picture 720">
            <a:extLst>
              <a:ext uri="{FF2B5EF4-FFF2-40B4-BE49-F238E27FC236}">
                <a16:creationId xmlns:a16="http://schemas.microsoft.com/office/drawing/2014/main" id="{41C2A0EE-34F3-954E-AF0C-DAA0DDF61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42" y="2056042"/>
            <a:ext cx="1523035" cy="1337388"/>
          </a:xfrm>
          <a:prstGeom prst="rect">
            <a:avLst/>
          </a:prstGeom>
        </p:spPr>
      </p:pic>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3557" y="1887347"/>
            <a:ext cx="1556117" cy="1378236"/>
          </a:xfrm>
          <a:prstGeom prst="rect">
            <a:avLst/>
          </a:prstGeom>
          <a:effectLst/>
        </p:spPr>
      </p:pic>
      <p:sp>
        <p:nvSpPr>
          <p:cNvPr id="723" name="TextBox 722">
            <a:extLst>
              <a:ext uri="{FF2B5EF4-FFF2-40B4-BE49-F238E27FC236}">
                <a16:creationId xmlns:a16="http://schemas.microsoft.com/office/drawing/2014/main" id="{40F861D6-1AF8-E44E-A22F-9F1BCF7316AD}"/>
              </a:ext>
            </a:extLst>
          </p:cNvPr>
          <p:cNvSpPr txBox="1"/>
          <p:nvPr/>
        </p:nvSpPr>
        <p:spPr>
          <a:xfrm>
            <a:off x="0" y="140174"/>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神奇的管理業績紅利計畫表單</a:t>
            </a:r>
          </a:p>
        </p:txBody>
      </p:sp>
      <p:sp>
        <p:nvSpPr>
          <p:cNvPr id="724" name="TextBox 723">
            <a:extLst>
              <a:ext uri="{FF2B5EF4-FFF2-40B4-BE49-F238E27FC236}">
                <a16:creationId xmlns:a16="http://schemas.microsoft.com/office/drawing/2014/main" id="{370FC174-4B57-4741-8505-E69DC7B8B998}"/>
              </a:ext>
            </a:extLst>
          </p:cNvPr>
          <p:cNvSpPr txBox="1"/>
          <p:nvPr/>
        </p:nvSpPr>
        <p:spPr>
          <a:xfrm>
            <a:off x="1" y="5396896"/>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超連鎖系統的過人之處</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5" name="TextBox 724">
            <a:extLst>
              <a:ext uri="{FF2B5EF4-FFF2-40B4-BE49-F238E27FC236}">
                <a16:creationId xmlns:a16="http://schemas.microsoft.com/office/drawing/2014/main" id="{9FE72640-F4C3-A341-A1A6-4F086F023F4D}"/>
              </a:ext>
            </a:extLst>
          </p:cNvPr>
          <p:cNvSpPr txBox="1"/>
          <p:nvPr/>
        </p:nvSpPr>
        <p:spPr>
          <a:xfrm>
            <a:off x="524488" y="1119071"/>
            <a:ext cx="10360025" cy="1692771"/>
          </a:xfrm>
          <a:prstGeom prst="rect">
            <a:avLst/>
          </a:prstGeom>
          <a:solidFill>
            <a:schemeClr val="bg1">
              <a:alpha val="90000"/>
            </a:schemeClr>
          </a:solidFill>
        </p:spPr>
        <p:txBody>
          <a:bodyPr wrap="square" rtlCol="0">
            <a:spAutoFit/>
          </a:bodyPr>
          <a:lstStyle/>
          <a:p>
            <a:pPr marL="342900" lvl="0" indent="-342900">
              <a:buFont typeface="+mj-lt"/>
              <a:buAutoNum type="arabicPeriod" startAt="6"/>
              <a:defRPr/>
            </a:pPr>
            <a:r>
              <a:rPr lang="zh" sz="1800" b="1" i="0" dirty="0">
                <a:solidFill>
                  <a:srgbClr val="C00000"/>
                </a:solidFill>
                <a:ea typeface="Microsoft YaHei" panose="020B0503020204020204" pitchFamily="34" charset="-122"/>
              </a:rPr>
              <a:t>無限搜索 </a:t>
            </a:r>
            <a:r>
              <a:rPr lang="zh" sz="1800" b="1" i="0" dirty="0">
                <a:solidFill>
                  <a:srgbClr val="000000"/>
                </a:solidFill>
                <a:ea typeface="Microsoft YaHei" panose="020B0503020204020204" pitchFamily="34" charset="-122"/>
              </a:rPr>
              <a:t>無限搜索可搜尋並累積超連鎖店主在組織中每天和每週的銷售業績，根據累積所達到的門檻水平來支付每週的佣金。它通過無限搜索組織網路中的超連鎖店主或其顧客在SHOP.COM所購買的美安BV及IBV產品來累積業績。</a:t>
            </a:r>
            <a:r>
              <a:rPr lang="zh" sz="1600" b="1" i="1" dirty="0">
                <a:solidFill>
                  <a:srgbClr val="000000"/>
                </a:solidFill>
                <a:ea typeface="Microsoft YaHei" panose="020B0503020204020204" pitchFamily="34" charset="-122"/>
              </a:rPr>
              <a:t>最重要的是，我們要搜尋能達致「永續」的方法，能夠有足夠的累積業績去支付給每一個超連鎖店主。業績總是與「支付線」掛勾。傳統的直銷行業、網路行銷，及大多數以佣金制度或紅利計劃為基礎的行銷行業，都會以層壓式去計算收入。一般來說，都是3至5層。如果主要業績及增長低於支付線水平，你將無法從你的業績裡得到結算。這是一個常見的現象</a:t>
            </a:r>
            <a:r>
              <a:rPr lang="zh" sz="1800" b="1" i="1" dirty="0">
                <a:solidFill>
                  <a:srgbClr val="000000"/>
                </a:solidFill>
                <a:ea typeface="Microsoft YaHei" panose="020B0503020204020204" pitchFamily="34" charset="-122"/>
              </a:rPr>
              <a:t>。</a:t>
            </a:r>
          </a:p>
        </p:txBody>
      </p:sp>
      <p:sp>
        <p:nvSpPr>
          <p:cNvPr id="727" name="TextBox 726">
            <a:extLst>
              <a:ext uri="{FF2B5EF4-FFF2-40B4-BE49-F238E27FC236}">
                <a16:creationId xmlns:a16="http://schemas.microsoft.com/office/drawing/2014/main" id="{26659E4E-06C0-4A47-919C-F80C5E0C052E}"/>
              </a:ext>
            </a:extLst>
          </p:cNvPr>
          <p:cNvSpPr txBox="1"/>
          <p:nvPr/>
        </p:nvSpPr>
        <p:spPr>
          <a:xfrm>
            <a:off x="523481" y="3424940"/>
            <a:ext cx="10360025" cy="1754326"/>
          </a:xfrm>
          <a:prstGeom prst="rect">
            <a:avLst/>
          </a:prstGeom>
          <a:solidFill>
            <a:schemeClr val="bg1">
              <a:alpha val="90000"/>
            </a:schemeClr>
          </a:solidFill>
        </p:spPr>
        <p:txBody>
          <a:bodyPr wrap="square" rtlCol="0">
            <a:spAutoFit/>
          </a:bodyPr>
          <a:lstStyle/>
          <a:p>
            <a:pPr marL="342900" indent="-342900">
              <a:buFont typeface="+mj-lt"/>
              <a:buAutoNum type="arabicPeriod" startAt="7"/>
              <a:defRPr/>
            </a:pPr>
            <a:r>
              <a:rPr lang="zh" sz="1800" b="1" i="0" dirty="0">
                <a:solidFill>
                  <a:srgbClr val="C00000"/>
                </a:solidFill>
                <a:ea typeface="Microsoft YaHei" panose="020B0503020204020204" pitchFamily="34" charset="-122"/>
              </a:rPr>
              <a:t> 以垂直式組織去管理盈利/穩定性</a:t>
            </a:r>
            <a:r>
              <a:rPr lang="zh" sz="1800" b="1" i="0" dirty="0">
                <a:solidFill>
                  <a:srgbClr val="000000"/>
                </a:solidFill>
                <a:ea typeface="Microsoft YaHei" panose="020B0503020204020204" pitchFamily="34" charset="-122"/>
              </a:rPr>
              <a:t>及安全性，是基於由兩條腿所帶來的倍增效果（組織網路中），因此，人們不能單靠增加入會人數，將組織橫向發展去賺取盈利。在管理業績紅利計畫中，超連鎖店主能在建立的同時兼得兩者 (</a:t>
            </a:r>
            <a:r>
              <a:rPr lang="zh" sz="1400" b="1" i="1" dirty="0">
                <a:solidFill>
                  <a:srgbClr val="000000"/>
                </a:solidFill>
                <a:ea typeface="Microsoft YaHei" panose="020B0503020204020204" pitchFamily="34" charset="-122"/>
              </a:rPr>
              <a:t>盈利及穩定性) </a:t>
            </a:r>
            <a:r>
              <a:rPr lang="zh" sz="1800" b="1" i="0" dirty="0">
                <a:solidFill>
                  <a:srgbClr val="000000"/>
                </a:solidFill>
                <a:ea typeface="Microsoft YaHei" panose="020B0503020204020204" pitchFamily="34" charset="-122"/>
              </a:rPr>
              <a:t>，而非分別進行，橫向發展確保盈利之餘，垂直發展以確保安全性，這會使你的時間變得不夠用，兩者無法同時進行。在橫向組織（例如多層次傳銷、網路行銷、RE、保險及特許經營）中，你以橫向發展賺取盈利，但要另外進行垂直發展，去確保自己的組織穩定性。</a:t>
            </a:r>
          </a:p>
        </p:txBody>
      </p:sp>
    </p:spTree>
    <p:extLst>
      <p:ext uri="{BB962C8B-B14F-4D97-AF65-F5344CB8AC3E}">
        <p14:creationId xmlns:p14="http://schemas.microsoft.com/office/powerpoint/2010/main" val="137270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wipe(down)">
                                      <p:cBhvr>
                                        <p:cTn id="7" dur="500"/>
                                        <p:tgtEl>
                                          <p:spTgt spid="7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7"/>
                                        </p:tgtEl>
                                        <p:attrNameLst>
                                          <p:attrName>style.visibility</p:attrName>
                                        </p:attrNameLst>
                                      </p:cBhvr>
                                      <p:to>
                                        <p:strVal val="visible"/>
                                      </p:to>
                                    </p:set>
                                    <p:animEffect transition="in" filter="wipe(down)">
                                      <p:cBhvr>
                                        <p:cTn id="12"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0" animBg="1"/>
      <p:bldP spid="72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924E929C-D20A-40B6-9B94-8A3FC00AD180}"/>
              </a:ext>
            </a:extLst>
          </p:cNvPr>
          <p:cNvSpPr/>
          <p:nvPr/>
        </p:nvSpPr>
        <p:spPr>
          <a:xfrm>
            <a:off x="5149872" y="951271"/>
            <a:ext cx="5748331" cy="4955458"/>
          </a:xfrm>
          <a:prstGeom prst="triangle">
            <a:avLst/>
          </a:prstGeom>
          <a:noFill/>
          <a:ln w="38100" cap="flat" cmpd="sng" algn="ctr">
            <a:solidFill>
              <a:sysClr val="windowText" lastClr="000000"/>
            </a:solidFill>
            <a:prstDash val="solid"/>
            <a:miter lim="800000"/>
          </a:ln>
          <a:effectLst/>
        </p:spPr>
        <p:txBody>
          <a:bodyPr rtlCol="0" anchor="ctr"/>
          <a:lstStyle/>
          <a:p>
            <a:pPr marL="0" marR="0" lvl="0" indent="0" algn="ctr" defTabSz="913946"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A6F0D8B7-F497-4DDD-9A48-64E7C5E35162}"/>
              </a:ext>
            </a:extLst>
          </p:cNvPr>
          <p:cNvSpPr txBox="1">
            <a:spLocks/>
          </p:cNvSpPr>
          <p:nvPr/>
        </p:nvSpPr>
        <p:spPr>
          <a:xfrm>
            <a:off x="347669" y="0"/>
            <a:ext cx="11496662" cy="8001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 altLang="en-US" sz="4400" b="1" i="0" u="none" strike="noStrike" kern="1200" cap="none" spc="0" normalizeH="0" baseline="0" noProof="0" dirty="0">
                <a:ln>
                  <a:noFill/>
                </a:ln>
                <a:solidFill>
                  <a:srgbClr val="000000"/>
                </a:solidFill>
                <a:effectLst/>
                <a:uLnTx/>
                <a:uFillTx/>
                <a:latin typeface="Calibri Light" panose="020F0302020204030204"/>
                <a:ea typeface="Microsoft YaHei Light" panose="020B0502040204020203" pitchFamily="34" charset="-122"/>
                <a:cs typeface="+mj-cs"/>
              </a:rPr>
              <a:t>正確方式 </a:t>
            </a:r>
            <a:r>
              <a:rPr kumimoji="0" lang="en-US" altLang="zh" sz="4400" b="1" i="0" u="none" strike="noStrike" kern="1200" cap="none" spc="0" normalizeH="0" baseline="0" noProof="0" dirty="0">
                <a:ln>
                  <a:noFill/>
                </a:ln>
                <a:solidFill>
                  <a:srgbClr val="000000"/>
                </a:solidFill>
                <a:effectLst/>
                <a:uLnTx/>
                <a:uFillTx/>
                <a:latin typeface="Calibri Light" panose="020F0302020204030204"/>
                <a:ea typeface="Microsoft YaHei Light" panose="020B0502040204020203" pitchFamily="34" charset="-122"/>
                <a:cs typeface="+mj-cs"/>
              </a:rPr>
              <a:t>vs </a:t>
            </a:r>
            <a:r>
              <a:rPr kumimoji="0" lang="zh" altLang="en-US" sz="4400" b="1" i="0" u="none" strike="noStrike" kern="1200" cap="none" spc="0" normalizeH="0" baseline="0" noProof="0" dirty="0">
                <a:ln>
                  <a:noFill/>
                </a:ln>
                <a:solidFill>
                  <a:srgbClr val="000000"/>
                </a:solidFill>
                <a:effectLst/>
                <a:uLnTx/>
                <a:uFillTx/>
                <a:latin typeface="Calibri Light" panose="020F0302020204030204"/>
                <a:ea typeface="Microsoft YaHei Light" panose="020B0502040204020203" pitchFamily="34" charset="-122"/>
                <a:cs typeface="+mj-cs"/>
              </a:rPr>
              <a:t>錯誤方式</a:t>
            </a:r>
          </a:p>
        </p:txBody>
      </p:sp>
      <p:sp>
        <p:nvSpPr>
          <p:cNvPr id="4" name="TextBox 3">
            <a:extLst>
              <a:ext uri="{FF2B5EF4-FFF2-40B4-BE49-F238E27FC236}">
                <a16:creationId xmlns:a16="http://schemas.microsoft.com/office/drawing/2014/main" id="{A80E9FB4-2964-4044-BBC1-B7FBD0D24D2C}"/>
              </a:ext>
            </a:extLst>
          </p:cNvPr>
          <p:cNvSpPr txBox="1"/>
          <p:nvPr/>
        </p:nvSpPr>
        <p:spPr>
          <a:xfrm>
            <a:off x="170122" y="951271"/>
            <a:ext cx="4508204"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「共生共存」的三角形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企業中的利益關係者之間存在著一種相互依存的關係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必須維持等邊三角形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為達企業目標，每一邊（利益關係者）必須都是相等的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p>
        </p:txBody>
      </p:sp>
      <p:sp>
        <p:nvSpPr>
          <p:cNvPr id="5" name="TextBox 4">
            <a:extLst>
              <a:ext uri="{FF2B5EF4-FFF2-40B4-BE49-F238E27FC236}">
                <a16:creationId xmlns:a16="http://schemas.microsoft.com/office/drawing/2014/main" id="{5740BE9B-672A-4186-A2BF-4D0318E0C0EA}"/>
              </a:ext>
            </a:extLst>
          </p:cNvPr>
          <p:cNvSpPr txBox="1"/>
          <p:nvPr/>
        </p:nvSpPr>
        <p:spPr>
          <a:xfrm>
            <a:off x="6945182" y="6001425"/>
            <a:ext cx="3953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法律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監督機構</a:t>
            </a:r>
          </a:p>
        </p:txBody>
      </p:sp>
      <p:sp>
        <p:nvSpPr>
          <p:cNvPr id="6" name="TextBox 5">
            <a:extLst>
              <a:ext uri="{FF2B5EF4-FFF2-40B4-BE49-F238E27FC236}">
                <a16:creationId xmlns:a16="http://schemas.microsoft.com/office/drawing/2014/main" id="{5AB956FD-9D18-4D8F-937C-254A1C0E2EA9}"/>
              </a:ext>
            </a:extLst>
          </p:cNvPr>
          <p:cNvSpPr txBox="1"/>
          <p:nvPr/>
        </p:nvSpPr>
        <p:spPr>
          <a:xfrm rot="18026757">
            <a:off x="4400262" y="1917553"/>
            <a:ext cx="4712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公司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美安公司</a:t>
            </a:r>
          </a:p>
        </p:txBody>
      </p:sp>
      <p:sp>
        <p:nvSpPr>
          <p:cNvPr id="7" name="TextBox 6">
            <a:extLst>
              <a:ext uri="{FF2B5EF4-FFF2-40B4-BE49-F238E27FC236}">
                <a16:creationId xmlns:a16="http://schemas.microsoft.com/office/drawing/2014/main" id="{3B655C10-8B12-429E-B29F-DE22FD1220B4}"/>
              </a:ext>
            </a:extLst>
          </p:cNvPr>
          <p:cNvSpPr txBox="1"/>
          <p:nvPr/>
        </p:nvSpPr>
        <p:spPr>
          <a:xfrm rot="3602448">
            <a:off x="8098492" y="3885831"/>
            <a:ext cx="4375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業務 </a:t>
            </a:r>
            <a:r>
              <a:rPr kumimoji="0" lang="en-US" altLang="zh"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 </a:t>
            </a: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超連鎖店主</a:t>
            </a:r>
          </a:p>
        </p:txBody>
      </p:sp>
      <p:sp>
        <p:nvSpPr>
          <p:cNvPr id="8" name="TextBox 7">
            <a:extLst>
              <a:ext uri="{FF2B5EF4-FFF2-40B4-BE49-F238E27FC236}">
                <a16:creationId xmlns:a16="http://schemas.microsoft.com/office/drawing/2014/main" id="{03953CD3-3C2D-4C64-A02F-8B4CD8962298}"/>
              </a:ext>
            </a:extLst>
          </p:cNvPr>
          <p:cNvSpPr txBox="1"/>
          <p:nvPr/>
        </p:nvSpPr>
        <p:spPr>
          <a:xfrm>
            <a:off x="5310313" y="5572445"/>
            <a:ext cx="570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60°</a:t>
            </a:r>
          </a:p>
        </p:txBody>
      </p:sp>
      <p:sp>
        <p:nvSpPr>
          <p:cNvPr id="9" name="Arc 8">
            <a:extLst>
              <a:ext uri="{FF2B5EF4-FFF2-40B4-BE49-F238E27FC236}">
                <a16:creationId xmlns:a16="http://schemas.microsoft.com/office/drawing/2014/main" id="{49545840-5404-4EC2-B173-B5E73F47BC84}"/>
              </a:ext>
            </a:extLst>
          </p:cNvPr>
          <p:cNvSpPr/>
          <p:nvPr/>
        </p:nvSpPr>
        <p:spPr>
          <a:xfrm rot="485540">
            <a:off x="4923966" y="5408263"/>
            <a:ext cx="898900" cy="880461"/>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699ECCD-B80E-498F-A89C-212D21407DCC}"/>
              </a:ext>
            </a:extLst>
          </p:cNvPr>
          <p:cNvSpPr/>
          <p:nvPr/>
        </p:nvSpPr>
        <p:spPr>
          <a:xfrm rot="8205387">
            <a:off x="7581378" y="768624"/>
            <a:ext cx="898900" cy="880461"/>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prstClr val="black"/>
                </a:solid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697F005-DEED-44E8-8B80-5A75E586713B}"/>
              </a:ext>
            </a:extLst>
          </p:cNvPr>
          <p:cNvSpPr txBox="1"/>
          <p:nvPr/>
        </p:nvSpPr>
        <p:spPr>
          <a:xfrm>
            <a:off x="7791565" y="1248800"/>
            <a:ext cx="570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60°</a:t>
            </a:r>
          </a:p>
        </p:txBody>
      </p:sp>
      <p:sp>
        <p:nvSpPr>
          <p:cNvPr id="12" name="TextBox 11">
            <a:extLst>
              <a:ext uri="{FF2B5EF4-FFF2-40B4-BE49-F238E27FC236}">
                <a16:creationId xmlns:a16="http://schemas.microsoft.com/office/drawing/2014/main" id="{4E357569-6AA7-4A13-8DAF-DB7CCEE580C6}"/>
              </a:ext>
            </a:extLst>
          </p:cNvPr>
          <p:cNvSpPr txBox="1"/>
          <p:nvPr/>
        </p:nvSpPr>
        <p:spPr>
          <a:xfrm>
            <a:off x="10286018" y="5572445"/>
            <a:ext cx="570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8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60°</a:t>
            </a:r>
          </a:p>
        </p:txBody>
      </p:sp>
      <p:sp>
        <p:nvSpPr>
          <p:cNvPr id="13" name="Arc 12">
            <a:extLst>
              <a:ext uri="{FF2B5EF4-FFF2-40B4-BE49-F238E27FC236}">
                <a16:creationId xmlns:a16="http://schemas.microsoft.com/office/drawing/2014/main" id="{C0E5A74E-E69D-421B-A92D-87E5BF8CD997}"/>
              </a:ext>
            </a:extLst>
          </p:cNvPr>
          <p:cNvSpPr/>
          <p:nvPr/>
        </p:nvSpPr>
        <p:spPr>
          <a:xfrm rot="15274569">
            <a:off x="10248427" y="5357032"/>
            <a:ext cx="898900" cy="880461"/>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1B1A807-EACD-4D18-832B-AF1112C89A81}"/>
              </a:ext>
            </a:extLst>
          </p:cNvPr>
          <p:cNvSpPr txBox="1"/>
          <p:nvPr/>
        </p:nvSpPr>
        <p:spPr>
          <a:xfrm>
            <a:off x="7356277" y="2679804"/>
            <a:ext cx="1758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可獲利</a:t>
            </a:r>
          </a:p>
        </p:txBody>
      </p:sp>
      <p:sp>
        <p:nvSpPr>
          <p:cNvPr id="15" name="TextBox 14">
            <a:extLst>
              <a:ext uri="{FF2B5EF4-FFF2-40B4-BE49-F238E27FC236}">
                <a16:creationId xmlns:a16="http://schemas.microsoft.com/office/drawing/2014/main" id="{0CBC00E9-8337-4CFC-8356-D11338BC4D51}"/>
              </a:ext>
            </a:extLst>
          </p:cNvPr>
          <p:cNvSpPr txBox="1"/>
          <p:nvPr/>
        </p:nvSpPr>
        <p:spPr>
          <a:xfrm>
            <a:off x="7375262" y="3463319"/>
            <a:ext cx="1758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穩定性</a:t>
            </a:r>
          </a:p>
        </p:txBody>
      </p:sp>
      <p:sp>
        <p:nvSpPr>
          <p:cNvPr id="16" name="TextBox 15">
            <a:extLst>
              <a:ext uri="{FF2B5EF4-FFF2-40B4-BE49-F238E27FC236}">
                <a16:creationId xmlns:a16="http://schemas.microsoft.com/office/drawing/2014/main" id="{D0D6CAC4-66F9-4AE8-BF02-D6C39FE528E3}"/>
              </a:ext>
            </a:extLst>
          </p:cNvPr>
          <p:cNvSpPr txBox="1"/>
          <p:nvPr/>
        </p:nvSpPr>
        <p:spPr>
          <a:xfrm>
            <a:off x="7297524" y="4241930"/>
            <a:ext cx="14365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持久性</a:t>
            </a:r>
          </a:p>
        </p:txBody>
      </p:sp>
      <p:sp>
        <p:nvSpPr>
          <p:cNvPr id="17" name="TextBox 16">
            <a:extLst>
              <a:ext uri="{FF2B5EF4-FFF2-40B4-BE49-F238E27FC236}">
                <a16:creationId xmlns:a16="http://schemas.microsoft.com/office/drawing/2014/main" id="{42DA61F8-290D-47EF-998A-6AD522EE7811}"/>
              </a:ext>
            </a:extLst>
          </p:cNvPr>
          <p:cNvSpPr txBox="1"/>
          <p:nvPr/>
        </p:nvSpPr>
        <p:spPr>
          <a:xfrm>
            <a:off x="7118008" y="5020542"/>
            <a:ext cx="26801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2400" b="0" i="0" u="none" strike="noStrike" kern="1200" cap="none" spc="0" normalizeH="0" baseline="0" noProof="0" dirty="0">
                <a:ln>
                  <a:noFill/>
                </a:ln>
                <a:solidFill>
                  <a:srgbClr val="000000"/>
                </a:solidFill>
                <a:effectLst/>
                <a:uLnTx/>
                <a:uFillTx/>
                <a:latin typeface="Calibri" panose="020F0502020204030204"/>
                <a:ea typeface="Microsoft YaHei Light" panose="020B0502040204020203" pitchFamily="34" charset="-122"/>
                <a:cs typeface="+mn-cs"/>
              </a:rPr>
              <a:t>永續收入！</a:t>
            </a:r>
          </a:p>
        </p:txBody>
      </p:sp>
    </p:spTree>
    <p:extLst>
      <p:ext uri="{BB962C8B-B14F-4D97-AF65-F5344CB8AC3E}">
        <p14:creationId xmlns:p14="http://schemas.microsoft.com/office/powerpoint/2010/main" val="3242547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extBox 36"/>
          <p:cNvSpPr txBox="1"/>
          <p:nvPr/>
        </p:nvSpPr>
        <p:spPr>
          <a:xfrm>
            <a:off x="3558209" y="613492"/>
            <a:ext cx="67442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正確經營的</a:t>
            </a:r>
            <a:r>
              <a:rPr kumimoji="0" lang="en-US" altLang="zh" sz="24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MPCP+</a:t>
            </a:r>
            <a:r>
              <a:rPr kumimoji="0" lang="zh" altLang="en-US" sz="24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超連鎖系統</a:t>
            </a:r>
          </a:p>
        </p:txBody>
      </p:sp>
      <p:grpSp>
        <p:nvGrpSpPr>
          <p:cNvPr id="39" name="Group 38"/>
          <p:cNvGrpSpPr/>
          <p:nvPr/>
        </p:nvGrpSpPr>
        <p:grpSpPr>
          <a:xfrm>
            <a:off x="37761" y="-43620"/>
            <a:ext cx="11912032" cy="1200329"/>
            <a:chOff x="-190839" y="294311"/>
            <a:chExt cx="11912032" cy="1200329"/>
          </a:xfrm>
        </p:grpSpPr>
        <p:sp>
          <p:nvSpPr>
            <p:cNvPr id="40" name="TextBox 39"/>
            <p:cNvSpPr txBox="1"/>
            <p:nvPr/>
          </p:nvSpPr>
          <p:spPr>
            <a:xfrm>
              <a:off x="4474122" y="308279"/>
              <a:ext cx="724707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每個人都有自己的顧客，有</a:t>
              </a:r>
              <a:r>
                <a:rPr kumimoji="0" lang="en-US" altLang="zh" sz="18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10</a:t>
              </a:r>
              <a:r>
                <a:rPr kumimoji="0" lang="zh" altLang="en-US" sz="18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到</a:t>
              </a:r>
              <a:r>
                <a:rPr kumimoji="0" lang="en-US" altLang="zh" sz="18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20</a:t>
              </a:r>
              <a:r>
                <a:rPr kumimoji="0" lang="zh" altLang="en-US" sz="18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位回購顧客或優惠顧客 </a:t>
              </a:r>
              <a:r>
                <a:rPr kumimoji="0" lang="zh" altLang="en-US" sz="1400" b="0"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並且親自達到累積點數所需的條件。他們藉由零售獲利並累積永續收入。這是穩固且可自我調節的作法。證實可行的系統</a:t>
              </a:r>
            </a:p>
          </p:txBody>
        </p:sp>
        <p:grpSp>
          <p:nvGrpSpPr>
            <p:cNvPr id="41" name="Group 40"/>
            <p:cNvGrpSpPr/>
            <p:nvPr/>
          </p:nvGrpSpPr>
          <p:grpSpPr>
            <a:xfrm>
              <a:off x="-190839" y="294311"/>
              <a:ext cx="4551221" cy="1200329"/>
              <a:chOff x="-190839" y="294311"/>
              <a:chExt cx="4551221" cy="1200329"/>
            </a:xfrm>
          </p:grpSpPr>
          <p:sp>
            <p:nvSpPr>
              <p:cNvPr id="42" name="TextBox 41"/>
              <p:cNvSpPr txBox="1"/>
              <p:nvPr/>
            </p:nvSpPr>
            <p:spPr>
              <a:xfrm>
                <a:off x="-190839" y="294311"/>
                <a:ext cx="43900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3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管理業績紅利計畫</a:t>
                </a:r>
                <a:endParaRPr kumimoji="0" lang="en-US" altLang="zh" sz="3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3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如何運作</a:t>
                </a:r>
              </a:p>
            </p:txBody>
          </p:sp>
          <p:cxnSp>
            <p:nvCxnSpPr>
              <p:cNvPr id="43" name="Straight Connector 42"/>
              <p:cNvCxnSpPr/>
              <p:nvPr/>
            </p:nvCxnSpPr>
            <p:spPr>
              <a:xfrm>
                <a:off x="341194" y="295478"/>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1194" y="977866"/>
                <a:ext cx="4019188" cy="0"/>
              </a:xfrm>
              <a:prstGeom prst="line">
                <a:avLst/>
              </a:prstGeom>
              <a:ln w="12700">
                <a:solidFill>
                  <a:srgbClr val="03E9A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9A6E43F4-FC2B-AD4B-8BD7-9341170E48A1}"/>
              </a:ext>
            </a:extLst>
          </p:cNvPr>
          <p:cNvSpPr txBox="1"/>
          <p:nvPr/>
        </p:nvSpPr>
        <p:spPr>
          <a:xfrm>
            <a:off x="-40682" y="597738"/>
            <a:ext cx="3371186"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 sz="28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 altLang="en-US" sz="28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建立事業的原則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0"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要求 </a:t>
            </a:r>
            <a:r>
              <a:rPr kumimoji="0" lang="en-US" altLang="zh" sz="1600" b="0"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vs. </a:t>
            </a:r>
            <a:r>
              <a:rPr kumimoji="0" lang="zh" altLang="en-US" sz="1600" b="0"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消極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必須親自經營，累積一年的點數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1" i="0" u="sng"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關鍵組成：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合格累積 </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售罄</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200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點</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1000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表格 </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+ 70%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規則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3-</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每月累積</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50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點 </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 </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每季</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150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點</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 200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點零售額 你無須購買</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150BV,</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而應該通過銷售獲得</a:t>
            </a:r>
            <a:r>
              <a:rPr kumimoji="0" lang="zh" altLang="en-US" sz="1600" b="1" i="1"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（你無法銷售，如果</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1" i="1"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你不先購買。）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 顧客群（</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10x7=</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零售 ）可以完成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 銷售收據</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1000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表格，</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70%</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規則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4-</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管理業績紅利計畫的必需參數：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夠格、暫停業務 </a:t>
            </a:r>
            <a:r>
              <a:rPr kumimoji="0" lang="en-US" altLang="zh"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vs.</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點數歸零</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 sz="16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5-</a:t>
            </a:r>
            <a:r>
              <a:rPr kumimoji="0" lang="zh" altLang="en-US" sz="16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為什麼你需要兩邊才能擴展業務，并且在這兩邊建立并推薦更多的超連鎖店主：</a:t>
            </a:r>
            <a:br>
              <a:rPr kumimoji="0" lang="en" sz="1600" b="0" i="0" u="none" strike="noStrike" kern="1200" cap="none" spc="0" normalizeH="0" baseline="0" noProof="0" dirty="0">
                <a:ln>
                  <a:noFill/>
                </a:ln>
                <a:solidFill>
                  <a:prstClr val="black"/>
                </a:solidFill>
                <a:effectLst/>
                <a:uLnTx/>
                <a:uFillTx/>
                <a:latin typeface="Calibri"/>
                <a:ea typeface="+mn-ea"/>
                <a:cs typeface="+mn-cs"/>
              </a:rPr>
            </a:br>
            <a:endParaRPr kumimoji="0" lang="en"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如果沒有倍增，你就無法向人們支付，給每個人</a:t>
            </a:r>
            <a:r>
              <a:rPr kumimoji="0" lang="en-US" altLang="zh"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100%</a:t>
            </a: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信用（你的錢用光了） </a:t>
            </a:r>
          </a:p>
        </p:txBody>
      </p:sp>
      <p:sp>
        <p:nvSpPr>
          <p:cNvPr id="2" name="TextBox 1"/>
          <p:cNvSpPr txBox="1"/>
          <p:nvPr/>
        </p:nvSpPr>
        <p:spPr>
          <a:xfrm>
            <a:off x="2865629" y="5379838"/>
            <a:ext cx="9257005" cy="1200329"/>
          </a:xfrm>
          <a:prstGeom prst="rect">
            <a:avLst/>
          </a:prstGeom>
          <a:noFill/>
          <a:ln w="38100">
            <a:noFill/>
          </a:ln>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每人平均 </a:t>
            </a:r>
            <a:r>
              <a:rPr kumimoji="0" lang="en-US" altLang="zh"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 2.84</a:t>
            </a: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a:t>
            </a:r>
            <a:r>
              <a:rPr kumimoji="0" lang="en-US" altLang="zh"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2</a:t>
            </a: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是最小的</a:t>
            </a:r>
            <a:r>
              <a:rPr kumimoji="0" lang="zh-CN"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乘數</a:t>
            </a: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，但兩邊組織最高可能賺取的佣金通常是多層次傳銷其他水平系統中</a:t>
            </a:r>
            <a:r>
              <a:rPr kumimoji="0" lang="en-US" altLang="zh"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6</a:t>
            </a: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到</a:t>
            </a:r>
            <a:r>
              <a:rPr kumimoji="0" lang="en-US" altLang="zh"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20</a:t>
            </a: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個組織才能取得的。</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然而，這個系統和數學都無法容忍消極的、下線放置未受制約的點數（當有人放置還未售出的未綁定點數）或者被操縱的虛假中心，因為這些行為會影響用於佣金支付平衡等式的數學精算模型。</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這導致佣金總額增加，因為越來越多的人獲得佣金或者點數，而沒有更多的新點數或重複產生的點數。這意味著美安為相同的點數卻給更多人支付佣金。顯然，並不是這樣運作的</a:t>
            </a:r>
            <a:r>
              <a:rPr kumimoji="0" lang="zh-CN"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rPr>
              <a:t>。</a:t>
            </a:r>
            <a:endParaRPr kumimoji="0" lang="zh" altLang="en-US" sz="1200" b="1" i="0" u="none" strike="noStrike" kern="1200" cap="none" spc="0" normalizeH="0" baseline="0" noProof="0" dirty="0">
              <a:ln>
                <a:noFill/>
              </a:ln>
              <a:solidFill>
                <a:srgbClr val="03E9A0"/>
              </a:solidFill>
              <a:effectLst/>
              <a:uLnTx/>
              <a:uFillTx/>
              <a:latin typeface="Calibri"/>
              <a:ea typeface="Microsoft YaHei Light" panose="020B0502040204020203" pitchFamily="34" charset="-122"/>
              <a:cs typeface="+mn-cs"/>
            </a:endParaRPr>
          </a:p>
        </p:txBody>
      </p:sp>
      <p:sp>
        <p:nvSpPr>
          <p:cNvPr id="4" name="TextBox 3"/>
          <p:cNvSpPr txBox="1"/>
          <p:nvPr/>
        </p:nvSpPr>
        <p:spPr>
          <a:xfrm>
            <a:off x="7553739" y="530749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10302432" y="5200010"/>
            <a:ext cx="257691" cy="3387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2"/>
          <a:stretch>
            <a:fillRect/>
          </a:stretch>
        </p:blipFill>
        <p:spPr>
          <a:xfrm>
            <a:off x="1942012" y="-129878"/>
            <a:ext cx="9164607" cy="5148196"/>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048" y="1121634"/>
            <a:ext cx="1741673" cy="1271913"/>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772" y="2175606"/>
            <a:ext cx="1485937" cy="906674"/>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919" y="2108528"/>
            <a:ext cx="1485937" cy="906674"/>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185" y="2889378"/>
            <a:ext cx="1232605" cy="752098"/>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591" y="2867535"/>
            <a:ext cx="1232605" cy="752098"/>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980" y="2913963"/>
            <a:ext cx="1232605" cy="752098"/>
          </a:xfrm>
          <a:prstGeom prst="rect">
            <a:avLst/>
          </a:prstGeom>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429" y="2960525"/>
            <a:ext cx="1232605" cy="752098"/>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870" y="3615732"/>
            <a:ext cx="851625" cy="519636"/>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189" y="3607040"/>
            <a:ext cx="851625" cy="519636"/>
          </a:xfrm>
          <a:prstGeom prst="rect">
            <a:avLst/>
          </a:prstGeom>
        </p:spPr>
      </p:pic>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614" y="3633241"/>
            <a:ext cx="851625" cy="519636"/>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096" y="3652375"/>
            <a:ext cx="851625" cy="519636"/>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91" y="3569669"/>
            <a:ext cx="851625" cy="519636"/>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295" y="3587694"/>
            <a:ext cx="851625" cy="519636"/>
          </a:xfrm>
          <a:prstGeom prst="rect">
            <a:avLst/>
          </a:prstGeom>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822" y="3610158"/>
            <a:ext cx="851625" cy="519636"/>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926" y="3587694"/>
            <a:ext cx="851625" cy="519636"/>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978" y="4136182"/>
            <a:ext cx="851625" cy="519636"/>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782" y="4108291"/>
            <a:ext cx="851625" cy="519636"/>
          </a:xfrm>
          <a:prstGeom prst="rect">
            <a:avLst/>
          </a:prstGeom>
        </p:spPr>
      </p:pic>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423" y="4580534"/>
            <a:ext cx="851625" cy="519636"/>
          </a:xfrm>
          <a:prstGeom prst="rect">
            <a:avLst/>
          </a:prstGeom>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919" y="4571048"/>
            <a:ext cx="851625" cy="519636"/>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5817" y="4078768"/>
            <a:ext cx="851625" cy="519636"/>
          </a:xfrm>
          <a:prstGeom prst="rect">
            <a:avLst/>
          </a:prstGeom>
        </p:spPr>
      </p:pic>
      <p:sp>
        <p:nvSpPr>
          <p:cNvPr id="6" name="TextBox 5"/>
          <p:cNvSpPr txBox="1"/>
          <p:nvPr/>
        </p:nvSpPr>
        <p:spPr>
          <a:xfrm>
            <a:off x="3794663" y="5069181"/>
            <a:ext cx="79367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為什麼需要</a:t>
            </a: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2</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邊 </a:t>
            </a:r>
            <a:r>
              <a:rPr kumimoji="0" lang="en-US" altLang="zh"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&amp; </a:t>
            </a:r>
            <a:r>
              <a:rPr kumimoji="0" lang="zh" altLang="en-US" sz="18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為什麼不能容忍這種做法或虛假、被操縱的商業發展中心</a:t>
            </a:r>
          </a:p>
        </p:txBody>
      </p:sp>
      <p:sp>
        <p:nvSpPr>
          <p:cNvPr id="65" name="Rectangle 64"/>
          <p:cNvSpPr/>
          <p:nvPr/>
        </p:nvSpPr>
        <p:spPr>
          <a:xfrm>
            <a:off x="9154814" y="1062489"/>
            <a:ext cx="2967820" cy="1323439"/>
          </a:xfrm>
          <a:prstGeom prst="rect">
            <a:avLst/>
          </a:prstGeom>
          <a:ln w="381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所有超連鎖店主的利潤主要來自零售和回購顧客或優惠顧客。他們必需親自經營，才能在管理業績紅利計畫中承擔他們的責任。</a:t>
            </a:r>
            <a:r>
              <a:rPr kumimoji="0" lang="en-US" altLang="zh"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100</a:t>
            </a:r>
            <a:r>
              <a:rPr kumimoji="0" lang="zh" altLang="en-US"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表格、</a:t>
            </a:r>
            <a:r>
              <a:rPr kumimoji="0" lang="en-US" altLang="zh"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70%</a:t>
            </a:r>
            <a:r>
              <a:rPr kumimoji="0" lang="zh" altLang="en-US"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規則與合格要求共同保證每個超連鎖店主的所構造的基塊都是堅實的。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000" b="0"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重新生成可以增加收入的點數，以獲得業績點數、賺取佣金支票。被動賺取收入在數學和法律上並沒有任何作用，而且是不允許的。</a:t>
            </a:r>
          </a:p>
        </p:txBody>
      </p:sp>
      <p:sp>
        <p:nvSpPr>
          <p:cNvPr id="7" name="TextBox 6"/>
          <p:cNvSpPr txBox="1"/>
          <p:nvPr/>
        </p:nvSpPr>
        <p:spPr>
          <a:xfrm>
            <a:off x="5682699" y="4222874"/>
            <a:ext cx="3918501" cy="738664"/>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管理業績紅利計畫如何在一年裡累積</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BV/IBV</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 並且，根據所有點數給每個人</a:t>
            </a:r>
            <a:r>
              <a:rPr kumimoji="0" lang="en-US" altLang="zh"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100%</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獎勵，</a:t>
            </a:r>
            <a:r>
              <a:rPr kumimoji="0" lang="zh" altLang="en-US" sz="1000" b="1" i="1"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（不會被稀釋）</a:t>
            </a:r>
            <a:r>
              <a:rPr kumimoji="0" lang="zh" altLang="en-US" sz="1400" b="1" i="0" u="none" strike="noStrike" kern="1200" cap="none" spc="0" normalizeH="0" baseline="0" noProof="0" dirty="0">
                <a:ln>
                  <a:noFill/>
                </a:ln>
                <a:solidFill>
                  <a:srgbClr val="FFFFFF"/>
                </a:solidFill>
                <a:effectLst/>
                <a:uLnTx/>
                <a:uFillTx/>
                <a:latin typeface="Calibri"/>
                <a:ea typeface="Microsoft YaHei Light" panose="020B0502040204020203" pitchFamily="34" charset="-122"/>
                <a:cs typeface="+mn-cs"/>
              </a:rPr>
              <a:t>以及允許多個商業發展中心？？？</a:t>
            </a:r>
          </a:p>
        </p:txBody>
      </p:sp>
    </p:spTree>
    <p:extLst>
      <p:ext uri="{BB962C8B-B14F-4D97-AF65-F5344CB8AC3E}">
        <p14:creationId xmlns:p14="http://schemas.microsoft.com/office/powerpoint/2010/main" val="206610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283951"/>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270289"/>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351370"/>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4956196"/>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153898"/>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153898"/>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318032"/>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052256"/>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253047"/>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253047"/>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2960968"/>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255016"/>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013694"/>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181978"/>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135679"/>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2846733"/>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414615"/>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10277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631204"/>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4866243"/>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601267"/>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363308"/>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31758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19438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2193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22" name="TextBox 21"/>
          <p:cNvSpPr txBox="1"/>
          <p:nvPr/>
        </p:nvSpPr>
        <p:spPr>
          <a:xfrm>
            <a:off x="0" y="6210902"/>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pic>
        <p:nvPicPr>
          <p:cNvPr id="721" name="Picture 720">
            <a:extLst>
              <a:ext uri="{FF2B5EF4-FFF2-40B4-BE49-F238E27FC236}">
                <a16:creationId xmlns:a16="http://schemas.microsoft.com/office/drawing/2014/main" id="{41C2A0EE-34F3-954E-AF0C-DAA0DDF61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42" y="2056042"/>
            <a:ext cx="1523035" cy="1337388"/>
          </a:xfrm>
          <a:prstGeom prst="rect">
            <a:avLst/>
          </a:prstGeom>
        </p:spPr>
      </p:pic>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3557" y="1887347"/>
            <a:ext cx="1556117" cy="1378236"/>
          </a:xfrm>
          <a:prstGeom prst="rect">
            <a:avLst/>
          </a:prstGeom>
          <a:effectLst/>
        </p:spPr>
      </p:pic>
      <p:sp>
        <p:nvSpPr>
          <p:cNvPr id="723" name="TextBox 722">
            <a:extLst>
              <a:ext uri="{FF2B5EF4-FFF2-40B4-BE49-F238E27FC236}">
                <a16:creationId xmlns:a16="http://schemas.microsoft.com/office/drawing/2014/main" id="{40F861D6-1AF8-E44E-A22F-9F1BCF7316AD}"/>
              </a:ext>
            </a:extLst>
          </p:cNvPr>
          <p:cNvSpPr txBox="1"/>
          <p:nvPr/>
        </p:nvSpPr>
        <p:spPr>
          <a:xfrm>
            <a:off x="-396" y="11354"/>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神奇的管理業績紅利計畫表單－好處表單二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4" name="TextBox 723">
            <a:extLst>
              <a:ext uri="{FF2B5EF4-FFF2-40B4-BE49-F238E27FC236}">
                <a16:creationId xmlns:a16="http://schemas.microsoft.com/office/drawing/2014/main" id="{370FC174-4B57-4741-8505-E69DC7B8B998}"/>
              </a:ext>
            </a:extLst>
          </p:cNvPr>
          <p:cNvSpPr txBox="1"/>
          <p:nvPr/>
        </p:nvSpPr>
        <p:spPr>
          <a:xfrm>
            <a:off x="1" y="5396896"/>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超連鎖系統的過人之處</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7" name="TextBox 726">
            <a:extLst>
              <a:ext uri="{FF2B5EF4-FFF2-40B4-BE49-F238E27FC236}">
                <a16:creationId xmlns:a16="http://schemas.microsoft.com/office/drawing/2014/main" id="{667E5D48-467B-A94D-B57A-6FFD98AE592B}"/>
              </a:ext>
            </a:extLst>
          </p:cNvPr>
          <p:cNvSpPr txBox="1"/>
          <p:nvPr/>
        </p:nvSpPr>
        <p:spPr>
          <a:xfrm>
            <a:off x="571885" y="915204"/>
            <a:ext cx="11127746" cy="1569660"/>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C00000"/>
                </a:solidFill>
                <a:ea typeface="Microsoft YaHei" panose="020B0503020204020204" pitchFamily="34" charset="-122"/>
              </a:rPr>
              <a:t>8. 借力使力打造永續收入：</a:t>
            </a:r>
            <a:r>
              <a:rPr lang="zh" sz="1800" b="1" i="0" dirty="0">
                <a:solidFill>
                  <a:srgbClr val="C00000"/>
                </a:solidFill>
                <a:ea typeface="Microsoft YaHei" panose="020B0503020204020204" pitchFamily="34" charset="-122"/>
              </a:rPr>
              <a:t>從2到1</a:t>
            </a:r>
            <a:r>
              <a:rPr lang="zh" sz="1800" b="1" i="0" dirty="0">
                <a:solidFill>
                  <a:srgbClr val="000000"/>
                </a:solidFill>
                <a:ea typeface="Microsoft YaHei" panose="020B0503020204020204" pitchFamily="34" charset="-122"/>
              </a:rPr>
              <a:t>。</a:t>
            </a:r>
            <a:r>
              <a:rPr lang="zh" sz="1800" b="1" i="0" u="none" dirty="0">
                <a:solidFill>
                  <a:srgbClr val="000000"/>
                </a:solidFill>
                <a:ea typeface="Microsoft YaHei" panose="020B0503020204020204" pitchFamily="34" charset="-122"/>
              </a:rPr>
              <a:t>通過基於兩條腿（左腿與右腿）所打造的穩固的001商業發展中心（賺取$109K至$187K）；只需要在002與003商業發展中心再建立一條腿（而不是兩條）即可賺取雙倍，甚至三倍的收入，或者潛在的額外每年$</a:t>
            </a:r>
            <a:r>
              <a:rPr lang="en-US" altLang="zh" b="1" dirty="0">
                <a:solidFill>
                  <a:srgbClr val="000000"/>
                </a:solidFill>
                <a:ea typeface="Microsoft YaHei" panose="020B0503020204020204" pitchFamily="34" charset="-122"/>
              </a:rPr>
              <a:t>5928</a:t>
            </a:r>
            <a:r>
              <a:rPr lang="zh" sz="1800" b="1" i="0" u="none" dirty="0">
                <a:solidFill>
                  <a:srgbClr val="000000"/>
                </a:solidFill>
                <a:ea typeface="Microsoft YaHei" panose="020B0503020204020204" pitchFamily="34" charset="-122"/>
              </a:rPr>
              <a:t>K的收入。</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400" b="1" i="0" u="none" dirty="0">
                <a:solidFill>
                  <a:srgbClr val="000000"/>
                </a:solidFill>
                <a:ea typeface="Microsoft YaHei" panose="020B0503020204020204" pitchFamily="34" charset="-122"/>
              </a:rPr>
              <a:t>這是因為由建立穩固的001商業發展中心所獲取的業績點數被存儲于002及003的業績庫內，所以只需為它們各自再建立一條腿就可以了 事實上，小心計畫放置其他商業發展中心的位置和時機，能讓他們每年建立一條新腿，就有可能賺取高達$187K/yr的額外收入。 </a:t>
            </a:r>
            <a:r>
              <a:rPr lang="zh" sz="1400" b="1" i="0" dirty="0">
                <a:solidFill>
                  <a:srgbClr val="000000"/>
                </a:solidFill>
                <a:ea typeface="Microsoft YaHei" panose="020B0503020204020204" pitchFamily="34" charset="-122"/>
              </a:rPr>
              <a:t>這有可能於接下來的十年內，每年產生高達200萬的永續收入。 </a:t>
            </a:r>
          </a:p>
        </p:txBody>
      </p:sp>
      <p:sp>
        <p:nvSpPr>
          <p:cNvPr id="729" name="TextBox 728">
            <a:extLst>
              <a:ext uri="{FF2B5EF4-FFF2-40B4-BE49-F238E27FC236}">
                <a16:creationId xmlns:a16="http://schemas.microsoft.com/office/drawing/2014/main" id="{F886A664-B4DE-C049-B8C4-D0C6C5CC93A9}"/>
              </a:ext>
            </a:extLst>
          </p:cNvPr>
          <p:cNvSpPr txBox="1"/>
          <p:nvPr/>
        </p:nvSpPr>
        <p:spPr>
          <a:xfrm>
            <a:off x="591253" y="2555239"/>
            <a:ext cx="11155270" cy="1692771"/>
          </a:xfrm>
          <a:prstGeom prst="rect">
            <a:avLst/>
          </a:prstGeom>
          <a:solidFill>
            <a:schemeClr val="bg1">
              <a:alpha val="90000"/>
            </a:schemeClr>
          </a:solidFill>
        </p:spPr>
        <p:txBody>
          <a:bodyPr wrap="square" rtlCol="0">
            <a:spAutoFit/>
          </a:bodyPr>
          <a:lstStyle/>
          <a:p>
            <a:pPr>
              <a:defRPr/>
            </a:pPr>
            <a:r>
              <a:rPr lang="zh" sz="1800" b="1" i="0" u="none" dirty="0">
                <a:solidFill>
                  <a:srgbClr val="C00000"/>
                </a:solidFill>
                <a:ea typeface="Microsoft YaHei" panose="020B0503020204020204" pitchFamily="34" charset="-122"/>
              </a:rPr>
              <a:t>9. 新加入下線超連鎖店主的放置</a:t>
            </a:r>
            <a:r>
              <a:rPr lang="zh" sz="1800" b="1" i="0" u="none" dirty="0">
                <a:solidFill>
                  <a:srgbClr val="000000"/>
                </a:solidFill>
                <a:ea typeface="Microsoft YaHei" panose="020B0503020204020204" pitchFamily="34" charset="-122"/>
              </a:rPr>
              <a:t>。這是下線放置的最強形態，從底部開始產生業績點數，為整條組織線打好牢靠基礎，使其凝聚，而非弱化。這就是公司的事業基礎。如果人人都這樣做，並且每年垂直推薦6-12人，比起那些水平式操作，使得所有人處於</a:t>
            </a:r>
            <a:r>
              <a:rPr lang="zh" sz="1800" b="1" i="0" dirty="0">
                <a:solidFill>
                  <a:srgbClr val="000000"/>
                </a:solidFill>
                <a:ea typeface="Microsoft YaHei" panose="020B0503020204020204" pitchFamily="34" charset="-122"/>
              </a:rPr>
              <a:t>競爭</a:t>
            </a:r>
            <a:r>
              <a:rPr lang="zh" sz="1800" b="1" i="0" u="none" dirty="0">
                <a:solidFill>
                  <a:srgbClr val="000000"/>
                </a:solidFill>
                <a:ea typeface="Microsoft YaHei" panose="020B0503020204020204" pitchFamily="34" charset="-122"/>
              </a:rPr>
              <a:t>狀態而且收入被分攤</a:t>
            </a:r>
            <a:r>
              <a:rPr lang="zh" sz="1800" b="1" i="0" dirty="0">
                <a:solidFill>
                  <a:srgbClr val="000000"/>
                </a:solidFill>
                <a:ea typeface="Microsoft YaHei" panose="020B0503020204020204" pitchFamily="34" charset="-122"/>
              </a:rPr>
              <a:t>的計畫來說</a:t>
            </a:r>
            <a:r>
              <a:rPr lang="zh" sz="1800" b="1" i="1" dirty="0">
                <a:solidFill>
                  <a:srgbClr val="000000"/>
                </a:solidFill>
                <a:ea typeface="Microsoft YaHei" panose="020B0503020204020204" pitchFamily="34" charset="-122"/>
              </a:rPr>
              <a:t>，</a:t>
            </a:r>
            <a:r>
              <a:rPr lang="zh" sz="2000" b="1" i="0" dirty="0">
                <a:solidFill>
                  <a:srgbClr val="000000"/>
                </a:solidFill>
                <a:ea typeface="Microsoft YaHei" panose="020B0503020204020204" pitchFamily="34" charset="-122"/>
              </a:rPr>
              <a:t>可以</a:t>
            </a:r>
            <a:br>
              <a:rPr lang="en" sz="2000" dirty="0"/>
            </a:br>
            <a:r>
              <a:rPr lang="zh" sz="2000" b="1" i="0" dirty="0">
                <a:solidFill>
                  <a:srgbClr val="000000"/>
                </a:solidFill>
                <a:ea typeface="Microsoft YaHei" panose="020B0503020204020204" pitchFamily="34" charset="-122"/>
              </a:rPr>
              <a:t>加速賺錢。</a:t>
            </a:r>
            <a:r>
              <a:rPr lang="zh" sz="1600" b="1" i="0" dirty="0">
                <a:solidFill>
                  <a:srgbClr val="000000"/>
                </a:solidFill>
                <a:ea typeface="Microsoft YaHei" panose="020B0503020204020204" pitchFamily="34" charset="-122"/>
              </a:rPr>
              <a:t> </a:t>
            </a:r>
            <a:r>
              <a:rPr lang="zh" sz="1400" b="1" i="1" dirty="0">
                <a:solidFill>
                  <a:srgbClr val="000000"/>
                </a:solidFill>
                <a:ea typeface="Microsoft YaHei" panose="020B0503020204020204" pitchFamily="34" charset="-122"/>
              </a:rPr>
              <a:t>這樣做可以促成團隊協作、巨幅成長與複製，使得您的商業發展中心（001或002 - 003以及RE）獲取最大化的收益，而且使其他人也可以快速賺取收入，穩定又安全。這就是為什麼早些時候人們賺得更快，而且持續至今。BV的下線放置是不管用的，而且會削弱事業的基礎與凝聚力。根據法則，這會導致收益的減少。</a:t>
            </a:r>
          </a:p>
        </p:txBody>
      </p:sp>
      <p:sp>
        <p:nvSpPr>
          <p:cNvPr id="730" name="TextBox 729">
            <a:extLst>
              <a:ext uri="{FF2B5EF4-FFF2-40B4-BE49-F238E27FC236}">
                <a16:creationId xmlns:a16="http://schemas.microsoft.com/office/drawing/2014/main" id="{AEEF0171-FE9E-3547-8397-F2946253F85A}"/>
              </a:ext>
            </a:extLst>
          </p:cNvPr>
          <p:cNvSpPr txBox="1"/>
          <p:nvPr/>
        </p:nvSpPr>
        <p:spPr>
          <a:xfrm>
            <a:off x="591253" y="4626415"/>
            <a:ext cx="11162915" cy="1846659"/>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C00000"/>
                </a:solidFill>
                <a:ea typeface="Microsoft YaHei" panose="020B0503020204020204" pitchFamily="34" charset="-122"/>
              </a:rPr>
              <a:t>10. 利用BV和IBV的兩個業績庫，使每個商業發展中心從同一個組織中賺取2份佣金支票。</a:t>
            </a:r>
            <a:r>
              <a:rPr lang="zh" sz="1800" b="1" i="0" u="none" dirty="0">
                <a:solidFill>
                  <a:srgbClr val="000000"/>
                </a:solidFill>
                <a:ea typeface="Microsoft YaHei" panose="020B0503020204020204" pitchFamily="34" charset="-122"/>
              </a:rPr>
              <a:t>這就是在賺取零售業績點數或者說BV（80%“湖泊”）的同時，亦靠在線上購物所產生的網路業績點數，或者說IBV</a:t>
            </a:r>
            <a:r>
              <a:rPr lang="zh" sz="1800" b="1" i="0" dirty="0">
                <a:solidFill>
                  <a:srgbClr val="000000"/>
                </a:solidFill>
                <a:ea typeface="Microsoft YaHei" panose="020B0503020204020204" pitchFamily="34" charset="-122"/>
              </a:rPr>
              <a:t>（“大海”，現在的IBV獎勵更高達10%-40%，甚至雙倍以上）</a:t>
            </a:r>
            <a:r>
              <a:rPr lang="zh" sz="1800" b="1" i="0" u="none" dirty="0">
                <a:solidFill>
                  <a:srgbClr val="000000"/>
                </a:solidFill>
                <a:ea typeface="Microsoft YaHei" panose="020B0503020204020204" pitchFamily="34" charset="-122"/>
              </a:rPr>
              <a:t>來獲取收入。他們可以從</a:t>
            </a:r>
            <a:r>
              <a:rPr lang="zh" sz="1800" b="1" i="0" dirty="0">
                <a:solidFill>
                  <a:srgbClr val="000000"/>
                </a:solidFill>
                <a:ea typeface="Microsoft YaHei" panose="020B0503020204020204" pitchFamily="34" charset="-122"/>
              </a:rPr>
              <a:t>已</a:t>
            </a:r>
            <a:r>
              <a:rPr lang="zh" sz="1800" b="1" i="0" u="none" dirty="0">
                <a:solidFill>
                  <a:srgbClr val="000000"/>
                </a:solidFill>
                <a:ea typeface="Microsoft YaHei" panose="020B0503020204020204" pitchFamily="34" charset="-122"/>
              </a:rPr>
              <a:t>有的超連鎖店主及顧客那裡同時發展并獲取收入。然而，BV的業績庫與IBV的業績庫是彼此獨立存在的，</a:t>
            </a:r>
            <a:r>
              <a:rPr lang="zh" sz="1800" b="1" i="0" dirty="0">
                <a:solidFill>
                  <a:srgbClr val="000000"/>
                </a:solidFill>
                <a:ea typeface="Microsoft YaHei" panose="020B0503020204020204" pitchFamily="34" charset="-122"/>
              </a:rPr>
              <a:t>不</a:t>
            </a:r>
            <a:r>
              <a:rPr lang="zh" sz="1800" b="1" i="0" u="none" dirty="0">
                <a:solidFill>
                  <a:srgbClr val="000000"/>
                </a:solidFill>
                <a:ea typeface="Microsoft YaHei" panose="020B0503020204020204" pitchFamily="34" charset="-122"/>
              </a:rPr>
              <a:t>會互相影響。</a:t>
            </a:r>
            <a:r>
              <a:rPr lang="zh" sz="1400" b="1" i="1" u="none" dirty="0">
                <a:solidFill>
                  <a:srgbClr val="000000"/>
                </a:solidFill>
                <a:ea typeface="Microsoft YaHei" panose="020B0503020204020204" pitchFamily="34" charset="-122"/>
              </a:rPr>
              <a:t>值得一提的是，這並不需要進一步的招募新人、或建立新顧客群來使收入倍增！它使每位超連鎖店主或每個商業發展中心得以依靠他們已經建立的顧客群體在網</a:t>
            </a:r>
            <a:r>
              <a:rPr lang="zh" sz="1400" b="1" i="1" dirty="0">
                <a:solidFill>
                  <a:srgbClr val="000000"/>
                </a:solidFill>
                <a:ea typeface="Microsoft YaHei" panose="020B0503020204020204" pitchFamily="34" charset="-122"/>
              </a:rPr>
              <a:t>路</a:t>
            </a:r>
            <a:r>
              <a:rPr lang="zh" sz="1400" b="1" i="1" u="none" dirty="0">
                <a:solidFill>
                  <a:srgbClr val="000000"/>
                </a:solidFill>
                <a:ea typeface="Microsoft YaHei" panose="020B0503020204020204" pitchFamily="34" charset="-122"/>
              </a:rPr>
              <a:t>上的</a:t>
            </a:r>
            <a:r>
              <a:rPr lang="zh" sz="1400" b="1" i="1" dirty="0">
                <a:solidFill>
                  <a:srgbClr val="000000"/>
                </a:solidFill>
                <a:ea typeface="Microsoft YaHei" panose="020B0503020204020204" pitchFamily="34" charset="-122"/>
              </a:rPr>
              <a:t>消費來累積業績與賺錢，這點亦適用於他們已有的</a:t>
            </a:r>
            <a:r>
              <a:rPr lang="zh" sz="1400" b="1" i="1" u="none" dirty="0">
                <a:solidFill>
                  <a:srgbClr val="000000"/>
                </a:solidFill>
                <a:ea typeface="Microsoft YaHei" panose="020B0503020204020204" pitchFamily="34" charset="-122"/>
              </a:rPr>
              <a:t>超連鎖</a:t>
            </a:r>
            <a:r>
              <a:rPr lang="zh" sz="1400" b="1" i="1" dirty="0">
                <a:solidFill>
                  <a:srgbClr val="000000"/>
                </a:solidFill>
                <a:ea typeface="Microsoft YaHei" panose="020B0503020204020204" pitchFamily="34" charset="-122"/>
              </a:rPr>
              <a:t>組織線</a:t>
            </a:r>
            <a:r>
              <a:rPr lang="zh" sz="1400" b="1" i="1" u="none" dirty="0">
                <a:solidFill>
                  <a:srgbClr val="000000"/>
                </a:solidFill>
                <a:ea typeface="Microsoft YaHei" panose="020B0503020204020204" pitchFamily="34" charset="-122"/>
              </a:rPr>
              <a:t>，他們可通過在SHOP.COM上購買任意產品來達到同樣的效果。購物年金轉消費為收入，並且只需1/4的人數便可以使產生的BV與IBV呈4倍提升，賺取永續收入。</a:t>
            </a:r>
          </a:p>
        </p:txBody>
      </p:sp>
    </p:spTree>
    <p:extLst>
      <p:ext uri="{BB962C8B-B14F-4D97-AF65-F5344CB8AC3E}">
        <p14:creationId xmlns:p14="http://schemas.microsoft.com/office/powerpoint/2010/main" val="128662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7"/>
                                        </p:tgtEl>
                                        <p:attrNameLst>
                                          <p:attrName>style.visibility</p:attrName>
                                        </p:attrNameLst>
                                      </p:cBhvr>
                                      <p:to>
                                        <p:strVal val="visible"/>
                                      </p:to>
                                    </p:set>
                                    <p:animEffect transition="in" filter="wipe(down)">
                                      <p:cBhvr>
                                        <p:cTn id="7" dur="500"/>
                                        <p:tgtEl>
                                          <p:spTgt spid="7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9"/>
                                        </p:tgtEl>
                                        <p:attrNameLst>
                                          <p:attrName>style.visibility</p:attrName>
                                        </p:attrNameLst>
                                      </p:cBhvr>
                                      <p:to>
                                        <p:strVal val="visible"/>
                                      </p:to>
                                    </p:set>
                                    <p:animEffect transition="in" filter="wipe(down)">
                                      <p:cBhvr>
                                        <p:cTn id="12" dur="500"/>
                                        <p:tgtEl>
                                          <p:spTgt spid="7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30"/>
                                        </p:tgtEl>
                                        <p:attrNameLst>
                                          <p:attrName>style.visibility</p:attrName>
                                        </p:attrNameLst>
                                      </p:cBhvr>
                                      <p:to>
                                        <p:strVal val="visible"/>
                                      </p:to>
                                    </p:set>
                                    <p:animEffect transition="in" filter="wipe(down)">
                                      <p:cBhvr>
                                        <p:cTn id="17" dur="5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 grpId="0" animBg="1"/>
      <p:bldP spid="729" grpId="0" animBg="1"/>
      <p:bldP spid="7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62" name="Straight Connector 961">
            <a:extLst>
              <a:ext uri="{FF2B5EF4-FFF2-40B4-BE49-F238E27FC236}">
                <a16:creationId xmlns:a16="http://schemas.microsoft.com/office/drawing/2014/main" id="{A80B94E0-7C1D-EB41-9E79-DB3D2488A987}"/>
              </a:ext>
            </a:extLst>
          </p:cNvPr>
          <p:cNvCxnSpPr>
            <a:cxnSpLocks/>
          </p:cNvCxnSpPr>
          <p:nvPr/>
        </p:nvCxnSpPr>
        <p:spPr>
          <a:xfrm>
            <a:off x="6492127" y="2283951"/>
            <a:ext cx="2630830" cy="90977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09BBBBBE-735F-2245-A5AF-E112A5982F35}"/>
              </a:ext>
            </a:extLst>
          </p:cNvPr>
          <p:cNvCxnSpPr>
            <a:cxnSpLocks/>
          </p:cNvCxnSpPr>
          <p:nvPr/>
        </p:nvCxnSpPr>
        <p:spPr>
          <a:xfrm flipH="1">
            <a:off x="3093134" y="2270289"/>
            <a:ext cx="2374490" cy="819061"/>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7A0D0593-C35A-1847-9BC8-DDA309A2972D}"/>
              </a:ext>
            </a:extLst>
          </p:cNvPr>
          <p:cNvCxnSpPr>
            <a:cxnSpLocks/>
          </p:cNvCxnSpPr>
          <p:nvPr/>
        </p:nvCxnSpPr>
        <p:spPr>
          <a:xfrm flipH="1">
            <a:off x="1981692" y="3351370"/>
            <a:ext cx="506250" cy="333703"/>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4FA5C8F-25BD-024C-8429-8D2D1C99D198}"/>
              </a:ext>
            </a:extLst>
          </p:cNvPr>
          <p:cNvCxnSpPr>
            <a:cxnSpLocks/>
          </p:cNvCxnSpPr>
          <p:nvPr/>
        </p:nvCxnSpPr>
        <p:spPr>
          <a:xfrm flipH="1">
            <a:off x="8213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0595B55-A524-1048-90CF-F47A09B62119}"/>
              </a:ext>
            </a:extLst>
          </p:cNvPr>
          <p:cNvCxnSpPr>
            <a:cxnSpLocks/>
            <a:stCxn id="726" idx="0"/>
          </p:cNvCxnSpPr>
          <p:nvPr/>
        </p:nvCxnSpPr>
        <p:spPr>
          <a:xfrm flipH="1">
            <a:off x="170993" y="4956196"/>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059A8BD-B9E3-734C-8834-F430E8EC9C38}"/>
              </a:ext>
            </a:extLst>
          </p:cNvPr>
          <p:cNvCxnSpPr>
            <a:cxnSpLocks/>
            <a:stCxn id="742" idx="0"/>
          </p:cNvCxnSpPr>
          <p:nvPr/>
        </p:nvCxnSpPr>
        <p:spPr>
          <a:xfrm flipH="1">
            <a:off x="125660" y="5153898"/>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19A6764-847F-7C40-8240-7ECEB6A26452}"/>
              </a:ext>
            </a:extLst>
          </p:cNvPr>
          <p:cNvCxnSpPr>
            <a:cxnSpLocks/>
            <a:stCxn id="742" idx="0"/>
          </p:cNvCxnSpPr>
          <p:nvPr/>
        </p:nvCxnSpPr>
        <p:spPr>
          <a:xfrm>
            <a:off x="178612" y="5153898"/>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10B376D-8CBE-9042-ADC5-F14E401023DE}"/>
              </a:ext>
            </a:extLst>
          </p:cNvPr>
          <p:cNvCxnSpPr>
            <a:cxnSpLocks/>
          </p:cNvCxnSpPr>
          <p:nvPr/>
        </p:nvCxnSpPr>
        <p:spPr>
          <a:xfrm flipH="1">
            <a:off x="3157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0FCDEC5-A059-3343-BDEC-D7182A0B77BE}"/>
              </a:ext>
            </a:extLst>
          </p:cNvPr>
          <p:cNvCxnSpPr>
            <a:cxnSpLocks/>
          </p:cNvCxnSpPr>
          <p:nvPr/>
        </p:nvCxnSpPr>
        <p:spPr>
          <a:xfrm>
            <a:off x="3686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119B125-E4A6-4B4D-8C35-033DE1F68014}"/>
              </a:ext>
            </a:extLst>
          </p:cNvPr>
          <p:cNvCxnSpPr>
            <a:cxnSpLocks/>
          </p:cNvCxnSpPr>
          <p:nvPr/>
        </p:nvCxnSpPr>
        <p:spPr>
          <a:xfrm flipH="1">
            <a:off x="496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A316905-1A64-734E-9368-51A9EAFEA8B8}"/>
              </a:ext>
            </a:extLst>
          </p:cNvPr>
          <p:cNvCxnSpPr>
            <a:cxnSpLocks/>
          </p:cNvCxnSpPr>
          <p:nvPr/>
        </p:nvCxnSpPr>
        <p:spPr>
          <a:xfrm>
            <a:off x="549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B147E505-2F3F-DD40-A7E0-021F0811729B}"/>
              </a:ext>
            </a:extLst>
          </p:cNvPr>
          <p:cNvCxnSpPr>
            <a:cxnSpLocks/>
          </p:cNvCxnSpPr>
          <p:nvPr/>
        </p:nvCxnSpPr>
        <p:spPr>
          <a:xfrm flipH="1">
            <a:off x="684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7965A2B-39F7-B846-9987-00DB7B7E65CB}"/>
              </a:ext>
            </a:extLst>
          </p:cNvPr>
          <p:cNvCxnSpPr>
            <a:cxnSpLocks/>
          </p:cNvCxnSpPr>
          <p:nvPr/>
        </p:nvCxnSpPr>
        <p:spPr>
          <a:xfrm>
            <a:off x="736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B4AAE3E-F516-154C-A1DC-BCC55E49EBC6}"/>
              </a:ext>
            </a:extLst>
          </p:cNvPr>
          <p:cNvCxnSpPr>
            <a:cxnSpLocks/>
          </p:cNvCxnSpPr>
          <p:nvPr/>
        </p:nvCxnSpPr>
        <p:spPr>
          <a:xfrm flipH="1">
            <a:off x="871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1FECDD3-6D37-334E-BB84-FF9EF8444B4B}"/>
              </a:ext>
            </a:extLst>
          </p:cNvPr>
          <p:cNvCxnSpPr>
            <a:cxnSpLocks/>
          </p:cNvCxnSpPr>
          <p:nvPr/>
        </p:nvCxnSpPr>
        <p:spPr>
          <a:xfrm>
            <a:off x="924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47BFFEC9-9958-E140-8487-E5BF25CB89DE}"/>
              </a:ext>
            </a:extLst>
          </p:cNvPr>
          <p:cNvCxnSpPr>
            <a:cxnSpLocks/>
          </p:cNvCxnSpPr>
          <p:nvPr/>
        </p:nvCxnSpPr>
        <p:spPr>
          <a:xfrm flipH="1">
            <a:off x="10555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5C0F6849-1DDC-5A4A-A47E-0F0BD7AA7F97}"/>
              </a:ext>
            </a:extLst>
          </p:cNvPr>
          <p:cNvCxnSpPr>
            <a:cxnSpLocks/>
          </p:cNvCxnSpPr>
          <p:nvPr/>
        </p:nvCxnSpPr>
        <p:spPr>
          <a:xfrm>
            <a:off x="11084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BB133DC-26AA-6846-9C43-1E0E4A73B4D5}"/>
              </a:ext>
            </a:extLst>
          </p:cNvPr>
          <p:cNvCxnSpPr>
            <a:cxnSpLocks/>
          </p:cNvCxnSpPr>
          <p:nvPr/>
        </p:nvCxnSpPr>
        <p:spPr>
          <a:xfrm flipH="1">
            <a:off x="1239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C7263291-4C3A-8640-897E-0B342C2F25F9}"/>
              </a:ext>
            </a:extLst>
          </p:cNvPr>
          <p:cNvCxnSpPr>
            <a:cxnSpLocks/>
          </p:cNvCxnSpPr>
          <p:nvPr/>
        </p:nvCxnSpPr>
        <p:spPr>
          <a:xfrm>
            <a:off x="1292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63BD521E-2E00-0144-98FA-EC1A761132FB}"/>
              </a:ext>
            </a:extLst>
          </p:cNvPr>
          <p:cNvCxnSpPr>
            <a:cxnSpLocks/>
          </p:cNvCxnSpPr>
          <p:nvPr/>
        </p:nvCxnSpPr>
        <p:spPr>
          <a:xfrm flipH="1">
            <a:off x="1430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450CCF2-A886-FB4C-8E4F-92F10010B51F}"/>
              </a:ext>
            </a:extLst>
          </p:cNvPr>
          <p:cNvCxnSpPr>
            <a:cxnSpLocks/>
          </p:cNvCxnSpPr>
          <p:nvPr/>
        </p:nvCxnSpPr>
        <p:spPr>
          <a:xfrm>
            <a:off x="1483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9D8BCB3-A89C-BD43-BD98-117BC5E4C8B4}"/>
              </a:ext>
            </a:extLst>
          </p:cNvPr>
          <p:cNvCxnSpPr>
            <a:cxnSpLocks/>
          </p:cNvCxnSpPr>
          <p:nvPr/>
        </p:nvCxnSpPr>
        <p:spPr>
          <a:xfrm flipH="1">
            <a:off x="16238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520EDA0-3FBF-9C42-95D6-E00C77CFBC29}"/>
              </a:ext>
            </a:extLst>
          </p:cNvPr>
          <p:cNvCxnSpPr>
            <a:cxnSpLocks/>
          </p:cNvCxnSpPr>
          <p:nvPr/>
        </p:nvCxnSpPr>
        <p:spPr>
          <a:xfrm>
            <a:off x="16767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422462-82EF-C146-9252-459EE3CD7B0C}"/>
              </a:ext>
            </a:extLst>
          </p:cNvPr>
          <p:cNvCxnSpPr>
            <a:cxnSpLocks/>
          </p:cNvCxnSpPr>
          <p:nvPr/>
        </p:nvCxnSpPr>
        <p:spPr>
          <a:xfrm flipH="1">
            <a:off x="1807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312582D-0130-5644-8E2A-0AB1C7E98246}"/>
              </a:ext>
            </a:extLst>
          </p:cNvPr>
          <p:cNvCxnSpPr>
            <a:cxnSpLocks/>
          </p:cNvCxnSpPr>
          <p:nvPr/>
        </p:nvCxnSpPr>
        <p:spPr>
          <a:xfrm>
            <a:off x="1860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6348856-48DC-C749-B005-3F8057E439A4}"/>
              </a:ext>
            </a:extLst>
          </p:cNvPr>
          <p:cNvCxnSpPr>
            <a:cxnSpLocks/>
          </p:cNvCxnSpPr>
          <p:nvPr/>
        </p:nvCxnSpPr>
        <p:spPr>
          <a:xfrm flipH="1">
            <a:off x="1992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C3147A0-240E-1841-B7F8-7DDE29881A8E}"/>
              </a:ext>
            </a:extLst>
          </p:cNvPr>
          <p:cNvCxnSpPr>
            <a:cxnSpLocks/>
          </p:cNvCxnSpPr>
          <p:nvPr/>
        </p:nvCxnSpPr>
        <p:spPr>
          <a:xfrm>
            <a:off x="2045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6F611C6C-CAB8-C846-8BBA-B71DE95A82DD}"/>
              </a:ext>
            </a:extLst>
          </p:cNvPr>
          <p:cNvCxnSpPr>
            <a:cxnSpLocks/>
          </p:cNvCxnSpPr>
          <p:nvPr/>
        </p:nvCxnSpPr>
        <p:spPr>
          <a:xfrm flipH="1">
            <a:off x="2176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62CB4C4-B6AC-D848-87A2-26CBD4D6A408}"/>
              </a:ext>
            </a:extLst>
          </p:cNvPr>
          <p:cNvCxnSpPr>
            <a:cxnSpLocks/>
          </p:cNvCxnSpPr>
          <p:nvPr/>
        </p:nvCxnSpPr>
        <p:spPr>
          <a:xfrm>
            <a:off x="2229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1D866FE6-42BB-DC49-B923-E882D26188B8}"/>
              </a:ext>
            </a:extLst>
          </p:cNvPr>
          <p:cNvCxnSpPr>
            <a:cxnSpLocks/>
          </p:cNvCxnSpPr>
          <p:nvPr/>
        </p:nvCxnSpPr>
        <p:spPr>
          <a:xfrm flipH="1">
            <a:off x="2360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433E36A-D935-8744-937E-F647CAB49EE2}"/>
              </a:ext>
            </a:extLst>
          </p:cNvPr>
          <p:cNvCxnSpPr>
            <a:cxnSpLocks/>
          </p:cNvCxnSpPr>
          <p:nvPr/>
        </p:nvCxnSpPr>
        <p:spPr>
          <a:xfrm>
            <a:off x="2413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AB868A3-D809-4E45-8E27-6CEF8F34737F}"/>
              </a:ext>
            </a:extLst>
          </p:cNvPr>
          <p:cNvCxnSpPr>
            <a:cxnSpLocks/>
          </p:cNvCxnSpPr>
          <p:nvPr/>
        </p:nvCxnSpPr>
        <p:spPr>
          <a:xfrm flipH="1">
            <a:off x="2557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A8E6D433-1A31-5548-A990-88F5091811F3}"/>
              </a:ext>
            </a:extLst>
          </p:cNvPr>
          <p:cNvCxnSpPr>
            <a:cxnSpLocks/>
          </p:cNvCxnSpPr>
          <p:nvPr/>
        </p:nvCxnSpPr>
        <p:spPr>
          <a:xfrm>
            <a:off x="2610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F4AD330-79CE-F245-88A3-E1046EBD8300}"/>
              </a:ext>
            </a:extLst>
          </p:cNvPr>
          <p:cNvCxnSpPr>
            <a:cxnSpLocks/>
          </p:cNvCxnSpPr>
          <p:nvPr/>
        </p:nvCxnSpPr>
        <p:spPr>
          <a:xfrm flipH="1">
            <a:off x="2741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02E2DA68-0882-134E-846E-907EB0A6B35E}"/>
              </a:ext>
            </a:extLst>
          </p:cNvPr>
          <p:cNvCxnSpPr>
            <a:cxnSpLocks/>
          </p:cNvCxnSpPr>
          <p:nvPr/>
        </p:nvCxnSpPr>
        <p:spPr>
          <a:xfrm>
            <a:off x="2794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E3E514-F7DA-C248-A3ED-710818046A79}"/>
              </a:ext>
            </a:extLst>
          </p:cNvPr>
          <p:cNvCxnSpPr>
            <a:cxnSpLocks/>
          </p:cNvCxnSpPr>
          <p:nvPr/>
        </p:nvCxnSpPr>
        <p:spPr>
          <a:xfrm flipH="1">
            <a:off x="2931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FC37F05B-2DEC-0E42-87D7-83120A805FA0}"/>
              </a:ext>
            </a:extLst>
          </p:cNvPr>
          <p:cNvCxnSpPr>
            <a:cxnSpLocks/>
          </p:cNvCxnSpPr>
          <p:nvPr/>
        </p:nvCxnSpPr>
        <p:spPr>
          <a:xfrm>
            <a:off x="2984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74FE16C6-3548-EC44-AA30-5C597BFDAF6A}"/>
              </a:ext>
            </a:extLst>
          </p:cNvPr>
          <p:cNvCxnSpPr>
            <a:cxnSpLocks/>
          </p:cNvCxnSpPr>
          <p:nvPr/>
        </p:nvCxnSpPr>
        <p:spPr>
          <a:xfrm flipH="1">
            <a:off x="31192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BED4BBD-4E14-F54B-B3F1-DEEDF64C51D1}"/>
              </a:ext>
            </a:extLst>
          </p:cNvPr>
          <p:cNvCxnSpPr>
            <a:cxnSpLocks/>
          </p:cNvCxnSpPr>
          <p:nvPr/>
        </p:nvCxnSpPr>
        <p:spPr>
          <a:xfrm>
            <a:off x="31722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2EBDED4-1635-544C-AA3A-587D3E63D804}"/>
              </a:ext>
            </a:extLst>
          </p:cNvPr>
          <p:cNvCxnSpPr>
            <a:cxnSpLocks/>
          </p:cNvCxnSpPr>
          <p:nvPr/>
        </p:nvCxnSpPr>
        <p:spPr>
          <a:xfrm flipH="1">
            <a:off x="3306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81A96D1-C867-7F40-9F18-A82B8E9377A9}"/>
              </a:ext>
            </a:extLst>
          </p:cNvPr>
          <p:cNvCxnSpPr>
            <a:cxnSpLocks/>
          </p:cNvCxnSpPr>
          <p:nvPr/>
        </p:nvCxnSpPr>
        <p:spPr>
          <a:xfrm>
            <a:off x="3359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605C3154-F3E4-0E4A-82A4-4D01CD3BC2AB}"/>
              </a:ext>
            </a:extLst>
          </p:cNvPr>
          <p:cNvCxnSpPr>
            <a:cxnSpLocks/>
          </p:cNvCxnSpPr>
          <p:nvPr/>
        </p:nvCxnSpPr>
        <p:spPr>
          <a:xfrm flipH="1">
            <a:off x="34970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AE2F823-5D57-0646-BD05-2FF4BE8E289B}"/>
              </a:ext>
            </a:extLst>
          </p:cNvPr>
          <p:cNvCxnSpPr>
            <a:cxnSpLocks/>
          </p:cNvCxnSpPr>
          <p:nvPr/>
        </p:nvCxnSpPr>
        <p:spPr>
          <a:xfrm>
            <a:off x="35500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A4CE3E6A-1371-054E-849B-9CDAE9C99973}"/>
              </a:ext>
            </a:extLst>
          </p:cNvPr>
          <p:cNvCxnSpPr>
            <a:cxnSpLocks/>
          </p:cNvCxnSpPr>
          <p:nvPr/>
        </p:nvCxnSpPr>
        <p:spPr>
          <a:xfrm flipH="1">
            <a:off x="36875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03D01DD2-4279-F643-82AB-F51A766A873C}"/>
              </a:ext>
            </a:extLst>
          </p:cNvPr>
          <p:cNvCxnSpPr>
            <a:cxnSpLocks/>
          </p:cNvCxnSpPr>
          <p:nvPr/>
        </p:nvCxnSpPr>
        <p:spPr>
          <a:xfrm>
            <a:off x="37405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5F084BA-F8BA-9D43-AE92-C668D59A1827}"/>
              </a:ext>
            </a:extLst>
          </p:cNvPr>
          <p:cNvCxnSpPr>
            <a:cxnSpLocks/>
          </p:cNvCxnSpPr>
          <p:nvPr/>
        </p:nvCxnSpPr>
        <p:spPr>
          <a:xfrm flipH="1">
            <a:off x="3874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77E5A6DA-1EDB-D44B-B694-50AEF6B5AC98}"/>
              </a:ext>
            </a:extLst>
          </p:cNvPr>
          <p:cNvCxnSpPr>
            <a:cxnSpLocks/>
          </p:cNvCxnSpPr>
          <p:nvPr/>
        </p:nvCxnSpPr>
        <p:spPr>
          <a:xfrm>
            <a:off x="3927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B5A2929-9D21-3147-BAEC-1563C54E80B1}"/>
              </a:ext>
            </a:extLst>
          </p:cNvPr>
          <p:cNvCxnSpPr>
            <a:cxnSpLocks/>
          </p:cNvCxnSpPr>
          <p:nvPr/>
        </p:nvCxnSpPr>
        <p:spPr>
          <a:xfrm flipH="1">
            <a:off x="4062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2B743E0-0001-8B45-AB76-A58DEF209AE4}"/>
              </a:ext>
            </a:extLst>
          </p:cNvPr>
          <p:cNvCxnSpPr>
            <a:cxnSpLocks/>
          </p:cNvCxnSpPr>
          <p:nvPr/>
        </p:nvCxnSpPr>
        <p:spPr>
          <a:xfrm>
            <a:off x="4115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DE946C3-9BB9-D046-BE66-5A321BAD4C7D}"/>
              </a:ext>
            </a:extLst>
          </p:cNvPr>
          <p:cNvCxnSpPr>
            <a:cxnSpLocks/>
          </p:cNvCxnSpPr>
          <p:nvPr/>
        </p:nvCxnSpPr>
        <p:spPr>
          <a:xfrm flipH="1">
            <a:off x="4240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D2A2407D-166A-7644-A23C-AAF674C87C61}"/>
              </a:ext>
            </a:extLst>
          </p:cNvPr>
          <p:cNvCxnSpPr>
            <a:cxnSpLocks/>
          </p:cNvCxnSpPr>
          <p:nvPr/>
        </p:nvCxnSpPr>
        <p:spPr>
          <a:xfrm>
            <a:off x="4292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D8FFE4-2FDD-F94E-8A76-5F8E27623A4F}"/>
              </a:ext>
            </a:extLst>
          </p:cNvPr>
          <p:cNvCxnSpPr>
            <a:cxnSpLocks/>
          </p:cNvCxnSpPr>
          <p:nvPr/>
        </p:nvCxnSpPr>
        <p:spPr>
          <a:xfrm flipH="1">
            <a:off x="4424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EDFEC39F-7A52-0E4A-A116-8C0C825A4A3E}"/>
              </a:ext>
            </a:extLst>
          </p:cNvPr>
          <p:cNvCxnSpPr>
            <a:cxnSpLocks/>
          </p:cNvCxnSpPr>
          <p:nvPr/>
        </p:nvCxnSpPr>
        <p:spPr>
          <a:xfrm>
            <a:off x="4477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0C98915-F3B4-BC42-9E9C-B7265A90A2C9}"/>
              </a:ext>
            </a:extLst>
          </p:cNvPr>
          <p:cNvCxnSpPr>
            <a:cxnSpLocks/>
          </p:cNvCxnSpPr>
          <p:nvPr/>
        </p:nvCxnSpPr>
        <p:spPr>
          <a:xfrm flipH="1">
            <a:off x="46242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BD9554-A139-9348-AD09-063577A9F232}"/>
              </a:ext>
            </a:extLst>
          </p:cNvPr>
          <p:cNvCxnSpPr>
            <a:cxnSpLocks/>
          </p:cNvCxnSpPr>
          <p:nvPr/>
        </p:nvCxnSpPr>
        <p:spPr>
          <a:xfrm>
            <a:off x="46771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E21EE267-C251-BB4A-8A3E-B813899E1591}"/>
              </a:ext>
            </a:extLst>
          </p:cNvPr>
          <p:cNvCxnSpPr>
            <a:cxnSpLocks/>
          </p:cNvCxnSpPr>
          <p:nvPr/>
        </p:nvCxnSpPr>
        <p:spPr>
          <a:xfrm flipH="1">
            <a:off x="4805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F78AA58-0207-8346-B8AE-CBDB16F4B9A9}"/>
              </a:ext>
            </a:extLst>
          </p:cNvPr>
          <p:cNvCxnSpPr>
            <a:cxnSpLocks/>
          </p:cNvCxnSpPr>
          <p:nvPr/>
        </p:nvCxnSpPr>
        <p:spPr>
          <a:xfrm>
            <a:off x="4858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60DD841-0BF4-104F-B871-E854B69EE2E5}"/>
              </a:ext>
            </a:extLst>
          </p:cNvPr>
          <p:cNvCxnSpPr>
            <a:cxnSpLocks/>
          </p:cNvCxnSpPr>
          <p:nvPr/>
        </p:nvCxnSpPr>
        <p:spPr>
          <a:xfrm flipH="1">
            <a:off x="5002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8E0C816-22B6-6D43-AF6B-E2F3FCA1F979}"/>
              </a:ext>
            </a:extLst>
          </p:cNvPr>
          <p:cNvCxnSpPr>
            <a:cxnSpLocks/>
          </p:cNvCxnSpPr>
          <p:nvPr/>
        </p:nvCxnSpPr>
        <p:spPr>
          <a:xfrm>
            <a:off x="5054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28853E2-7529-2F4B-A662-C3A0FB72DD7A}"/>
              </a:ext>
            </a:extLst>
          </p:cNvPr>
          <p:cNvCxnSpPr>
            <a:cxnSpLocks/>
          </p:cNvCxnSpPr>
          <p:nvPr/>
        </p:nvCxnSpPr>
        <p:spPr>
          <a:xfrm flipH="1">
            <a:off x="5189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1F8D3D7-BAB5-7F45-90A1-B81EFBAFAB1E}"/>
              </a:ext>
            </a:extLst>
          </p:cNvPr>
          <p:cNvCxnSpPr>
            <a:cxnSpLocks/>
          </p:cNvCxnSpPr>
          <p:nvPr/>
        </p:nvCxnSpPr>
        <p:spPr>
          <a:xfrm>
            <a:off x="5242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908E2A0-91AE-464C-98D9-674ACF6F59B5}"/>
              </a:ext>
            </a:extLst>
          </p:cNvPr>
          <p:cNvCxnSpPr>
            <a:cxnSpLocks/>
          </p:cNvCxnSpPr>
          <p:nvPr/>
        </p:nvCxnSpPr>
        <p:spPr>
          <a:xfrm flipH="1">
            <a:off x="53639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A17A1ECB-1FEC-0444-8600-B0104CEA1F5D}"/>
              </a:ext>
            </a:extLst>
          </p:cNvPr>
          <p:cNvCxnSpPr>
            <a:cxnSpLocks/>
          </p:cNvCxnSpPr>
          <p:nvPr/>
        </p:nvCxnSpPr>
        <p:spPr>
          <a:xfrm>
            <a:off x="54169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96F3C45-8E79-4C49-BA42-EF0F9D4CB531}"/>
              </a:ext>
            </a:extLst>
          </p:cNvPr>
          <p:cNvCxnSpPr>
            <a:cxnSpLocks/>
          </p:cNvCxnSpPr>
          <p:nvPr/>
        </p:nvCxnSpPr>
        <p:spPr>
          <a:xfrm flipH="1">
            <a:off x="5567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0462522-888A-4647-A099-CF78656FFD59}"/>
              </a:ext>
            </a:extLst>
          </p:cNvPr>
          <p:cNvCxnSpPr>
            <a:cxnSpLocks/>
          </p:cNvCxnSpPr>
          <p:nvPr/>
        </p:nvCxnSpPr>
        <p:spPr>
          <a:xfrm>
            <a:off x="5620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0F117B-4DF3-AE46-BC8E-58D90846B79E}"/>
              </a:ext>
            </a:extLst>
          </p:cNvPr>
          <p:cNvCxnSpPr>
            <a:cxnSpLocks/>
          </p:cNvCxnSpPr>
          <p:nvPr/>
        </p:nvCxnSpPr>
        <p:spPr>
          <a:xfrm flipH="1">
            <a:off x="57481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DCA18C-38BF-4941-8963-AF6842E39A02}"/>
              </a:ext>
            </a:extLst>
          </p:cNvPr>
          <p:cNvCxnSpPr>
            <a:cxnSpLocks/>
          </p:cNvCxnSpPr>
          <p:nvPr/>
        </p:nvCxnSpPr>
        <p:spPr>
          <a:xfrm>
            <a:off x="58011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EB7F500D-C637-AE4F-B04D-9542E61F45BF}"/>
              </a:ext>
            </a:extLst>
          </p:cNvPr>
          <p:cNvCxnSpPr>
            <a:cxnSpLocks/>
          </p:cNvCxnSpPr>
          <p:nvPr/>
        </p:nvCxnSpPr>
        <p:spPr>
          <a:xfrm flipH="1">
            <a:off x="59386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D1AEB43-A8F9-584C-868D-BA3510E23FC0}"/>
              </a:ext>
            </a:extLst>
          </p:cNvPr>
          <p:cNvCxnSpPr>
            <a:cxnSpLocks/>
          </p:cNvCxnSpPr>
          <p:nvPr/>
        </p:nvCxnSpPr>
        <p:spPr>
          <a:xfrm>
            <a:off x="59916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61A59200-CB2F-A347-8C45-915FB43E9DC6}"/>
              </a:ext>
            </a:extLst>
          </p:cNvPr>
          <p:cNvCxnSpPr>
            <a:cxnSpLocks/>
          </p:cNvCxnSpPr>
          <p:nvPr/>
        </p:nvCxnSpPr>
        <p:spPr>
          <a:xfrm>
            <a:off x="27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E57732B-C27C-7D44-9DCB-E9FE03F3D346}"/>
              </a:ext>
            </a:extLst>
          </p:cNvPr>
          <p:cNvCxnSpPr>
            <a:cxnSpLocks/>
          </p:cNvCxnSpPr>
          <p:nvPr/>
        </p:nvCxnSpPr>
        <p:spPr>
          <a:xfrm flipH="1">
            <a:off x="538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FF3BCD5-8FD7-9F4E-A23A-0640B170215F}"/>
              </a:ext>
            </a:extLst>
          </p:cNvPr>
          <p:cNvCxnSpPr>
            <a:cxnSpLocks/>
          </p:cNvCxnSpPr>
          <p:nvPr/>
        </p:nvCxnSpPr>
        <p:spPr>
          <a:xfrm>
            <a:off x="640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747AE6FE-F4BD-9F4D-BE20-3FB87FA9E612}"/>
              </a:ext>
            </a:extLst>
          </p:cNvPr>
          <p:cNvCxnSpPr>
            <a:cxnSpLocks/>
          </p:cNvCxnSpPr>
          <p:nvPr/>
        </p:nvCxnSpPr>
        <p:spPr>
          <a:xfrm flipH="1">
            <a:off x="9103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34F2C37C-EABC-4D4A-84D8-7B2E5B6FC840}"/>
              </a:ext>
            </a:extLst>
          </p:cNvPr>
          <p:cNvCxnSpPr>
            <a:cxnSpLocks/>
          </p:cNvCxnSpPr>
          <p:nvPr/>
        </p:nvCxnSpPr>
        <p:spPr>
          <a:xfrm>
            <a:off x="10116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DD023F66-14B5-8E4B-AE7A-F696F6B92913}"/>
              </a:ext>
            </a:extLst>
          </p:cNvPr>
          <p:cNvCxnSpPr>
            <a:cxnSpLocks/>
          </p:cNvCxnSpPr>
          <p:nvPr/>
        </p:nvCxnSpPr>
        <p:spPr>
          <a:xfrm flipH="1">
            <a:off x="1281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DF0C64C-77B5-E44D-B0E7-A4190A9423BA}"/>
              </a:ext>
            </a:extLst>
          </p:cNvPr>
          <p:cNvCxnSpPr>
            <a:cxnSpLocks/>
          </p:cNvCxnSpPr>
          <p:nvPr/>
        </p:nvCxnSpPr>
        <p:spPr>
          <a:xfrm>
            <a:off x="1383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CE0D7B-B0E6-444D-94B0-AC5C0A35035F}"/>
              </a:ext>
            </a:extLst>
          </p:cNvPr>
          <p:cNvCxnSpPr>
            <a:cxnSpLocks/>
          </p:cNvCxnSpPr>
          <p:nvPr/>
        </p:nvCxnSpPr>
        <p:spPr>
          <a:xfrm flipH="1">
            <a:off x="16628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5973086-5B78-D64A-BC14-DA3C2120651C}"/>
              </a:ext>
            </a:extLst>
          </p:cNvPr>
          <p:cNvCxnSpPr>
            <a:cxnSpLocks/>
          </p:cNvCxnSpPr>
          <p:nvPr/>
        </p:nvCxnSpPr>
        <p:spPr>
          <a:xfrm>
            <a:off x="17641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CF9D571-04AE-074B-B3CF-8EF5D50D5DBB}"/>
              </a:ext>
            </a:extLst>
          </p:cNvPr>
          <p:cNvCxnSpPr>
            <a:cxnSpLocks/>
          </p:cNvCxnSpPr>
          <p:nvPr/>
        </p:nvCxnSpPr>
        <p:spPr>
          <a:xfrm flipH="1">
            <a:off x="20374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CD65A0E-2B70-214C-82D6-572111918400}"/>
              </a:ext>
            </a:extLst>
          </p:cNvPr>
          <p:cNvCxnSpPr>
            <a:cxnSpLocks/>
          </p:cNvCxnSpPr>
          <p:nvPr/>
        </p:nvCxnSpPr>
        <p:spPr>
          <a:xfrm>
            <a:off x="21388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6772CC2B-B075-C540-9279-B03991CB9D3F}"/>
              </a:ext>
            </a:extLst>
          </p:cNvPr>
          <p:cNvCxnSpPr>
            <a:cxnSpLocks/>
          </p:cNvCxnSpPr>
          <p:nvPr/>
        </p:nvCxnSpPr>
        <p:spPr>
          <a:xfrm flipH="1">
            <a:off x="24057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9EFA69B-E2F9-F44F-B8BB-EBF2DF4E402D}"/>
              </a:ext>
            </a:extLst>
          </p:cNvPr>
          <p:cNvCxnSpPr>
            <a:cxnSpLocks/>
          </p:cNvCxnSpPr>
          <p:nvPr/>
        </p:nvCxnSpPr>
        <p:spPr>
          <a:xfrm>
            <a:off x="250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300CE30-D687-424B-9647-81C2197FA55B}"/>
              </a:ext>
            </a:extLst>
          </p:cNvPr>
          <p:cNvCxnSpPr>
            <a:cxnSpLocks/>
          </p:cNvCxnSpPr>
          <p:nvPr/>
        </p:nvCxnSpPr>
        <p:spPr>
          <a:xfrm flipH="1">
            <a:off x="27835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1A71D760-7F25-5546-9444-02192D11F988}"/>
              </a:ext>
            </a:extLst>
          </p:cNvPr>
          <p:cNvCxnSpPr>
            <a:cxnSpLocks/>
          </p:cNvCxnSpPr>
          <p:nvPr/>
        </p:nvCxnSpPr>
        <p:spPr>
          <a:xfrm>
            <a:off x="28849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D3295E1-8B88-6B41-9F2B-431CDF4200AB}"/>
              </a:ext>
            </a:extLst>
          </p:cNvPr>
          <p:cNvCxnSpPr>
            <a:cxnSpLocks/>
          </p:cNvCxnSpPr>
          <p:nvPr/>
        </p:nvCxnSpPr>
        <p:spPr>
          <a:xfrm flipH="1">
            <a:off x="3158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DE120315-F440-1945-8127-5EB5E35E2734}"/>
              </a:ext>
            </a:extLst>
          </p:cNvPr>
          <p:cNvCxnSpPr>
            <a:cxnSpLocks/>
          </p:cNvCxnSpPr>
          <p:nvPr/>
        </p:nvCxnSpPr>
        <p:spPr>
          <a:xfrm>
            <a:off x="3259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A3D0606-CEF1-8C41-9F3B-CFC26074BCE9}"/>
              </a:ext>
            </a:extLst>
          </p:cNvPr>
          <p:cNvCxnSpPr>
            <a:cxnSpLocks/>
          </p:cNvCxnSpPr>
          <p:nvPr/>
        </p:nvCxnSpPr>
        <p:spPr>
          <a:xfrm flipH="1">
            <a:off x="35424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879A5DE-FF9E-7F48-8F0A-B53414C08F21}"/>
              </a:ext>
            </a:extLst>
          </p:cNvPr>
          <p:cNvCxnSpPr>
            <a:cxnSpLocks/>
          </p:cNvCxnSpPr>
          <p:nvPr/>
        </p:nvCxnSpPr>
        <p:spPr>
          <a:xfrm>
            <a:off x="36437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12858A3-D5CF-D24C-9504-31EF9E253438}"/>
              </a:ext>
            </a:extLst>
          </p:cNvPr>
          <p:cNvCxnSpPr>
            <a:cxnSpLocks/>
          </p:cNvCxnSpPr>
          <p:nvPr/>
        </p:nvCxnSpPr>
        <p:spPr>
          <a:xfrm flipH="1">
            <a:off x="39202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E7970642-D6DF-9D47-8059-F67E8480C628}"/>
              </a:ext>
            </a:extLst>
          </p:cNvPr>
          <p:cNvCxnSpPr>
            <a:cxnSpLocks/>
          </p:cNvCxnSpPr>
          <p:nvPr/>
        </p:nvCxnSpPr>
        <p:spPr>
          <a:xfrm>
            <a:off x="40215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8D187B92-7ACA-564D-8299-EC618E8B2692}"/>
              </a:ext>
            </a:extLst>
          </p:cNvPr>
          <p:cNvCxnSpPr>
            <a:cxnSpLocks/>
          </p:cNvCxnSpPr>
          <p:nvPr/>
        </p:nvCxnSpPr>
        <p:spPr>
          <a:xfrm flipH="1">
            <a:off x="42853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1AFD2743-D97C-DD4C-970C-D3AEF6FF5C60}"/>
              </a:ext>
            </a:extLst>
          </p:cNvPr>
          <p:cNvCxnSpPr>
            <a:cxnSpLocks/>
          </p:cNvCxnSpPr>
          <p:nvPr/>
        </p:nvCxnSpPr>
        <p:spPr>
          <a:xfrm>
            <a:off x="43867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AB42F56-7EF1-5344-867F-7574493823B4}"/>
              </a:ext>
            </a:extLst>
          </p:cNvPr>
          <p:cNvCxnSpPr>
            <a:cxnSpLocks/>
          </p:cNvCxnSpPr>
          <p:nvPr/>
        </p:nvCxnSpPr>
        <p:spPr>
          <a:xfrm flipH="1">
            <a:off x="4660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FBFE62D-8E75-7D41-9E11-F1C2C1BE954E}"/>
              </a:ext>
            </a:extLst>
          </p:cNvPr>
          <p:cNvCxnSpPr>
            <a:cxnSpLocks/>
          </p:cNvCxnSpPr>
          <p:nvPr/>
        </p:nvCxnSpPr>
        <p:spPr>
          <a:xfrm>
            <a:off x="4761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D4DB5DC3-D7D1-D64B-8C3F-92B333140DF2}"/>
              </a:ext>
            </a:extLst>
          </p:cNvPr>
          <p:cNvCxnSpPr>
            <a:cxnSpLocks/>
          </p:cNvCxnSpPr>
          <p:nvPr/>
        </p:nvCxnSpPr>
        <p:spPr>
          <a:xfrm flipH="1">
            <a:off x="50378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90D46781-8872-B343-993D-26DAFE1E600C}"/>
              </a:ext>
            </a:extLst>
          </p:cNvPr>
          <p:cNvCxnSpPr>
            <a:cxnSpLocks/>
          </p:cNvCxnSpPr>
          <p:nvPr/>
        </p:nvCxnSpPr>
        <p:spPr>
          <a:xfrm>
            <a:off x="51391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7A3EF0FA-D916-534E-B53D-135E548B7E79}"/>
              </a:ext>
            </a:extLst>
          </p:cNvPr>
          <p:cNvCxnSpPr>
            <a:cxnSpLocks/>
          </p:cNvCxnSpPr>
          <p:nvPr/>
        </p:nvCxnSpPr>
        <p:spPr>
          <a:xfrm flipH="1">
            <a:off x="5783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AE8F076F-DECC-D143-910F-6B0497568BD6}"/>
              </a:ext>
            </a:extLst>
          </p:cNvPr>
          <p:cNvCxnSpPr>
            <a:cxnSpLocks/>
          </p:cNvCxnSpPr>
          <p:nvPr/>
        </p:nvCxnSpPr>
        <p:spPr>
          <a:xfrm>
            <a:off x="5885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A248F321-0609-0C45-B6BF-B2E7F14C990D}"/>
              </a:ext>
            </a:extLst>
          </p:cNvPr>
          <p:cNvCxnSpPr>
            <a:cxnSpLocks/>
          </p:cNvCxnSpPr>
          <p:nvPr/>
        </p:nvCxnSpPr>
        <p:spPr>
          <a:xfrm flipH="1">
            <a:off x="5415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63B59C6-C218-B84E-94AF-B9E2EF844E27}"/>
              </a:ext>
            </a:extLst>
          </p:cNvPr>
          <p:cNvCxnSpPr>
            <a:cxnSpLocks/>
          </p:cNvCxnSpPr>
          <p:nvPr/>
        </p:nvCxnSpPr>
        <p:spPr>
          <a:xfrm>
            <a:off x="5517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42980E2-4CEC-5D47-BD24-450B59AF7569}"/>
              </a:ext>
            </a:extLst>
          </p:cNvPr>
          <p:cNvCxnSpPr>
            <a:cxnSpLocks/>
          </p:cNvCxnSpPr>
          <p:nvPr/>
        </p:nvCxnSpPr>
        <p:spPr>
          <a:xfrm flipH="1">
            <a:off x="5594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8F9EC1C8-242C-7F42-8923-ED30A944DC21}"/>
              </a:ext>
            </a:extLst>
          </p:cNvPr>
          <p:cNvCxnSpPr>
            <a:cxnSpLocks/>
          </p:cNvCxnSpPr>
          <p:nvPr/>
        </p:nvCxnSpPr>
        <p:spPr>
          <a:xfrm>
            <a:off x="5696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E235F9C-9BEC-0348-A863-91786E4D5BF1}"/>
              </a:ext>
            </a:extLst>
          </p:cNvPr>
          <p:cNvCxnSpPr>
            <a:cxnSpLocks/>
          </p:cNvCxnSpPr>
          <p:nvPr/>
        </p:nvCxnSpPr>
        <p:spPr>
          <a:xfrm flipH="1">
            <a:off x="4845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4DB9608-D971-BE43-8F9C-E04315330A90}"/>
              </a:ext>
            </a:extLst>
          </p:cNvPr>
          <p:cNvCxnSpPr>
            <a:cxnSpLocks/>
          </p:cNvCxnSpPr>
          <p:nvPr/>
        </p:nvCxnSpPr>
        <p:spPr>
          <a:xfrm>
            <a:off x="4947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A4E4CBB7-41A8-E04E-8FCB-21229CA71FD1}"/>
              </a:ext>
            </a:extLst>
          </p:cNvPr>
          <p:cNvCxnSpPr>
            <a:cxnSpLocks/>
          </p:cNvCxnSpPr>
          <p:nvPr/>
        </p:nvCxnSpPr>
        <p:spPr>
          <a:xfrm flipH="1">
            <a:off x="40995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EE41B98C-CC58-354B-AA56-31C3FE1ED041}"/>
              </a:ext>
            </a:extLst>
          </p:cNvPr>
          <p:cNvCxnSpPr>
            <a:cxnSpLocks/>
          </p:cNvCxnSpPr>
          <p:nvPr/>
        </p:nvCxnSpPr>
        <p:spPr>
          <a:xfrm>
            <a:off x="42009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0EB5309-8315-BC4D-B0A7-916245B081AB}"/>
              </a:ext>
            </a:extLst>
          </p:cNvPr>
          <p:cNvCxnSpPr>
            <a:cxnSpLocks/>
          </p:cNvCxnSpPr>
          <p:nvPr/>
        </p:nvCxnSpPr>
        <p:spPr>
          <a:xfrm flipH="1">
            <a:off x="33470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36EB9FE4-5E77-204C-9206-D534410DAEFC}"/>
              </a:ext>
            </a:extLst>
          </p:cNvPr>
          <p:cNvCxnSpPr>
            <a:cxnSpLocks/>
          </p:cNvCxnSpPr>
          <p:nvPr/>
        </p:nvCxnSpPr>
        <p:spPr>
          <a:xfrm>
            <a:off x="34484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2ED3F76-9537-6A4B-B776-C9F027B5F995}"/>
              </a:ext>
            </a:extLst>
          </p:cNvPr>
          <p:cNvCxnSpPr>
            <a:cxnSpLocks/>
          </p:cNvCxnSpPr>
          <p:nvPr/>
        </p:nvCxnSpPr>
        <p:spPr>
          <a:xfrm flipH="1">
            <a:off x="25977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C85045EF-7DA5-A349-8ABA-7286632767E6}"/>
              </a:ext>
            </a:extLst>
          </p:cNvPr>
          <p:cNvCxnSpPr>
            <a:cxnSpLocks/>
          </p:cNvCxnSpPr>
          <p:nvPr/>
        </p:nvCxnSpPr>
        <p:spPr>
          <a:xfrm>
            <a:off x="26991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7362BF2-1D32-894F-BEB8-AEEC5F6FA3C0}"/>
              </a:ext>
            </a:extLst>
          </p:cNvPr>
          <p:cNvCxnSpPr>
            <a:cxnSpLocks/>
          </p:cNvCxnSpPr>
          <p:nvPr/>
        </p:nvCxnSpPr>
        <p:spPr>
          <a:xfrm flipH="1">
            <a:off x="18484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043BEC2-6295-234D-8262-E6B4801EE2D4}"/>
              </a:ext>
            </a:extLst>
          </p:cNvPr>
          <p:cNvCxnSpPr>
            <a:cxnSpLocks/>
          </p:cNvCxnSpPr>
          <p:nvPr/>
        </p:nvCxnSpPr>
        <p:spPr>
          <a:xfrm>
            <a:off x="19498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70A720AA-16E1-FD49-9FA4-CDBE7162D8E8}"/>
              </a:ext>
            </a:extLst>
          </p:cNvPr>
          <p:cNvCxnSpPr>
            <a:cxnSpLocks/>
          </p:cNvCxnSpPr>
          <p:nvPr/>
        </p:nvCxnSpPr>
        <p:spPr>
          <a:xfrm flipH="1">
            <a:off x="10896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04D5228-6AA3-914A-BF37-BFEEA6B82710}"/>
              </a:ext>
            </a:extLst>
          </p:cNvPr>
          <p:cNvCxnSpPr>
            <a:cxnSpLocks/>
          </p:cNvCxnSpPr>
          <p:nvPr/>
        </p:nvCxnSpPr>
        <p:spPr>
          <a:xfrm>
            <a:off x="11910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5374F3F-E552-6944-8375-411B6AB59400}"/>
              </a:ext>
            </a:extLst>
          </p:cNvPr>
          <p:cNvCxnSpPr>
            <a:cxnSpLocks/>
          </p:cNvCxnSpPr>
          <p:nvPr/>
        </p:nvCxnSpPr>
        <p:spPr>
          <a:xfrm>
            <a:off x="8269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00D2B-EB0D-334C-A3F1-7D8E3F25ACDC}"/>
              </a:ext>
            </a:extLst>
          </p:cNvPr>
          <p:cNvCxnSpPr>
            <a:cxnSpLocks/>
          </p:cNvCxnSpPr>
          <p:nvPr/>
        </p:nvCxnSpPr>
        <p:spPr>
          <a:xfrm flipV="1">
            <a:off x="4701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D7288C3-EEBE-CD4B-8C55-1973B2FD7284}"/>
              </a:ext>
            </a:extLst>
          </p:cNvPr>
          <p:cNvCxnSpPr>
            <a:cxnSpLocks/>
          </p:cNvCxnSpPr>
          <p:nvPr/>
        </p:nvCxnSpPr>
        <p:spPr>
          <a:xfrm flipH="1">
            <a:off x="365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41DF3A3-7912-DF43-98BF-0981779F4F12}"/>
              </a:ext>
            </a:extLst>
          </p:cNvPr>
          <p:cNvCxnSpPr>
            <a:cxnSpLocks/>
          </p:cNvCxnSpPr>
          <p:nvPr/>
        </p:nvCxnSpPr>
        <p:spPr>
          <a:xfrm>
            <a:off x="467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9E74FF0C-CF4F-9941-94BD-D04D45967C32}"/>
              </a:ext>
            </a:extLst>
          </p:cNvPr>
          <p:cNvCxnSpPr>
            <a:cxnSpLocks/>
          </p:cNvCxnSpPr>
          <p:nvPr/>
        </p:nvCxnSpPr>
        <p:spPr>
          <a:xfrm>
            <a:off x="23287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77688D0-B083-AF46-ADFF-4A25BF580425}"/>
              </a:ext>
            </a:extLst>
          </p:cNvPr>
          <p:cNvCxnSpPr>
            <a:cxnSpLocks/>
          </p:cNvCxnSpPr>
          <p:nvPr/>
        </p:nvCxnSpPr>
        <p:spPr>
          <a:xfrm flipV="1">
            <a:off x="19719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6184688-9E89-0A46-93B5-43C6F8B57DF1}"/>
              </a:ext>
            </a:extLst>
          </p:cNvPr>
          <p:cNvCxnSpPr>
            <a:cxnSpLocks/>
          </p:cNvCxnSpPr>
          <p:nvPr/>
        </p:nvCxnSpPr>
        <p:spPr>
          <a:xfrm>
            <a:off x="38209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E2DFC02-E2FA-EF4D-B152-0034DB9DECCB}"/>
              </a:ext>
            </a:extLst>
          </p:cNvPr>
          <p:cNvCxnSpPr>
            <a:cxnSpLocks/>
          </p:cNvCxnSpPr>
          <p:nvPr/>
        </p:nvCxnSpPr>
        <p:spPr>
          <a:xfrm flipV="1">
            <a:off x="34641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CFA5D68A-F160-4747-96CA-FAA421E5ED65}"/>
              </a:ext>
            </a:extLst>
          </p:cNvPr>
          <p:cNvCxnSpPr>
            <a:cxnSpLocks/>
          </p:cNvCxnSpPr>
          <p:nvPr/>
        </p:nvCxnSpPr>
        <p:spPr>
          <a:xfrm>
            <a:off x="5325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87BDB541-A75B-8A45-87EF-42815D8001D3}"/>
              </a:ext>
            </a:extLst>
          </p:cNvPr>
          <p:cNvCxnSpPr>
            <a:cxnSpLocks/>
          </p:cNvCxnSpPr>
          <p:nvPr/>
        </p:nvCxnSpPr>
        <p:spPr>
          <a:xfrm flipV="1">
            <a:off x="4969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A093BE4-7F19-954A-9039-6E0D68F84431}"/>
              </a:ext>
            </a:extLst>
          </p:cNvPr>
          <p:cNvCxnSpPr>
            <a:cxnSpLocks/>
          </p:cNvCxnSpPr>
          <p:nvPr/>
        </p:nvCxnSpPr>
        <p:spPr>
          <a:xfrm>
            <a:off x="15861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B1BFC0F3-8780-3341-95AC-67CDFF9C0D75}"/>
              </a:ext>
            </a:extLst>
          </p:cNvPr>
          <p:cNvCxnSpPr>
            <a:cxnSpLocks/>
          </p:cNvCxnSpPr>
          <p:nvPr/>
        </p:nvCxnSpPr>
        <p:spPr>
          <a:xfrm flipH="1">
            <a:off x="37823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43849B9-CAF6-A745-9067-75B4EC00012A}"/>
              </a:ext>
            </a:extLst>
          </p:cNvPr>
          <p:cNvCxnSpPr>
            <a:cxnSpLocks/>
          </p:cNvCxnSpPr>
          <p:nvPr/>
        </p:nvCxnSpPr>
        <p:spPr>
          <a:xfrm>
            <a:off x="45471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EEF811B3-2B4B-244D-ACA6-17523E44F64B}"/>
              </a:ext>
            </a:extLst>
          </p:cNvPr>
          <p:cNvCxnSpPr>
            <a:cxnSpLocks/>
          </p:cNvCxnSpPr>
          <p:nvPr/>
        </p:nvCxnSpPr>
        <p:spPr>
          <a:xfrm>
            <a:off x="3510708" y="3318032"/>
            <a:ext cx="772602" cy="43819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4FA96F-DBEE-9140-841C-FC778E95CC52}"/>
              </a:ext>
            </a:extLst>
          </p:cNvPr>
          <p:cNvGrpSpPr/>
          <p:nvPr/>
        </p:nvGrpSpPr>
        <p:grpSpPr>
          <a:xfrm>
            <a:off x="107027" y="3052256"/>
            <a:ext cx="5949019" cy="2174446"/>
            <a:chOff x="106600" y="3105997"/>
            <a:chExt cx="5949019" cy="2096623"/>
          </a:xfrm>
        </p:grpSpPr>
        <p:pic>
          <p:nvPicPr>
            <p:cNvPr id="726" name="Picture 725">
              <a:extLst>
                <a:ext uri="{FF2B5EF4-FFF2-40B4-BE49-F238E27FC236}">
                  <a16:creationId xmlns:a16="http://schemas.microsoft.com/office/drawing/2014/main" id="{FCAF89AE-9DB6-9C4C-AB02-A6CDC84E7F69}"/>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40" name="Picture 739">
              <a:extLst>
                <a:ext uri="{FF2B5EF4-FFF2-40B4-BE49-F238E27FC236}">
                  <a16:creationId xmlns:a16="http://schemas.microsoft.com/office/drawing/2014/main" id="{EC7E373A-A0FD-4C4D-A05F-AC659527F061}"/>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41" name="Picture 740">
              <a:extLst>
                <a:ext uri="{FF2B5EF4-FFF2-40B4-BE49-F238E27FC236}">
                  <a16:creationId xmlns:a16="http://schemas.microsoft.com/office/drawing/2014/main" id="{1D327316-F339-0044-BE21-3F41ED276410}"/>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42" name="Picture 741">
              <a:extLst>
                <a:ext uri="{FF2B5EF4-FFF2-40B4-BE49-F238E27FC236}">
                  <a16:creationId xmlns:a16="http://schemas.microsoft.com/office/drawing/2014/main" id="{E0B7E1B2-8C28-8342-87A8-974549A76E39}"/>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43" name="Picture 742">
              <a:extLst>
                <a:ext uri="{FF2B5EF4-FFF2-40B4-BE49-F238E27FC236}">
                  <a16:creationId xmlns:a16="http://schemas.microsoft.com/office/drawing/2014/main" id="{E3BD2D75-669E-674C-ABBA-1B843129A9B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44" name="Picture 743">
              <a:extLst>
                <a:ext uri="{FF2B5EF4-FFF2-40B4-BE49-F238E27FC236}">
                  <a16:creationId xmlns:a16="http://schemas.microsoft.com/office/drawing/2014/main" id="{8A93ED51-E4F8-FA49-9D4F-E17BA3EDEC71}"/>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45" name="Picture 744">
              <a:extLst>
                <a:ext uri="{FF2B5EF4-FFF2-40B4-BE49-F238E27FC236}">
                  <a16:creationId xmlns:a16="http://schemas.microsoft.com/office/drawing/2014/main" id="{4CA1CBA6-012E-644E-8780-7C729D917B4C}"/>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46" name="Picture 745">
              <a:extLst>
                <a:ext uri="{FF2B5EF4-FFF2-40B4-BE49-F238E27FC236}">
                  <a16:creationId xmlns:a16="http://schemas.microsoft.com/office/drawing/2014/main" id="{40DEAC20-D265-F149-9A5B-CD96D9785613}"/>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47" name="Picture 746">
              <a:extLst>
                <a:ext uri="{FF2B5EF4-FFF2-40B4-BE49-F238E27FC236}">
                  <a16:creationId xmlns:a16="http://schemas.microsoft.com/office/drawing/2014/main" id="{00DC77DC-F2BE-3A4B-ADF3-7D7E6F7F2416}"/>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48" name="Picture 747">
              <a:extLst>
                <a:ext uri="{FF2B5EF4-FFF2-40B4-BE49-F238E27FC236}">
                  <a16:creationId xmlns:a16="http://schemas.microsoft.com/office/drawing/2014/main" id="{59AED397-3A74-AC42-B528-DB0AB69498C4}"/>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49" name="Picture 748">
              <a:extLst>
                <a:ext uri="{FF2B5EF4-FFF2-40B4-BE49-F238E27FC236}">
                  <a16:creationId xmlns:a16="http://schemas.microsoft.com/office/drawing/2014/main" id="{6F05EB41-5D0D-624E-B65C-F0F536BB6941}"/>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0" name="Picture 749">
              <a:extLst>
                <a:ext uri="{FF2B5EF4-FFF2-40B4-BE49-F238E27FC236}">
                  <a16:creationId xmlns:a16="http://schemas.microsoft.com/office/drawing/2014/main" id="{9CFCC67B-043C-1844-9F76-167A79EC284A}"/>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51" name="Picture 750">
              <a:extLst>
                <a:ext uri="{FF2B5EF4-FFF2-40B4-BE49-F238E27FC236}">
                  <a16:creationId xmlns:a16="http://schemas.microsoft.com/office/drawing/2014/main" id="{6D0F82ED-8742-4647-A27F-4EB255EA4867}"/>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52" name="Picture 751">
              <a:extLst>
                <a:ext uri="{FF2B5EF4-FFF2-40B4-BE49-F238E27FC236}">
                  <a16:creationId xmlns:a16="http://schemas.microsoft.com/office/drawing/2014/main" id="{50603FB2-6CE8-3047-B4EF-07B96B5ABCC4}"/>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53" name="Picture 752">
              <a:extLst>
                <a:ext uri="{FF2B5EF4-FFF2-40B4-BE49-F238E27FC236}">
                  <a16:creationId xmlns:a16="http://schemas.microsoft.com/office/drawing/2014/main" id="{EFDD0DEC-0EEE-1A4B-92CF-E03C5C78978E}"/>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54" name="Picture 753">
              <a:extLst>
                <a:ext uri="{FF2B5EF4-FFF2-40B4-BE49-F238E27FC236}">
                  <a16:creationId xmlns:a16="http://schemas.microsoft.com/office/drawing/2014/main" id="{F2401893-9C55-0C49-AAC0-5957663F134B}"/>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55" name="Picture 754">
              <a:extLst>
                <a:ext uri="{FF2B5EF4-FFF2-40B4-BE49-F238E27FC236}">
                  <a16:creationId xmlns:a16="http://schemas.microsoft.com/office/drawing/2014/main" id="{422BF759-6090-7A4C-BA6F-B24A8804776E}"/>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62" name="Picture 761">
              <a:extLst>
                <a:ext uri="{FF2B5EF4-FFF2-40B4-BE49-F238E27FC236}">
                  <a16:creationId xmlns:a16="http://schemas.microsoft.com/office/drawing/2014/main" id="{FB481683-BC2B-A74E-93E9-1CB7965ECD47}"/>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63" name="Picture 762">
              <a:extLst>
                <a:ext uri="{FF2B5EF4-FFF2-40B4-BE49-F238E27FC236}">
                  <a16:creationId xmlns:a16="http://schemas.microsoft.com/office/drawing/2014/main" id="{F2865BDA-0BFD-4C4F-98B3-ED18B81BE47A}"/>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64" name="Picture 763">
              <a:extLst>
                <a:ext uri="{FF2B5EF4-FFF2-40B4-BE49-F238E27FC236}">
                  <a16:creationId xmlns:a16="http://schemas.microsoft.com/office/drawing/2014/main" id="{66AFCD9C-A152-EC48-90EF-85D6096CD6F2}"/>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65" name="Picture 764">
              <a:extLst>
                <a:ext uri="{FF2B5EF4-FFF2-40B4-BE49-F238E27FC236}">
                  <a16:creationId xmlns:a16="http://schemas.microsoft.com/office/drawing/2014/main" id="{E8D19011-6CF6-3A44-B721-2EC4C301762F}"/>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66" name="Picture 765">
              <a:extLst>
                <a:ext uri="{FF2B5EF4-FFF2-40B4-BE49-F238E27FC236}">
                  <a16:creationId xmlns:a16="http://schemas.microsoft.com/office/drawing/2014/main" id="{F83E593D-4EA8-1747-A95A-643D074EC6ED}"/>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67" name="Picture 766">
              <a:extLst>
                <a:ext uri="{FF2B5EF4-FFF2-40B4-BE49-F238E27FC236}">
                  <a16:creationId xmlns:a16="http://schemas.microsoft.com/office/drawing/2014/main" id="{DD520059-0731-8D4F-9684-68159843A628}"/>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68" name="Picture 767">
              <a:extLst>
                <a:ext uri="{FF2B5EF4-FFF2-40B4-BE49-F238E27FC236}">
                  <a16:creationId xmlns:a16="http://schemas.microsoft.com/office/drawing/2014/main" id="{32FEAC7F-802F-6F40-B442-576D239D680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69" name="Picture 768">
              <a:extLst>
                <a:ext uri="{FF2B5EF4-FFF2-40B4-BE49-F238E27FC236}">
                  <a16:creationId xmlns:a16="http://schemas.microsoft.com/office/drawing/2014/main" id="{E70B3BEB-B778-9C40-ABD4-D8E22CB4037E}"/>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70" name="Picture 769">
              <a:extLst>
                <a:ext uri="{FF2B5EF4-FFF2-40B4-BE49-F238E27FC236}">
                  <a16:creationId xmlns:a16="http://schemas.microsoft.com/office/drawing/2014/main" id="{09F0F88C-8772-AE4E-8952-AABAE91961CB}"/>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71" name="Picture 770">
              <a:extLst>
                <a:ext uri="{FF2B5EF4-FFF2-40B4-BE49-F238E27FC236}">
                  <a16:creationId xmlns:a16="http://schemas.microsoft.com/office/drawing/2014/main" id="{3BB27C89-0B6D-1F48-BEDE-EC3D06561D8C}"/>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72" name="Picture 771">
              <a:extLst>
                <a:ext uri="{FF2B5EF4-FFF2-40B4-BE49-F238E27FC236}">
                  <a16:creationId xmlns:a16="http://schemas.microsoft.com/office/drawing/2014/main" id="{9E0E5132-F6B6-9F4C-8513-11A764C21462}"/>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773" name="Picture 772">
              <a:extLst>
                <a:ext uri="{FF2B5EF4-FFF2-40B4-BE49-F238E27FC236}">
                  <a16:creationId xmlns:a16="http://schemas.microsoft.com/office/drawing/2014/main" id="{84812FC9-4A74-6448-B42F-0D893897EDFF}"/>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774" name="Picture 773">
              <a:extLst>
                <a:ext uri="{FF2B5EF4-FFF2-40B4-BE49-F238E27FC236}">
                  <a16:creationId xmlns:a16="http://schemas.microsoft.com/office/drawing/2014/main" id="{E308B5AF-8984-594F-8792-44238E908A15}"/>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775" name="Picture 774">
              <a:extLst>
                <a:ext uri="{FF2B5EF4-FFF2-40B4-BE49-F238E27FC236}">
                  <a16:creationId xmlns:a16="http://schemas.microsoft.com/office/drawing/2014/main" id="{163CABF5-1F01-5849-A22F-56E39167FA6A}"/>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776" name="Picture 775">
              <a:extLst>
                <a:ext uri="{FF2B5EF4-FFF2-40B4-BE49-F238E27FC236}">
                  <a16:creationId xmlns:a16="http://schemas.microsoft.com/office/drawing/2014/main" id="{56D7ACE7-7CD7-B948-A910-717D76366246}"/>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777" name="Picture 776">
              <a:extLst>
                <a:ext uri="{FF2B5EF4-FFF2-40B4-BE49-F238E27FC236}">
                  <a16:creationId xmlns:a16="http://schemas.microsoft.com/office/drawing/2014/main" id="{BCC226F4-D741-CC4F-923E-F007850AFB90}"/>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142" name="Picture 141">
              <a:extLst>
                <a:ext uri="{FF2B5EF4-FFF2-40B4-BE49-F238E27FC236}">
                  <a16:creationId xmlns:a16="http://schemas.microsoft.com/office/drawing/2014/main" id="{2FE85868-2478-DF49-BB9C-75272F57E395}"/>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143" name="Picture 142">
              <a:extLst>
                <a:ext uri="{FF2B5EF4-FFF2-40B4-BE49-F238E27FC236}">
                  <a16:creationId xmlns:a16="http://schemas.microsoft.com/office/drawing/2014/main" id="{093CCFA5-94E0-3B41-B8C4-201782AAF919}"/>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144" name="Picture 143">
              <a:extLst>
                <a:ext uri="{FF2B5EF4-FFF2-40B4-BE49-F238E27FC236}">
                  <a16:creationId xmlns:a16="http://schemas.microsoft.com/office/drawing/2014/main" id="{0C458FB0-DA45-F147-878D-69C895DBC6BB}"/>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145" name="Picture 144">
              <a:extLst>
                <a:ext uri="{FF2B5EF4-FFF2-40B4-BE49-F238E27FC236}">
                  <a16:creationId xmlns:a16="http://schemas.microsoft.com/office/drawing/2014/main" id="{385A53E9-9922-4C4E-A7D5-B6DC217E6E1F}"/>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146" name="Picture 145">
              <a:extLst>
                <a:ext uri="{FF2B5EF4-FFF2-40B4-BE49-F238E27FC236}">
                  <a16:creationId xmlns:a16="http://schemas.microsoft.com/office/drawing/2014/main" id="{572D609F-293F-6048-879F-BEEA96827128}"/>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147" name="Picture 146">
              <a:extLst>
                <a:ext uri="{FF2B5EF4-FFF2-40B4-BE49-F238E27FC236}">
                  <a16:creationId xmlns:a16="http://schemas.microsoft.com/office/drawing/2014/main" id="{DF117717-2CB2-E74C-B3BA-8F720FBEA930}"/>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148" name="Picture 147">
              <a:extLst>
                <a:ext uri="{FF2B5EF4-FFF2-40B4-BE49-F238E27FC236}">
                  <a16:creationId xmlns:a16="http://schemas.microsoft.com/office/drawing/2014/main" id="{A397BA44-8310-2749-B68E-70CDFB82BF21}"/>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149" name="Picture 148">
              <a:extLst>
                <a:ext uri="{FF2B5EF4-FFF2-40B4-BE49-F238E27FC236}">
                  <a16:creationId xmlns:a16="http://schemas.microsoft.com/office/drawing/2014/main" id="{CC271CE4-E7E9-C24D-82D5-0F3A3C450D7A}"/>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150" name="Picture 149">
              <a:extLst>
                <a:ext uri="{FF2B5EF4-FFF2-40B4-BE49-F238E27FC236}">
                  <a16:creationId xmlns:a16="http://schemas.microsoft.com/office/drawing/2014/main" id="{3D1C4651-65BE-E140-82F9-CC026E5D6DD7}"/>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151" name="Picture 150">
              <a:extLst>
                <a:ext uri="{FF2B5EF4-FFF2-40B4-BE49-F238E27FC236}">
                  <a16:creationId xmlns:a16="http://schemas.microsoft.com/office/drawing/2014/main" id="{04B6A833-51EE-DF48-AD43-EDBB2100B113}"/>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152" name="Picture 151">
              <a:extLst>
                <a:ext uri="{FF2B5EF4-FFF2-40B4-BE49-F238E27FC236}">
                  <a16:creationId xmlns:a16="http://schemas.microsoft.com/office/drawing/2014/main" id="{4A458658-53CD-EF4C-B6BB-9C56A5C71E23}"/>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153" name="Picture 152">
              <a:extLst>
                <a:ext uri="{FF2B5EF4-FFF2-40B4-BE49-F238E27FC236}">
                  <a16:creationId xmlns:a16="http://schemas.microsoft.com/office/drawing/2014/main" id="{F8B516A8-7F1D-7941-987E-9DDB3EEDDED5}"/>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154" name="Picture 153">
              <a:extLst>
                <a:ext uri="{FF2B5EF4-FFF2-40B4-BE49-F238E27FC236}">
                  <a16:creationId xmlns:a16="http://schemas.microsoft.com/office/drawing/2014/main" id="{1DACDBE9-8795-3B46-9A53-177D5762BFE3}"/>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155" name="Picture 154">
              <a:extLst>
                <a:ext uri="{FF2B5EF4-FFF2-40B4-BE49-F238E27FC236}">
                  <a16:creationId xmlns:a16="http://schemas.microsoft.com/office/drawing/2014/main" id="{ECF2AACE-04B3-4D4A-9CFC-3FD0F03075A2}"/>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156" name="Picture 155">
              <a:extLst>
                <a:ext uri="{FF2B5EF4-FFF2-40B4-BE49-F238E27FC236}">
                  <a16:creationId xmlns:a16="http://schemas.microsoft.com/office/drawing/2014/main" id="{FFAF56E2-B1BB-A64B-ACD7-F7A4ADC1CE22}"/>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157" name="Picture 156">
              <a:extLst>
                <a:ext uri="{FF2B5EF4-FFF2-40B4-BE49-F238E27FC236}">
                  <a16:creationId xmlns:a16="http://schemas.microsoft.com/office/drawing/2014/main" id="{FF036210-270B-E742-893C-DE4236476DC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158" name="Picture 157">
              <a:extLst>
                <a:ext uri="{FF2B5EF4-FFF2-40B4-BE49-F238E27FC236}">
                  <a16:creationId xmlns:a16="http://schemas.microsoft.com/office/drawing/2014/main" id="{539D1457-D27B-6543-B0C0-713FC1CD133B}"/>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159" name="Picture 158">
              <a:extLst>
                <a:ext uri="{FF2B5EF4-FFF2-40B4-BE49-F238E27FC236}">
                  <a16:creationId xmlns:a16="http://schemas.microsoft.com/office/drawing/2014/main" id="{AA952711-B6A5-A14B-A52E-5FFB1585AC58}"/>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160" name="Picture 159">
              <a:extLst>
                <a:ext uri="{FF2B5EF4-FFF2-40B4-BE49-F238E27FC236}">
                  <a16:creationId xmlns:a16="http://schemas.microsoft.com/office/drawing/2014/main" id="{FEF28F08-E56A-7B41-837D-E28941E97A4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161" name="Picture 160">
              <a:extLst>
                <a:ext uri="{FF2B5EF4-FFF2-40B4-BE49-F238E27FC236}">
                  <a16:creationId xmlns:a16="http://schemas.microsoft.com/office/drawing/2014/main" id="{43638B14-160A-3841-A6CE-3286D62E26DF}"/>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162" name="Picture 161">
              <a:extLst>
                <a:ext uri="{FF2B5EF4-FFF2-40B4-BE49-F238E27FC236}">
                  <a16:creationId xmlns:a16="http://schemas.microsoft.com/office/drawing/2014/main" id="{58897953-A00D-9F40-B0CE-082A4AFEAADF}"/>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163" name="Picture 162">
              <a:extLst>
                <a:ext uri="{FF2B5EF4-FFF2-40B4-BE49-F238E27FC236}">
                  <a16:creationId xmlns:a16="http://schemas.microsoft.com/office/drawing/2014/main" id="{BD0CF8DC-C121-F946-B43F-D67DA20B6669}"/>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164" name="Picture 163">
              <a:extLst>
                <a:ext uri="{FF2B5EF4-FFF2-40B4-BE49-F238E27FC236}">
                  <a16:creationId xmlns:a16="http://schemas.microsoft.com/office/drawing/2014/main" id="{1B96E58D-0514-E945-9E31-D4F3155579E0}"/>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165" name="Picture 164">
              <a:extLst>
                <a:ext uri="{FF2B5EF4-FFF2-40B4-BE49-F238E27FC236}">
                  <a16:creationId xmlns:a16="http://schemas.microsoft.com/office/drawing/2014/main" id="{E3A2F882-FDAF-7E4D-A158-BCC74585EBAC}"/>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166" name="Picture 165">
              <a:extLst>
                <a:ext uri="{FF2B5EF4-FFF2-40B4-BE49-F238E27FC236}">
                  <a16:creationId xmlns:a16="http://schemas.microsoft.com/office/drawing/2014/main" id="{77B6CE67-C3CB-5E4E-8F31-41E9FFEB1B0D}"/>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167" name="Picture 166">
              <a:extLst>
                <a:ext uri="{FF2B5EF4-FFF2-40B4-BE49-F238E27FC236}">
                  <a16:creationId xmlns:a16="http://schemas.microsoft.com/office/drawing/2014/main" id="{A5B88661-DB7D-114A-B37E-4183A4C11293}"/>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168" name="Picture 167">
              <a:extLst>
                <a:ext uri="{FF2B5EF4-FFF2-40B4-BE49-F238E27FC236}">
                  <a16:creationId xmlns:a16="http://schemas.microsoft.com/office/drawing/2014/main" id="{DB3B0A0D-EEA5-A642-9BA0-856DCB98995D}"/>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169" name="Picture 168">
              <a:extLst>
                <a:ext uri="{FF2B5EF4-FFF2-40B4-BE49-F238E27FC236}">
                  <a16:creationId xmlns:a16="http://schemas.microsoft.com/office/drawing/2014/main" id="{0781C887-D0AC-574D-A686-CD8CCFA6FD1B}"/>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170" name="Picture 169">
              <a:extLst>
                <a:ext uri="{FF2B5EF4-FFF2-40B4-BE49-F238E27FC236}">
                  <a16:creationId xmlns:a16="http://schemas.microsoft.com/office/drawing/2014/main" id="{57E2CA54-63B0-7044-BF15-56083294C798}"/>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171" name="Picture 170">
              <a:extLst>
                <a:ext uri="{FF2B5EF4-FFF2-40B4-BE49-F238E27FC236}">
                  <a16:creationId xmlns:a16="http://schemas.microsoft.com/office/drawing/2014/main" id="{1EABC87F-3B32-5A44-97D6-630A75EA2503}"/>
                </a:ext>
              </a:extLst>
            </p:cNvPr>
            <p:cNvPicPr>
              <a:picLocks noChangeAspect="1"/>
            </p:cNvPicPr>
            <p:nvPr/>
          </p:nvPicPr>
          <p:blipFill>
            <a:blip r:embed="rId3"/>
            <a:stretch>
              <a:fillRect/>
            </a:stretch>
          </p:blipFill>
          <p:spPr>
            <a:xfrm>
              <a:off x="2508699" y="3105997"/>
              <a:ext cx="1148757" cy="563250"/>
            </a:xfrm>
            <a:prstGeom prst="rect">
              <a:avLst/>
            </a:prstGeom>
          </p:spPr>
        </p:pic>
      </p:grpSp>
      <p:grpSp>
        <p:nvGrpSpPr>
          <p:cNvPr id="7" name="Group 6">
            <a:extLst>
              <a:ext uri="{FF2B5EF4-FFF2-40B4-BE49-F238E27FC236}">
                <a16:creationId xmlns:a16="http://schemas.microsoft.com/office/drawing/2014/main" id="{B91C6A5E-8A0A-9942-8B36-CED85925B70C}"/>
              </a:ext>
            </a:extLst>
          </p:cNvPr>
          <p:cNvGrpSpPr/>
          <p:nvPr/>
        </p:nvGrpSpPr>
        <p:grpSpPr>
          <a:xfrm>
            <a:off x="82550" y="5255016"/>
            <a:ext cx="5988050" cy="45720"/>
            <a:chOff x="373218" y="5108181"/>
            <a:chExt cx="8616085" cy="50191"/>
          </a:xfrm>
        </p:grpSpPr>
        <p:pic>
          <p:nvPicPr>
            <p:cNvPr id="237" name="Picture 236">
              <a:extLst>
                <a:ext uri="{FF2B5EF4-FFF2-40B4-BE49-F238E27FC236}">
                  <a16:creationId xmlns:a16="http://schemas.microsoft.com/office/drawing/2014/main" id="{CC09E3C7-0840-9641-B2C2-51BA6F00A43A}"/>
                </a:ext>
              </a:extLst>
            </p:cNvPr>
            <p:cNvPicPr>
              <a:picLocks noChangeAspect="1"/>
            </p:cNvPicPr>
            <p:nvPr/>
          </p:nvPicPr>
          <p:blipFill>
            <a:blip r:embed="rId3"/>
            <a:stretch>
              <a:fillRect/>
            </a:stretch>
          </p:blipFill>
          <p:spPr>
            <a:xfrm>
              <a:off x="641015" y="5108181"/>
              <a:ext cx="102364" cy="50191"/>
            </a:xfrm>
            <a:prstGeom prst="rect">
              <a:avLst/>
            </a:prstGeom>
          </p:spPr>
        </p:pic>
        <p:pic>
          <p:nvPicPr>
            <p:cNvPr id="238" name="Picture 237">
              <a:extLst>
                <a:ext uri="{FF2B5EF4-FFF2-40B4-BE49-F238E27FC236}">
                  <a16:creationId xmlns:a16="http://schemas.microsoft.com/office/drawing/2014/main" id="{D74E5F7C-E091-9C43-935C-A09687DAF3AA}"/>
                </a:ext>
              </a:extLst>
            </p:cNvPr>
            <p:cNvPicPr>
              <a:picLocks noChangeAspect="1"/>
            </p:cNvPicPr>
            <p:nvPr/>
          </p:nvPicPr>
          <p:blipFill>
            <a:blip r:embed="rId3"/>
            <a:stretch>
              <a:fillRect/>
            </a:stretch>
          </p:blipFill>
          <p:spPr>
            <a:xfrm>
              <a:off x="501174" y="5108181"/>
              <a:ext cx="102364" cy="50191"/>
            </a:xfrm>
            <a:prstGeom prst="rect">
              <a:avLst/>
            </a:prstGeom>
          </p:spPr>
        </p:pic>
        <p:pic>
          <p:nvPicPr>
            <p:cNvPr id="239" name="Picture 238">
              <a:extLst>
                <a:ext uri="{FF2B5EF4-FFF2-40B4-BE49-F238E27FC236}">
                  <a16:creationId xmlns:a16="http://schemas.microsoft.com/office/drawing/2014/main" id="{2BE44008-A151-B24F-8E60-20E02DB31A1E}"/>
                </a:ext>
              </a:extLst>
            </p:cNvPr>
            <p:cNvPicPr>
              <a:picLocks noChangeAspect="1"/>
            </p:cNvPicPr>
            <p:nvPr/>
          </p:nvPicPr>
          <p:blipFill>
            <a:blip r:embed="rId3"/>
            <a:stretch>
              <a:fillRect/>
            </a:stretch>
          </p:blipFill>
          <p:spPr>
            <a:xfrm>
              <a:off x="373218" y="5108181"/>
              <a:ext cx="102364" cy="50191"/>
            </a:xfrm>
            <a:prstGeom prst="rect">
              <a:avLst/>
            </a:prstGeom>
          </p:spPr>
        </p:pic>
        <p:pic>
          <p:nvPicPr>
            <p:cNvPr id="240" name="Picture 239">
              <a:extLst>
                <a:ext uri="{FF2B5EF4-FFF2-40B4-BE49-F238E27FC236}">
                  <a16:creationId xmlns:a16="http://schemas.microsoft.com/office/drawing/2014/main" id="{F3C6143B-3107-614F-BBCD-BD5912AAC7BB}"/>
                </a:ext>
              </a:extLst>
            </p:cNvPr>
            <p:cNvPicPr>
              <a:picLocks noChangeAspect="1"/>
            </p:cNvPicPr>
            <p:nvPr/>
          </p:nvPicPr>
          <p:blipFill>
            <a:blip r:embed="rId3"/>
            <a:stretch>
              <a:fillRect/>
            </a:stretch>
          </p:blipFill>
          <p:spPr>
            <a:xfrm>
              <a:off x="777434" y="5108181"/>
              <a:ext cx="102364" cy="50191"/>
            </a:xfrm>
            <a:prstGeom prst="rect">
              <a:avLst/>
            </a:prstGeom>
          </p:spPr>
        </p:pic>
        <p:pic>
          <p:nvPicPr>
            <p:cNvPr id="241" name="Picture 240">
              <a:extLst>
                <a:ext uri="{FF2B5EF4-FFF2-40B4-BE49-F238E27FC236}">
                  <a16:creationId xmlns:a16="http://schemas.microsoft.com/office/drawing/2014/main" id="{B045678B-A807-4840-946C-F6CE93054FFC}"/>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242" name="Picture 241">
              <a:extLst>
                <a:ext uri="{FF2B5EF4-FFF2-40B4-BE49-F238E27FC236}">
                  <a16:creationId xmlns:a16="http://schemas.microsoft.com/office/drawing/2014/main" id="{7A3B89AA-D4DB-8F4B-9FB7-02DE2022B083}"/>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243" name="Picture 242">
              <a:extLst>
                <a:ext uri="{FF2B5EF4-FFF2-40B4-BE49-F238E27FC236}">
                  <a16:creationId xmlns:a16="http://schemas.microsoft.com/office/drawing/2014/main" id="{538A2B1C-6B97-8A42-B086-239F590924CD}"/>
                </a:ext>
              </a:extLst>
            </p:cNvPr>
            <p:cNvPicPr>
              <a:picLocks noChangeAspect="1"/>
            </p:cNvPicPr>
            <p:nvPr/>
          </p:nvPicPr>
          <p:blipFill>
            <a:blip r:embed="rId3"/>
            <a:stretch>
              <a:fillRect/>
            </a:stretch>
          </p:blipFill>
          <p:spPr>
            <a:xfrm>
              <a:off x="913852" y="5108181"/>
              <a:ext cx="102364" cy="50191"/>
            </a:xfrm>
            <a:prstGeom prst="rect">
              <a:avLst/>
            </a:prstGeom>
          </p:spPr>
        </p:pic>
        <p:pic>
          <p:nvPicPr>
            <p:cNvPr id="244" name="Picture 243">
              <a:extLst>
                <a:ext uri="{FF2B5EF4-FFF2-40B4-BE49-F238E27FC236}">
                  <a16:creationId xmlns:a16="http://schemas.microsoft.com/office/drawing/2014/main" id="{E8714F09-59B0-9141-8A42-2585CD38AC17}"/>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245" name="Picture 244">
              <a:extLst>
                <a:ext uri="{FF2B5EF4-FFF2-40B4-BE49-F238E27FC236}">
                  <a16:creationId xmlns:a16="http://schemas.microsoft.com/office/drawing/2014/main" id="{F3D3DD56-8779-6941-B412-4EA0B9001FD6}"/>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246" name="Picture 245">
              <a:extLst>
                <a:ext uri="{FF2B5EF4-FFF2-40B4-BE49-F238E27FC236}">
                  <a16:creationId xmlns:a16="http://schemas.microsoft.com/office/drawing/2014/main" id="{0ECBC1BA-6AE7-C047-9F78-60CC802D1365}"/>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247" name="Picture 246">
              <a:extLst>
                <a:ext uri="{FF2B5EF4-FFF2-40B4-BE49-F238E27FC236}">
                  <a16:creationId xmlns:a16="http://schemas.microsoft.com/office/drawing/2014/main" id="{9C1C77DB-CF66-8D47-BCED-9C3649B226FE}"/>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248" name="Picture 247">
              <a:extLst>
                <a:ext uri="{FF2B5EF4-FFF2-40B4-BE49-F238E27FC236}">
                  <a16:creationId xmlns:a16="http://schemas.microsoft.com/office/drawing/2014/main" id="{68A31D5F-AAAA-E748-A42F-22E72C8214BB}"/>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249" name="Picture 248">
              <a:extLst>
                <a:ext uri="{FF2B5EF4-FFF2-40B4-BE49-F238E27FC236}">
                  <a16:creationId xmlns:a16="http://schemas.microsoft.com/office/drawing/2014/main" id="{64BE57C6-7AC2-D246-A8B5-97E81647BC8A}"/>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250" name="Picture 249">
              <a:extLst>
                <a:ext uri="{FF2B5EF4-FFF2-40B4-BE49-F238E27FC236}">
                  <a16:creationId xmlns:a16="http://schemas.microsoft.com/office/drawing/2014/main" id="{EF683C12-69C8-2449-9593-9E89D7552662}"/>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251" name="Picture 250">
              <a:extLst>
                <a:ext uri="{FF2B5EF4-FFF2-40B4-BE49-F238E27FC236}">
                  <a16:creationId xmlns:a16="http://schemas.microsoft.com/office/drawing/2014/main" id="{251802D1-065C-4544-925E-30313838AC15}"/>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252" name="Picture 251">
              <a:extLst>
                <a:ext uri="{FF2B5EF4-FFF2-40B4-BE49-F238E27FC236}">
                  <a16:creationId xmlns:a16="http://schemas.microsoft.com/office/drawing/2014/main" id="{1B74602C-B758-884E-A248-E5F9D82CD2B1}"/>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253" name="Picture 252">
              <a:extLst>
                <a:ext uri="{FF2B5EF4-FFF2-40B4-BE49-F238E27FC236}">
                  <a16:creationId xmlns:a16="http://schemas.microsoft.com/office/drawing/2014/main" id="{DFBD14E2-3CD5-1A4A-A892-0357150AC9D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254" name="Picture 253">
              <a:extLst>
                <a:ext uri="{FF2B5EF4-FFF2-40B4-BE49-F238E27FC236}">
                  <a16:creationId xmlns:a16="http://schemas.microsoft.com/office/drawing/2014/main" id="{5F7D9242-F6F4-5846-A98A-495669355F94}"/>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255" name="Picture 254">
              <a:extLst>
                <a:ext uri="{FF2B5EF4-FFF2-40B4-BE49-F238E27FC236}">
                  <a16:creationId xmlns:a16="http://schemas.microsoft.com/office/drawing/2014/main" id="{ABF6AA90-916D-F544-89B3-A0D4F2F3599F}"/>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256" name="Picture 255">
              <a:extLst>
                <a:ext uri="{FF2B5EF4-FFF2-40B4-BE49-F238E27FC236}">
                  <a16:creationId xmlns:a16="http://schemas.microsoft.com/office/drawing/2014/main" id="{DCDF4AA9-508A-604E-B97A-8D799117F367}"/>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257" name="Picture 256">
              <a:extLst>
                <a:ext uri="{FF2B5EF4-FFF2-40B4-BE49-F238E27FC236}">
                  <a16:creationId xmlns:a16="http://schemas.microsoft.com/office/drawing/2014/main" id="{2C2E1904-AC32-8144-97EF-182CC3A147F3}"/>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258" name="Picture 257">
              <a:extLst>
                <a:ext uri="{FF2B5EF4-FFF2-40B4-BE49-F238E27FC236}">
                  <a16:creationId xmlns:a16="http://schemas.microsoft.com/office/drawing/2014/main" id="{91466E94-F837-3D43-B0C9-2FB3C627082C}"/>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259" name="Picture 258">
              <a:extLst>
                <a:ext uri="{FF2B5EF4-FFF2-40B4-BE49-F238E27FC236}">
                  <a16:creationId xmlns:a16="http://schemas.microsoft.com/office/drawing/2014/main" id="{863CD25E-F679-4E46-850D-845D51EF1EBA}"/>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260" name="Picture 259">
              <a:extLst>
                <a:ext uri="{FF2B5EF4-FFF2-40B4-BE49-F238E27FC236}">
                  <a16:creationId xmlns:a16="http://schemas.microsoft.com/office/drawing/2014/main" id="{883D7C4F-A0B0-854E-8FBD-CF2D56B71B17}"/>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261" name="Picture 260">
              <a:extLst>
                <a:ext uri="{FF2B5EF4-FFF2-40B4-BE49-F238E27FC236}">
                  <a16:creationId xmlns:a16="http://schemas.microsoft.com/office/drawing/2014/main" id="{42E24F4F-B5DA-7445-AB0F-687EE026ED90}"/>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262" name="Picture 261">
              <a:extLst>
                <a:ext uri="{FF2B5EF4-FFF2-40B4-BE49-F238E27FC236}">
                  <a16:creationId xmlns:a16="http://schemas.microsoft.com/office/drawing/2014/main" id="{05C6A1CD-7E4E-3B4A-9EA5-00255CCF05D9}"/>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263" name="Picture 262">
              <a:extLst>
                <a:ext uri="{FF2B5EF4-FFF2-40B4-BE49-F238E27FC236}">
                  <a16:creationId xmlns:a16="http://schemas.microsoft.com/office/drawing/2014/main" id="{27A94FE9-7EA0-A244-A5F8-0831AE968312}"/>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264" name="Picture 263">
              <a:extLst>
                <a:ext uri="{FF2B5EF4-FFF2-40B4-BE49-F238E27FC236}">
                  <a16:creationId xmlns:a16="http://schemas.microsoft.com/office/drawing/2014/main" id="{8DEDC020-F47E-754A-999B-1B78E44A3E42}"/>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265" name="Picture 264">
              <a:extLst>
                <a:ext uri="{FF2B5EF4-FFF2-40B4-BE49-F238E27FC236}">
                  <a16:creationId xmlns:a16="http://schemas.microsoft.com/office/drawing/2014/main" id="{1C95DD1D-A440-1F4F-878E-689128143793}"/>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266" name="Picture 265">
              <a:extLst>
                <a:ext uri="{FF2B5EF4-FFF2-40B4-BE49-F238E27FC236}">
                  <a16:creationId xmlns:a16="http://schemas.microsoft.com/office/drawing/2014/main" id="{F23238ED-964D-4F48-BCF9-41BDDF63BA39}"/>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267" name="Picture 266">
              <a:extLst>
                <a:ext uri="{FF2B5EF4-FFF2-40B4-BE49-F238E27FC236}">
                  <a16:creationId xmlns:a16="http://schemas.microsoft.com/office/drawing/2014/main" id="{83B5E4F1-E806-8249-9810-85E949EA7AE5}"/>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268" name="Picture 267">
              <a:extLst>
                <a:ext uri="{FF2B5EF4-FFF2-40B4-BE49-F238E27FC236}">
                  <a16:creationId xmlns:a16="http://schemas.microsoft.com/office/drawing/2014/main" id="{756C12D5-F08E-6742-890D-0A2BBD20F4C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269" name="Picture 268">
              <a:extLst>
                <a:ext uri="{FF2B5EF4-FFF2-40B4-BE49-F238E27FC236}">
                  <a16:creationId xmlns:a16="http://schemas.microsoft.com/office/drawing/2014/main" id="{F7F1B8CA-9925-5F49-9599-FEB017576002}"/>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270" name="Picture 269">
              <a:extLst>
                <a:ext uri="{FF2B5EF4-FFF2-40B4-BE49-F238E27FC236}">
                  <a16:creationId xmlns:a16="http://schemas.microsoft.com/office/drawing/2014/main" id="{30ACDDA7-2A9E-0A48-8B15-436D82DC5AC3}"/>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271" name="Picture 270">
              <a:extLst>
                <a:ext uri="{FF2B5EF4-FFF2-40B4-BE49-F238E27FC236}">
                  <a16:creationId xmlns:a16="http://schemas.microsoft.com/office/drawing/2014/main" id="{7AB6EC80-C5A6-3D44-BAA7-2E8774E626C6}"/>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272" name="Picture 271">
              <a:extLst>
                <a:ext uri="{FF2B5EF4-FFF2-40B4-BE49-F238E27FC236}">
                  <a16:creationId xmlns:a16="http://schemas.microsoft.com/office/drawing/2014/main" id="{F43C7104-27A2-834B-A833-FD555177EDE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273" name="Picture 272">
              <a:extLst>
                <a:ext uri="{FF2B5EF4-FFF2-40B4-BE49-F238E27FC236}">
                  <a16:creationId xmlns:a16="http://schemas.microsoft.com/office/drawing/2014/main" id="{66EEDA76-A694-8B47-B415-7795CB99A7F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274" name="Picture 273">
              <a:extLst>
                <a:ext uri="{FF2B5EF4-FFF2-40B4-BE49-F238E27FC236}">
                  <a16:creationId xmlns:a16="http://schemas.microsoft.com/office/drawing/2014/main" id="{E62B6BD4-9D64-DA47-BF17-A33800B874CC}"/>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275" name="Picture 274">
              <a:extLst>
                <a:ext uri="{FF2B5EF4-FFF2-40B4-BE49-F238E27FC236}">
                  <a16:creationId xmlns:a16="http://schemas.microsoft.com/office/drawing/2014/main" id="{4F6A01DD-4057-2E45-8BFA-00CC45EF682D}"/>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276" name="Picture 275">
              <a:extLst>
                <a:ext uri="{FF2B5EF4-FFF2-40B4-BE49-F238E27FC236}">
                  <a16:creationId xmlns:a16="http://schemas.microsoft.com/office/drawing/2014/main" id="{54FEC675-7AD0-F64B-A02F-95EB4E775476}"/>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277" name="Picture 276">
              <a:extLst>
                <a:ext uri="{FF2B5EF4-FFF2-40B4-BE49-F238E27FC236}">
                  <a16:creationId xmlns:a16="http://schemas.microsoft.com/office/drawing/2014/main" id="{412053A4-3EB2-4B40-814A-AED22BA6E616}"/>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278" name="Picture 277">
              <a:extLst>
                <a:ext uri="{FF2B5EF4-FFF2-40B4-BE49-F238E27FC236}">
                  <a16:creationId xmlns:a16="http://schemas.microsoft.com/office/drawing/2014/main" id="{55EEFEFC-FB2A-984A-AC4D-E6CDEB03A3D3}"/>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279" name="Picture 278">
              <a:extLst>
                <a:ext uri="{FF2B5EF4-FFF2-40B4-BE49-F238E27FC236}">
                  <a16:creationId xmlns:a16="http://schemas.microsoft.com/office/drawing/2014/main" id="{58BCCA78-D9F4-DB42-B848-120EE895545B}"/>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280" name="Picture 279">
              <a:extLst>
                <a:ext uri="{FF2B5EF4-FFF2-40B4-BE49-F238E27FC236}">
                  <a16:creationId xmlns:a16="http://schemas.microsoft.com/office/drawing/2014/main" id="{5D316CE0-EFFB-044C-8334-38BFC56B43BE}"/>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281" name="Picture 280">
              <a:extLst>
                <a:ext uri="{FF2B5EF4-FFF2-40B4-BE49-F238E27FC236}">
                  <a16:creationId xmlns:a16="http://schemas.microsoft.com/office/drawing/2014/main" id="{26DD5835-482B-C940-8D17-ECC24D759770}"/>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282" name="Picture 281">
              <a:extLst>
                <a:ext uri="{FF2B5EF4-FFF2-40B4-BE49-F238E27FC236}">
                  <a16:creationId xmlns:a16="http://schemas.microsoft.com/office/drawing/2014/main" id="{D6972B68-7D1B-0A46-95C7-2A38FEC374D1}"/>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283" name="Picture 282">
              <a:extLst>
                <a:ext uri="{FF2B5EF4-FFF2-40B4-BE49-F238E27FC236}">
                  <a16:creationId xmlns:a16="http://schemas.microsoft.com/office/drawing/2014/main" id="{4560F36A-0CDF-F341-9115-4E383C0311DA}"/>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284" name="Picture 283">
              <a:extLst>
                <a:ext uri="{FF2B5EF4-FFF2-40B4-BE49-F238E27FC236}">
                  <a16:creationId xmlns:a16="http://schemas.microsoft.com/office/drawing/2014/main" id="{8FD8C830-8C42-0649-9AF9-E9F8C8F83517}"/>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285" name="Picture 284">
              <a:extLst>
                <a:ext uri="{FF2B5EF4-FFF2-40B4-BE49-F238E27FC236}">
                  <a16:creationId xmlns:a16="http://schemas.microsoft.com/office/drawing/2014/main" id="{F8017A73-23C7-FF48-A919-490320B6C0E2}"/>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286" name="Picture 285">
              <a:extLst>
                <a:ext uri="{FF2B5EF4-FFF2-40B4-BE49-F238E27FC236}">
                  <a16:creationId xmlns:a16="http://schemas.microsoft.com/office/drawing/2014/main" id="{59CE28D0-F9AF-D54E-A915-9B1A9618AB02}"/>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287" name="Picture 286">
              <a:extLst>
                <a:ext uri="{FF2B5EF4-FFF2-40B4-BE49-F238E27FC236}">
                  <a16:creationId xmlns:a16="http://schemas.microsoft.com/office/drawing/2014/main" id="{CD4A2E14-51BC-B24F-B509-87587B9B834D}"/>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288" name="Picture 287">
              <a:extLst>
                <a:ext uri="{FF2B5EF4-FFF2-40B4-BE49-F238E27FC236}">
                  <a16:creationId xmlns:a16="http://schemas.microsoft.com/office/drawing/2014/main" id="{FF222E6E-A7B6-DA4B-BE0E-8707047D8462}"/>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289" name="Picture 288">
              <a:extLst>
                <a:ext uri="{FF2B5EF4-FFF2-40B4-BE49-F238E27FC236}">
                  <a16:creationId xmlns:a16="http://schemas.microsoft.com/office/drawing/2014/main" id="{8AC2BDB2-CC8C-FE41-A2E4-1980D8F3A523}"/>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290" name="Picture 289">
              <a:extLst>
                <a:ext uri="{FF2B5EF4-FFF2-40B4-BE49-F238E27FC236}">
                  <a16:creationId xmlns:a16="http://schemas.microsoft.com/office/drawing/2014/main" id="{5722F8B0-F13C-6D40-A1AD-22842B7A937B}"/>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291" name="Picture 290">
              <a:extLst>
                <a:ext uri="{FF2B5EF4-FFF2-40B4-BE49-F238E27FC236}">
                  <a16:creationId xmlns:a16="http://schemas.microsoft.com/office/drawing/2014/main" id="{40299B89-EBA3-F840-9F56-8439D14BC0F1}"/>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292" name="Picture 291">
              <a:extLst>
                <a:ext uri="{FF2B5EF4-FFF2-40B4-BE49-F238E27FC236}">
                  <a16:creationId xmlns:a16="http://schemas.microsoft.com/office/drawing/2014/main" id="{E30E7D5B-16CF-6147-964D-5349582CCF40}"/>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293" name="Picture 292">
              <a:extLst>
                <a:ext uri="{FF2B5EF4-FFF2-40B4-BE49-F238E27FC236}">
                  <a16:creationId xmlns:a16="http://schemas.microsoft.com/office/drawing/2014/main" id="{56266544-2407-A24E-B8CC-B654CB3229B9}"/>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294" name="Picture 293">
              <a:extLst>
                <a:ext uri="{FF2B5EF4-FFF2-40B4-BE49-F238E27FC236}">
                  <a16:creationId xmlns:a16="http://schemas.microsoft.com/office/drawing/2014/main" id="{35DA7C65-0497-494F-B24E-B33413167381}"/>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295" name="Picture 294">
              <a:extLst>
                <a:ext uri="{FF2B5EF4-FFF2-40B4-BE49-F238E27FC236}">
                  <a16:creationId xmlns:a16="http://schemas.microsoft.com/office/drawing/2014/main" id="{B1C180A8-6307-7542-AA1D-443645C59B49}"/>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296" name="Picture 295">
              <a:extLst>
                <a:ext uri="{FF2B5EF4-FFF2-40B4-BE49-F238E27FC236}">
                  <a16:creationId xmlns:a16="http://schemas.microsoft.com/office/drawing/2014/main" id="{491253B7-8DAD-6448-96E2-78D5151D7273}"/>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297" name="Picture 296">
              <a:extLst>
                <a:ext uri="{FF2B5EF4-FFF2-40B4-BE49-F238E27FC236}">
                  <a16:creationId xmlns:a16="http://schemas.microsoft.com/office/drawing/2014/main" id="{11FCDC00-3F2C-3D4C-A1AA-960F7D450103}"/>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298" name="Picture 297">
              <a:extLst>
                <a:ext uri="{FF2B5EF4-FFF2-40B4-BE49-F238E27FC236}">
                  <a16:creationId xmlns:a16="http://schemas.microsoft.com/office/drawing/2014/main" id="{13FB8329-F40C-B94F-898A-2B13F383E7BA}"/>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299" name="Picture 298">
              <a:extLst>
                <a:ext uri="{FF2B5EF4-FFF2-40B4-BE49-F238E27FC236}">
                  <a16:creationId xmlns:a16="http://schemas.microsoft.com/office/drawing/2014/main" id="{F79E2805-ACC4-9045-BE97-E8ACAE9DE1CF}"/>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300" name="Picture 299">
              <a:extLst>
                <a:ext uri="{FF2B5EF4-FFF2-40B4-BE49-F238E27FC236}">
                  <a16:creationId xmlns:a16="http://schemas.microsoft.com/office/drawing/2014/main" id="{7524D9A1-C639-9F42-82AE-F954DFA93A0C}"/>
                </a:ext>
              </a:extLst>
            </p:cNvPr>
            <p:cNvPicPr>
              <a:picLocks noChangeAspect="1"/>
            </p:cNvPicPr>
            <p:nvPr/>
          </p:nvPicPr>
          <p:blipFill>
            <a:blip r:embed="rId3"/>
            <a:stretch>
              <a:fillRect/>
            </a:stretch>
          </p:blipFill>
          <p:spPr>
            <a:xfrm>
              <a:off x="8886939" y="5108181"/>
              <a:ext cx="102364" cy="50191"/>
            </a:xfrm>
            <a:prstGeom prst="rect">
              <a:avLst/>
            </a:prstGeom>
          </p:spPr>
        </p:pic>
      </p:grpSp>
      <p:cxnSp>
        <p:nvCxnSpPr>
          <p:cNvPr id="574" name="Straight Connector 573">
            <a:extLst>
              <a:ext uri="{FF2B5EF4-FFF2-40B4-BE49-F238E27FC236}">
                <a16:creationId xmlns:a16="http://schemas.microsoft.com/office/drawing/2014/main" id="{C4954276-7868-3042-8F2E-C5B449329E55}"/>
              </a:ext>
            </a:extLst>
          </p:cNvPr>
          <p:cNvCxnSpPr>
            <a:cxnSpLocks/>
            <a:stCxn id="834" idx="1"/>
          </p:cNvCxnSpPr>
          <p:nvPr/>
        </p:nvCxnSpPr>
        <p:spPr>
          <a:xfrm flipH="1">
            <a:off x="7627606" y="3253047"/>
            <a:ext cx="951877"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DA3A493-CD06-DD4D-B8FF-260BB6669124}"/>
              </a:ext>
            </a:extLst>
          </p:cNvPr>
          <p:cNvCxnSpPr>
            <a:cxnSpLocks/>
          </p:cNvCxnSpPr>
          <p:nvPr/>
        </p:nvCxnSpPr>
        <p:spPr>
          <a:xfrm flipH="1">
            <a:off x="6866517"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156BC442-6D54-D04C-9AB9-F8C14CB26A90}"/>
              </a:ext>
            </a:extLst>
          </p:cNvPr>
          <p:cNvCxnSpPr>
            <a:cxnSpLocks/>
            <a:stCxn id="701" idx="0"/>
          </p:cNvCxnSpPr>
          <p:nvPr/>
        </p:nvCxnSpPr>
        <p:spPr>
          <a:xfrm flipH="1">
            <a:off x="6215766" y="4932115"/>
            <a:ext cx="104774" cy="24145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3CA3BCD-FEEB-EA41-B9DE-CE65B9BAD5C0}"/>
              </a:ext>
            </a:extLst>
          </p:cNvPr>
          <p:cNvCxnSpPr>
            <a:cxnSpLocks/>
            <a:stCxn id="704" idx="0"/>
          </p:cNvCxnSpPr>
          <p:nvPr/>
        </p:nvCxnSpPr>
        <p:spPr>
          <a:xfrm flipH="1">
            <a:off x="6170433" y="5129817"/>
            <a:ext cx="52952"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F85BB716-916B-1D40-AF87-B963B47AE822}"/>
              </a:ext>
            </a:extLst>
          </p:cNvPr>
          <p:cNvCxnSpPr>
            <a:cxnSpLocks/>
            <a:stCxn id="704" idx="0"/>
          </p:cNvCxnSpPr>
          <p:nvPr/>
        </p:nvCxnSpPr>
        <p:spPr>
          <a:xfrm>
            <a:off x="6223385" y="5129817"/>
            <a:ext cx="45717" cy="15964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39785A1-121C-8343-B5DF-A5F09900168C}"/>
              </a:ext>
            </a:extLst>
          </p:cNvPr>
          <p:cNvCxnSpPr>
            <a:cxnSpLocks/>
          </p:cNvCxnSpPr>
          <p:nvPr/>
        </p:nvCxnSpPr>
        <p:spPr>
          <a:xfrm flipH="1">
            <a:off x="63609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7F6CFD9B-DEAB-0749-B32C-D76418CD5B22}"/>
              </a:ext>
            </a:extLst>
          </p:cNvPr>
          <p:cNvCxnSpPr>
            <a:cxnSpLocks/>
          </p:cNvCxnSpPr>
          <p:nvPr/>
        </p:nvCxnSpPr>
        <p:spPr>
          <a:xfrm>
            <a:off x="64138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5040E63E-A111-4A43-88F8-88F762669944}"/>
              </a:ext>
            </a:extLst>
          </p:cNvPr>
          <p:cNvCxnSpPr>
            <a:cxnSpLocks/>
          </p:cNvCxnSpPr>
          <p:nvPr/>
        </p:nvCxnSpPr>
        <p:spPr>
          <a:xfrm flipH="1">
            <a:off x="65419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662F8180-0E54-9841-A681-10B66D704BAC}"/>
              </a:ext>
            </a:extLst>
          </p:cNvPr>
          <p:cNvCxnSpPr>
            <a:cxnSpLocks/>
          </p:cNvCxnSpPr>
          <p:nvPr/>
        </p:nvCxnSpPr>
        <p:spPr>
          <a:xfrm>
            <a:off x="65948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9E2BE15A-327D-5643-AA1B-F77537A4B922}"/>
              </a:ext>
            </a:extLst>
          </p:cNvPr>
          <p:cNvCxnSpPr>
            <a:cxnSpLocks/>
          </p:cNvCxnSpPr>
          <p:nvPr/>
        </p:nvCxnSpPr>
        <p:spPr>
          <a:xfrm flipH="1">
            <a:off x="6729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94C709CD-1B81-7C45-9916-CC253A930F06}"/>
              </a:ext>
            </a:extLst>
          </p:cNvPr>
          <p:cNvCxnSpPr>
            <a:cxnSpLocks/>
          </p:cNvCxnSpPr>
          <p:nvPr/>
        </p:nvCxnSpPr>
        <p:spPr>
          <a:xfrm>
            <a:off x="6782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5DDBDBC-C043-214D-9397-B5A9BC526386}"/>
              </a:ext>
            </a:extLst>
          </p:cNvPr>
          <p:cNvCxnSpPr>
            <a:cxnSpLocks/>
          </p:cNvCxnSpPr>
          <p:nvPr/>
        </p:nvCxnSpPr>
        <p:spPr>
          <a:xfrm flipH="1">
            <a:off x="6916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660AC97-98C7-7C4B-B07B-E0D4E39A3871}"/>
              </a:ext>
            </a:extLst>
          </p:cNvPr>
          <p:cNvCxnSpPr>
            <a:cxnSpLocks/>
          </p:cNvCxnSpPr>
          <p:nvPr/>
        </p:nvCxnSpPr>
        <p:spPr>
          <a:xfrm>
            <a:off x="6969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21B81B9A-A657-7148-BC7B-3AE9D192289F}"/>
              </a:ext>
            </a:extLst>
          </p:cNvPr>
          <p:cNvCxnSpPr>
            <a:cxnSpLocks/>
          </p:cNvCxnSpPr>
          <p:nvPr/>
        </p:nvCxnSpPr>
        <p:spPr>
          <a:xfrm flipH="1">
            <a:off x="71007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F25E88B-4234-D649-AB13-A2E9DBDE66CA}"/>
              </a:ext>
            </a:extLst>
          </p:cNvPr>
          <p:cNvCxnSpPr>
            <a:cxnSpLocks/>
          </p:cNvCxnSpPr>
          <p:nvPr/>
        </p:nvCxnSpPr>
        <p:spPr>
          <a:xfrm>
            <a:off x="71536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17720BC-77FC-AD44-AB74-CA6963B215AF}"/>
              </a:ext>
            </a:extLst>
          </p:cNvPr>
          <p:cNvCxnSpPr>
            <a:cxnSpLocks/>
          </p:cNvCxnSpPr>
          <p:nvPr/>
        </p:nvCxnSpPr>
        <p:spPr>
          <a:xfrm flipH="1">
            <a:off x="7284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CB1891D1-1012-B347-9649-ABF773D2C6E9}"/>
              </a:ext>
            </a:extLst>
          </p:cNvPr>
          <p:cNvCxnSpPr>
            <a:cxnSpLocks/>
          </p:cNvCxnSpPr>
          <p:nvPr/>
        </p:nvCxnSpPr>
        <p:spPr>
          <a:xfrm>
            <a:off x="7337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966B285-FBCB-FB40-A8EB-DD6016ABB6E0}"/>
              </a:ext>
            </a:extLst>
          </p:cNvPr>
          <p:cNvCxnSpPr>
            <a:cxnSpLocks/>
          </p:cNvCxnSpPr>
          <p:nvPr/>
        </p:nvCxnSpPr>
        <p:spPr>
          <a:xfrm flipH="1">
            <a:off x="7475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F85444A-B212-5642-88E4-41563677009E}"/>
              </a:ext>
            </a:extLst>
          </p:cNvPr>
          <p:cNvCxnSpPr>
            <a:cxnSpLocks/>
          </p:cNvCxnSpPr>
          <p:nvPr/>
        </p:nvCxnSpPr>
        <p:spPr>
          <a:xfrm>
            <a:off x="7528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DA3EEBE4-4A66-A54E-BE4D-6D4889F1E304}"/>
              </a:ext>
            </a:extLst>
          </p:cNvPr>
          <p:cNvCxnSpPr>
            <a:cxnSpLocks/>
          </p:cNvCxnSpPr>
          <p:nvPr/>
        </p:nvCxnSpPr>
        <p:spPr>
          <a:xfrm flipH="1">
            <a:off x="76690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089F31C-B9C3-7F4C-8BB2-1CEDAB53F973}"/>
              </a:ext>
            </a:extLst>
          </p:cNvPr>
          <p:cNvCxnSpPr>
            <a:cxnSpLocks/>
          </p:cNvCxnSpPr>
          <p:nvPr/>
        </p:nvCxnSpPr>
        <p:spPr>
          <a:xfrm>
            <a:off x="77219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8EEEBCDE-87A9-7B47-A50B-C649716134B2}"/>
              </a:ext>
            </a:extLst>
          </p:cNvPr>
          <p:cNvCxnSpPr>
            <a:cxnSpLocks/>
          </p:cNvCxnSpPr>
          <p:nvPr/>
        </p:nvCxnSpPr>
        <p:spPr>
          <a:xfrm flipH="1">
            <a:off x="7853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918FB7F2-690F-6F44-B8B6-B64C4EAE3925}"/>
              </a:ext>
            </a:extLst>
          </p:cNvPr>
          <p:cNvCxnSpPr>
            <a:cxnSpLocks/>
          </p:cNvCxnSpPr>
          <p:nvPr/>
        </p:nvCxnSpPr>
        <p:spPr>
          <a:xfrm>
            <a:off x="7906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E0749EBE-1E16-694F-886E-7CE613B1695F}"/>
              </a:ext>
            </a:extLst>
          </p:cNvPr>
          <p:cNvCxnSpPr>
            <a:cxnSpLocks/>
          </p:cNvCxnSpPr>
          <p:nvPr/>
        </p:nvCxnSpPr>
        <p:spPr>
          <a:xfrm flipH="1">
            <a:off x="80373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8E5E919-2DD4-9F4C-B44B-16058F5A09F2}"/>
              </a:ext>
            </a:extLst>
          </p:cNvPr>
          <p:cNvCxnSpPr>
            <a:cxnSpLocks/>
          </p:cNvCxnSpPr>
          <p:nvPr/>
        </p:nvCxnSpPr>
        <p:spPr>
          <a:xfrm>
            <a:off x="80902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76785AF-DD39-CA49-AE77-A2F10EE6104D}"/>
              </a:ext>
            </a:extLst>
          </p:cNvPr>
          <p:cNvCxnSpPr>
            <a:cxnSpLocks/>
          </p:cNvCxnSpPr>
          <p:nvPr/>
        </p:nvCxnSpPr>
        <p:spPr>
          <a:xfrm flipH="1">
            <a:off x="8221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FACA0A7-3A56-FE4F-8B11-D9E971256C08}"/>
              </a:ext>
            </a:extLst>
          </p:cNvPr>
          <p:cNvCxnSpPr>
            <a:cxnSpLocks/>
          </p:cNvCxnSpPr>
          <p:nvPr/>
        </p:nvCxnSpPr>
        <p:spPr>
          <a:xfrm>
            <a:off x="8274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19ACFF-FCA6-AD4A-BE29-CB795053A408}"/>
              </a:ext>
            </a:extLst>
          </p:cNvPr>
          <p:cNvCxnSpPr>
            <a:cxnSpLocks/>
          </p:cNvCxnSpPr>
          <p:nvPr/>
        </p:nvCxnSpPr>
        <p:spPr>
          <a:xfrm flipH="1">
            <a:off x="8405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13E3336-CF8A-7E4A-8154-7C050CA7B88A}"/>
              </a:ext>
            </a:extLst>
          </p:cNvPr>
          <p:cNvCxnSpPr>
            <a:cxnSpLocks/>
          </p:cNvCxnSpPr>
          <p:nvPr/>
        </p:nvCxnSpPr>
        <p:spPr>
          <a:xfrm>
            <a:off x="8458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19F04331-66C0-1144-925C-6110E3B897B2}"/>
              </a:ext>
            </a:extLst>
          </p:cNvPr>
          <p:cNvCxnSpPr>
            <a:cxnSpLocks/>
          </p:cNvCxnSpPr>
          <p:nvPr/>
        </p:nvCxnSpPr>
        <p:spPr>
          <a:xfrm flipH="1">
            <a:off x="86024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256037F6-3DB4-C748-9C14-1144880803E5}"/>
              </a:ext>
            </a:extLst>
          </p:cNvPr>
          <p:cNvCxnSpPr>
            <a:cxnSpLocks/>
          </p:cNvCxnSpPr>
          <p:nvPr/>
        </p:nvCxnSpPr>
        <p:spPr>
          <a:xfrm>
            <a:off x="86554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83AA024F-FA79-D144-B36B-63B3C2275A99}"/>
              </a:ext>
            </a:extLst>
          </p:cNvPr>
          <p:cNvCxnSpPr>
            <a:cxnSpLocks/>
          </p:cNvCxnSpPr>
          <p:nvPr/>
        </p:nvCxnSpPr>
        <p:spPr>
          <a:xfrm flipH="1">
            <a:off x="87866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2915613-EB1B-E94C-972F-C1683F4A276D}"/>
              </a:ext>
            </a:extLst>
          </p:cNvPr>
          <p:cNvCxnSpPr>
            <a:cxnSpLocks/>
          </p:cNvCxnSpPr>
          <p:nvPr/>
        </p:nvCxnSpPr>
        <p:spPr>
          <a:xfrm>
            <a:off x="88395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1F3329D-D395-BC41-A8E3-E2A8BECA5B08}"/>
              </a:ext>
            </a:extLst>
          </p:cNvPr>
          <p:cNvCxnSpPr>
            <a:cxnSpLocks/>
          </p:cNvCxnSpPr>
          <p:nvPr/>
        </p:nvCxnSpPr>
        <p:spPr>
          <a:xfrm flipH="1">
            <a:off x="89771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12776BE7-D851-B444-A3A9-0311F78169F1}"/>
              </a:ext>
            </a:extLst>
          </p:cNvPr>
          <p:cNvCxnSpPr>
            <a:cxnSpLocks/>
          </p:cNvCxnSpPr>
          <p:nvPr/>
        </p:nvCxnSpPr>
        <p:spPr>
          <a:xfrm>
            <a:off x="90300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FEF7CE8-4BEB-DF4D-9E61-FF6D57E54527}"/>
              </a:ext>
            </a:extLst>
          </p:cNvPr>
          <p:cNvCxnSpPr>
            <a:cxnSpLocks/>
          </p:cNvCxnSpPr>
          <p:nvPr/>
        </p:nvCxnSpPr>
        <p:spPr>
          <a:xfrm flipH="1">
            <a:off x="91644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3A4DBF-71A9-5441-8376-88C1ED30CCB6}"/>
              </a:ext>
            </a:extLst>
          </p:cNvPr>
          <p:cNvCxnSpPr>
            <a:cxnSpLocks/>
          </p:cNvCxnSpPr>
          <p:nvPr/>
        </p:nvCxnSpPr>
        <p:spPr>
          <a:xfrm>
            <a:off x="92174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62691348-E840-1D4F-BF25-993F9992CC21}"/>
              </a:ext>
            </a:extLst>
          </p:cNvPr>
          <p:cNvCxnSpPr>
            <a:cxnSpLocks/>
          </p:cNvCxnSpPr>
          <p:nvPr/>
        </p:nvCxnSpPr>
        <p:spPr>
          <a:xfrm flipH="1">
            <a:off x="9351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51768C5-1577-A340-9079-7425AC03593F}"/>
              </a:ext>
            </a:extLst>
          </p:cNvPr>
          <p:cNvCxnSpPr>
            <a:cxnSpLocks/>
          </p:cNvCxnSpPr>
          <p:nvPr/>
        </p:nvCxnSpPr>
        <p:spPr>
          <a:xfrm>
            <a:off x="9404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7E1DB89-13BE-3148-AE18-3D837E22E753}"/>
              </a:ext>
            </a:extLst>
          </p:cNvPr>
          <p:cNvCxnSpPr>
            <a:cxnSpLocks/>
          </p:cNvCxnSpPr>
          <p:nvPr/>
        </p:nvCxnSpPr>
        <p:spPr>
          <a:xfrm flipH="1">
            <a:off x="95422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3E005E5-6BBA-104E-90DA-7388F5A5603A}"/>
              </a:ext>
            </a:extLst>
          </p:cNvPr>
          <p:cNvCxnSpPr>
            <a:cxnSpLocks/>
          </p:cNvCxnSpPr>
          <p:nvPr/>
        </p:nvCxnSpPr>
        <p:spPr>
          <a:xfrm>
            <a:off x="95952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8F6EF765-9414-C146-B2E3-A874D4C963B9}"/>
              </a:ext>
            </a:extLst>
          </p:cNvPr>
          <p:cNvCxnSpPr>
            <a:cxnSpLocks/>
          </p:cNvCxnSpPr>
          <p:nvPr/>
        </p:nvCxnSpPr>
        <p:spPr>
          <a:xfrm flipH="1">
            <a:off x="97327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7F674BA-B630-574B-AF9D-C3B7A55CC43E}"/>
              </a:ext>
            </a:extLst>
          </p:cNvPr>
          <p:cNvCxnSpPr>
            <a:cxnSpLocks/>
          </p:cNvCxnSpPr>
          <p:nvPr/>
        </p:nvCxnSpPr>
        <p:spPr>
          <a:xfrm>
            <a:off x="97857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0E97C2EC-C8CB-914D-A5C4-8F68953375E7}"/>
              </a:ext>
            </a:extLst>
          </p:cNvPr>
          <p:cNvCxnSpPr>
            <a:cxnSpLocks/>
          </p:cNvCxnSpPr>
          <p:nvPr/>
        </p:nvCxnSpPr>
        <p:spPr>
          <a:xfrm flipH="1">
            <a:off x="99201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67FD47B-763E-6749-BBEB-BCEA379AA4C4}"/>
              </a:ext>
            </a:extLst>
          </p:cNvPr>
          <p:cNvCxnSpPr>
            <a:cxnSpLocks/>
          </p:cNvCxnSpPr>
          <p:nvPr/>
        </p:nvCxnSpPr>
        <p:spPr>
          <a:xfrm>
            <a:off x="99730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4A16FC8-87D3-A649-B8B1-CF030AF2D9BE}"/>
              </a:ext>
            </a:extLst>
          </p:cNvPr>
          <p:cNvCxnSpPr>
            <a:cxnSpLocks/>
          </p:cNvCxnSpPr>
          <p:nvPr/>
        </p:nvCxnSpPr>
        <p:spPr>
          <a:xfrm flipH="1">
            <a:off x="101074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C9C70C-E59B-CF45-B537-A2327FFDC8CE}"/>
              </a:ext>
            </a:extLst>
          </p:cNvPr>
          <p:cNvCxnSpPr>
            <a:cxnSpLocks/>
          </p:cNvCxnSpPr>
          <p:nvPr/>
        </p:nvCxnSpPr>
        <p:spPr>
          <a:xfrm>
            <a:off x="101603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4BA40C8-EFBC-0F45-8C91-4962AEDE2BCD}"/>
              </a:ext>
            </a:extLst>
          </p:cNvPr>
          <p:cNvCxnSpPr>
            <a:cxnSpLocks/>
          </p:cNvCxnSpPr>
          <p:nvPr/>
        </p:nvCxnSpPr>
        <p:spPr>
          <a:xfrm flipH="1">
            <a:off x="10285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07B4EB0-6470-3E4D-9188-EEA1A8F0B865}"/>
              </a:ext>
            </a:extLst>
          </p:cNvPr>
          <p:cNvCxnSpPr>
            <a:cxnSpLocks/>
          </p:cNvCxnSpPr>
          <p:nvPr/>
        </p:nvCxnSpPr>
        <p:spPr>
          <a:xfrm>
            <a:off x="10338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9C9D48-2B57-2A42-A969-BD261B75CDE8}"/>
              </a:ext>
            </a:extLst>
          </p:cNvPr>
          <p:cNvCxnSpPr>
            <a:cxnSpLocks/>
          </p:cNvCxnSpPr>
          <p:nvPr/>
        </p:nvCxnSpPr>
        <p:spPr>
          <a:xfrm flipH="1">
            <a:off x="10469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6C57B5B4-EC95-9449-827C-A4C40C625A34}"/>
              </a:ext>
            </a:extLst>
          </p:cNvPr>
          <p:cNvCxnSpPr>
            <a:cxnSpLocks/>
          </p:cNvCxnSpPr>
          <p:nvPr/>
        </p:nvCxnSpPr>
        <p:spPr>
          <a:xfrm>
            <a:off x="10522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7C60DF5-4194-A540-B9FA-5C89FF8A7361}"/>
              </a:ext>
            </a:extLst>
          </p:cNvPr>
          <p:cNvCxnSpPr>
            <a:cxnSpLocks/>
          </p:cNvCxnSpPr>
          <p:nvPr/>
        </p:nvCxnSpPr>
        <p:spPr>
          <a:xfrm flipH="1">
            <a:off x="1066940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17DD65F8-7BE3-504C-AC82-875D16F67B16}"/>
              </a:ext>
            </a:extLst>
          </p:cNvPr>
          <p:cNvCxnSpPr>
            <a:cxnSpLocks/>
          </p:cNvCxnSpPr>
          <p:nvPr/>
        </p:nvCxnSpPr>
        <p:spPr>
          <a:xfrm>
            <a:off x="1072236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CBCD2F4-BA0A-8E47-9A5A-6BE0AD693448}"/>
              </a:ext>
            </a:extLst>
          </p:cNvPr>
          <p:cNvCxnSpPr>
            <a:cxnSpLocks/>
          </p:cNvCxnSpPr>
          <p:nvPr/>
        </p:nvCxnSpPr>
        <p:spPr>
          <a:xfrm flipH="1">
            <a:off x="10850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0D85003-0A7C-464C-96DE-2EB0CCC4A0AF}"/>
              </a:ext>
            </a:extLst>
          </p:cNvPr>
          <p:cNvCxnSpPr>
            <a:cxnSpLocks/>
          </p:cNvCxnSpPr>
          <p:nvPr/>
        </p:nvCxnSpPr>
        <p:spPr>
          <a:xfrm>
            <a:off x="10903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C345E55-0C5D-C54F-A5A5-B7DB09C12547}"/>
              </a:ext>
            </a:extLst>
          </p:cNvPr>
          <p:cNvCxnSpPr>
            <a:cxnSpLocks/>
          </p:cNvCxnSpPr>
          <p:nvPr/>
        </p:nvCxnSpPr>
        <p:spPr>
          <a:xfrm flipH="1">
            <a:off x="1104723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D606632-2367-F74C-B7C8-FCD5286D837A}"/>
              </a:ext>
            </a:extLst>
          </p:cNvPr>
          <p:cNvCxnSpPr>
            <a:cxnSpLocks/>
          </p:cNvCxnSpPr>
          <p:nvPr/>
        </p:nvCxnSpPr>
        <p:spPr>
          <a:xfrm>
            <a:off x="1110018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E5CAC703-D280-8A47-9BEA-F2F086D98586}"/>
              </a:ext>
            </a:extLst>
          </p:cNvPr>
          <p:cNvCxnSpPr>
            <a:cxnSpLocks/>
          </p:cNvCxnSpPr>
          <p:nvPr/>
        </p:nvCxnSpPr>
        <p:spPr>
          <a:xfrm flipH="1">
            <a:off x="112345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21A89D01-28F5-6040-97A5-E915A8BD29DB}"/>
              </a:ext>
            </a:extLst>
          </p:cNvPr>
          <p:cNvCxnSpPr>
            <a:cxnSpLocks/>
          </p:cNvCxnSpPr>
          <p:nvPr/>
        </p:nvCxnSpPr>
        <p:spPr>
          <a:xfrm>
            <a:off x="112875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E5C2E762-E860-6D47-ABAF-7A1A86333DC9}"/>
              </a:ext>
            </a:extLst>
          </p:cNvPr>
          <p:cNvCxnSpPr>
            <a:cxnSpLocks/>
          </p:cNvCxnSpPr>
          <p:nvPr/>
        </p:nvCxnSpPr>
        <p:spPr>
          <a:xfrm flipH="1">
            <a:off x="114091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427AFEC5-5D49-6344-910D-7704473B6926}"/>
              </a:ext>
            </a:extLst>
          </p:cNvPr>
          <p:cNvCxnSpPr>
            <a:cxnSpLocks/>
          </p:cNvCxnSpPr>
          <p:nvPr/>
        </p:nvCxnSpPr>
        <p:spPr>
          <a:xfrm>
            <a:off x="114621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99C52193-B74A-234B-84D4-E86F7A9E12B1}"/>
              </a:ext>
            </a:extLst>
          </p:cNvPr>
          <p:cNvCxnSpPr>
            <a:cxnSpLocks/>
          </p:cNvCxnSpPr>
          <p:nvPr/>
        </p:nvCxnSpPr>
        <p:spPr>
          <a:xfrm flipH="1">
            <a:off x="11612383"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B336BBF4-7630-4249-BCCB-D5395438E662}"/>
              </a:ext>
            </a:extLst>
          </p:cNvPr>
          <p:cNvCxnSpPr>
            <a:cxnSpLocks/>
          </p:cNvCxnSpPr>
          <p:nvPr/>
        </p:nvCxnSpPr>
        <p:spPr>
          <a:xfrm>
            <a:off x="11665335"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ACB82F8-AA79-FD42-BA50-1A07EED8BD94}"/>
              </a:ext>
            </a:extLst>
          </p:cNvPr>
          <p:cNvCxnSpPr>
            <a:cxnSpLocks/>
          </p:cNvCxnSpPr>
          <p:nvPr/>
        </p:nvCxnSpPr>
        <p:spPr>
          <a:xfrm flipH="1">
            <a:off x="117933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8DFFA05-38DA-0A4D-BE1D-28BB2EAB95CA}"/>
              </a:ext>
            </a:extLst>
          </p:cNvPr>
          <p:cNvCxnSpPr>
            <a:cxnSpLocks/>
          </p:cNvCxnSpPr>
          <p:nvPr/>
        </p:nvCxnSpPr>
        <p:spPr>
          <a:xfrm>
            <a:off x="118463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99F2D9BE-1E62-D643-A0EE-E75E62AD244C}"/>
              </a:ext>
            </a:extLst>
          </p:cNvPr>
          <p:cNvCxnSpPr>
            <a:cxnSpLocks/>
          </p:cNvCxnSpPr>
          <p:nvPr/>
        </p:nvCxnSpPr>
        <p:spPr>
          <a:xfrm flipH="1">
            <a:off x="11983858" y="5132422"/>
            <a:ext cx="52952"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13F1BCCD-6478-EC43-BB20-F4B9F586AA78}"/>
              </a:ext>
            </a:extLst>
          </p:cNvPr>
          <p:cNvCxnSpPr>
            <a:cxnSpLocks/>
          </p:cNvCxnSpPr>
          <p:nvPr/>
        </p:nvCxnSpPr>
        <p:spPr>
          <a:xfrm>
            <a:off x="12036810" y="5132422"/>
            <a:ext cx="45717" cy="15703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18486F4-D8AD-6440-86FD-F4F007B71DCB}"/>
              </a:ext>
            </a:extLst>
          </p:cNvPr>
          <p:cNvCxnSpPr>
            <a:cxnSpLocks/>
          </p:cNvCxnSpPr>
          <p:nvPr/>
        </p:nvCxnSpPr>
        <p:spPr>
          <a:xfrm>
            <a:off x="63171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08F7DAF9-2B23-174C-B2EB-F834D6BEB805}"/>
              </a:ext>
            </a:extLst>
          </p:cNvPr>
          <p:cNvCxnSpPr>
            <a:cxnSpLocks/>
          </p:cNvCxnSpPr>
          <p:nvPr/>
        </p:nvCxnSpPr>
        <p:spPr>
          <a:xfrm flipH="1">
            <a:off x="65840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380D89E-FCA9-8D4D-9E12-A438550A1DE0}"/>
              </a:ext>
            </a:extLst>
          </p:cNvPr>
          <p:cNvCxnSpPr>
            <a:cxnSpLocks/>
          </p:cNvCxnSpPr>
          <p:nvPr/>
        </p:nvCxnSpPr>
        <p:spPr>
          <a:xfrm>
            <a:off x="66854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C5A29FB-3BA1-F446-B7D1-6098DBBAA190}"/>
              </a:ext>
            </a:extLst>
          </p:cNvPr>
          <p:cNvCxnSpPr>
            <a:cxnSpLocks/>
          </p:cNvCxnSpPr>
          <p:nvPr/>
        </p:nvCxnSpPr>
        <p:spPr>
          <a:xfrm flipH="1">
            <a:off x="69555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0D66EB4-A8A0-C146-9A7A-1ABCD04407E6}"/>
              </a:ext>
            </a:extLst>
          </p:cNvPr>
          <p:cNvCxnSpPr>
            <a:cxnSpLocks/>
          </p:cNvCxnSpPr>
          <p:nvPr/>
        </p:nvCxnSpPr>
        <p:spPr>
          <a:xfrm>
            <a:off x="70568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CF507D8-2DDF-0141-ABF3-401E6459FB03}"/>
              </a:ext>
            </a:extLst>
          </p:cNvPr>
          <p:cNvCxnSpPr>
            <a:cxnSpLocks/>
          </p:cNvCxnSpPr>
          <p:nvPr/>
        </p:nvCxnSpPr>
        <p:spPr>
          <a:xfrm flipH="1">
            <a:off x="7327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90DED079-C494-5049-A97A-6AAF796675AA}"/>
              </a:ext>
            </a:extLst>
          </p:cNvPr>
          <p:cNvCxnSpPr>
            <a:cxnSpLocks/>
          </p:cNvCxnSpPr>
          <p:nvPr/>
        </p:nvCxnSpPr>
        <p:spPr>
          <a:xfrm>
            <a:off x="7428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4EFC5075-A0A5-6747-9324-61CB7AD0754C}"/>
              </a:ext>
            </a:extLst>
          </p:cNvPr>
          <p:cNvCxnSpPr>
            <a:cxnSpLocks/>
          </p:cNvCxnSpPr>
          <p:nvPr/>
        </p:nvCxnSpPr>
        <p:spPr>
          <a:xfrm flipH="1">
            <a:off x="77080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CFC3787B-6C7B-EA40-9A10-38985C5E3FEF}"/>
              </a:ext>
            </a:extLst>
          </p:cNvPr>
          <p:cNvCxnSpPr>
            <a:cxnSpLocks/>
          </p:cNvCxnSpPr>
          <p:nvPr/>
        </p:nvCxnSpPr>
        <p:spPr>
          <a:xfrm>
            <a:off x="78093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ACDEE3D-4B05-B44E-AAEC-0CA71BC94BE3}"/>
              </a:ext>
            </a:extLst>
          </p:cNvPr>
          <p:cNvCxnSpPr>
            <a:cxnSpLocks/>
          </p:cNvCxnSpPr>
          <p:nvPr/>
        </p:nvCxnSpPr>
        <p:spPr>
          <a:xfrm flipH="1">
            <a:off x="80826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03B88C70-4323-2F46-83A7-B387A32FC242}"/>
              </a:ext>
            </a:extLst>
          </p:cNvPr>
          <p:cNvCxnSpPr>
            <a:cxnSpLocks/>
          </p:cNvCxnSpPr>
          <p:nvPr/>
        </p:nvCxnSpPr>
        <p:spPr>
          <a:xfrm>
            <a:off x="81840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2B7F7712-9AAE-A347-AE45-5D72BB61F386}"/>
              </a:ext>
            </a:extLst>
          </p:cNvPr>
          <p:cNvCxnSpPr>
            <a:cxnSpLocks/>
          </p:cNvCxnSpPr>
          <p:nvPr/>
        </p:nvCxnSpPr>
        <p:spPr>
          <a:xfrm flipH="1">
            <a:off x="84509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93139C61-516E-A843-9C47-9897D8DCC924}"/>
              </a:ext>
            </a:extLst>
          </p:cNvPr>
          <p:cNvCxnSpPr>
            <a:cxnSpLocks/>
          </p:cNvCxnSpPr>
          <p:nvPr/>
        </p:nvCxnSpPr>
        <p:spPr>
          <a:xfrm>
            <a:off x="85523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A73C2AF3-3C32-6440-8F26-5DF3F4FCFA82}"/>
              </a:ext>
            </a:extLst>
          </p:cNvPr>
          <p:cNvCxnSpPr>
            <a:cxnSpLocks/>
          </p:cNvCxnSpPr>
          <p:nvPr/>
        </p:nvCxnSpPr>
        <p:spPr>
          <a:xfrm flipH="1">
            <a:off x="882879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60338DCA-2E8F-634C-A616-C0257CC92F75}"/>
              </a:ext>
            </a:extLst>
          </p:cNvPr>
          <p:cNvCxnSpPr>
            <a:cxnSpLocks/>
          </p:cNvCxnSpPr>
          <p:nvPr/>
        </p:nvCxnSpPr>
        <p:spPr>
          <a:xfrm>
            <a:off x="893014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F177B5-7D16-3B45-90DE-2404CED67892}"/>
              </a:ext>
            </a:extLst>
          </p:cNvPr>
          <p:cNvCxnSpPr>
            <a:cxnSpLocks/>
          </p:cNvCxnSpPr>
          <p:nvPr/>
        </p:nvCxnSpPr>
        <p:spPr>
          <a:xfrm flipH="1">
            <a:off x="9203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BA86AFE-8B4D-CB48-B381-34B2EF724396}"/>
              </a:ext>
            </a:extLst>
          </p:cNvPr>
          <p:cNvCxnSpPr>
            <a:cxnSpLocks/>
          </p:cNvCxnSpPr>
          <p:nvPr/>
        </p:nvCxnSpPr>
        <p:spPr>
          <a:xfrm>
            <a:off x="9304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F17B5EBC-0734-BF47-95CA-1E9887AF743A}"/>
              </a:ext>
            </a:extLst>
          </p:cNvPr>
          <p:cNvCxnSpPr>
            <a:cxnSpLocks/>
          </p:cNvCxnSpPr>
          <p:nvPr/>
        </p:nvCxnSpPr>
        <p:spPr>
          <a:xfrm flipH="1">
            <a:off x="95876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106D6D9-8483-2D44-ACAB-3421CF79F056}"/>
              </a:ext>
            </a:extLst>
          </p:cNvPr>
          <p:cNvCxnSpPr>
            <a:cxnSpLocks/>
          </p:cNvCxnSpPr>
          <p:nvPr/>
        </p:nvCxnSpPr>
        <p:spPr>
          <a:xfrm>
            <a:off x="96889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D757746B-424D-6542-9C55-5B554B937C4F}"/>
              </a:ext>
            </a:extLst>
          </p:cNvPr>
          <p:cNvCxnSpPr>
            <a:cxnSpLocks/>
          </p:cNvCxnSpPr>
          <p:nvPr/>
        </p:nvCxnSpPr>
        <p:spPr>
          <a:xfrm flipH="1">
            <a:off x="99654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B388B29-00E5-3644-8AA8-4F44129C99EA}"/>
              </a:ext>
            </a:extLst>
          </p:cNvPr>
          <p:cNvCxnSpPr>
            <a:cxnSpLocks/>
          </p:cNvCxnSpPr>
          <p:nvPr/>
        </p:nvCxnSpPr>
        <p:spPr>
          <a:xfrm>
            <a:off x="100667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396AE2D-B3C9-714C-BE38-C81FC5FBEF82}"/>
              </a:ext>
            </a:extLst>
          </p:cNvPr>
          <p:cNvCxnSpPr>
            <a:cxnSpLocks/>
          </p:cNvCxnSpPr>
          <p:nvPr/>
        </p:nvCxnSpPr>
        <p:spPr>
          <a:xfrm flipH="1">
            <a:off x="103305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95D636A8-9F5C-5A48-8C12-11D3905E393B}"/>
              </a:ext>
            </a:extLst>
          </p:cNvPr>
          <p:cNvCxnSpPr>
            <a:cxnSpLocks/>
          </p:cNvCxnSpPr>
          <p:nvPr/>
        </p:nvCxnSpPr>
        <p:spPr>
          <a:xfrm>
            <a:off x="104319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B57C7BFC-42C0-5840-A774-EBB435009D79}"/>
              </a:ext>
            </a:extLst>
          </p:cNvPr>
          <p:cNvCxnSpPr>
            <a:cxnSpLocks/>
          </p:cNvCxnSpPr>
          <p:nvPr/>
        </p:nvCxnSpPr>
        <p:spPr>
          <a:xfrm flipH="1">
            <a:off x="1070521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1DE8C242-9447-0049-A16F-0D208620DAE2}"/>
              </a:ext>
            </a:extLst>
          </p:cNvPr>
          <p:cNvCxnSpPr>
            <a:cxnSpLocks/>
          </p:cNvCxnSpPr>
          <p:nvPr/>
        </p:nvCxnSpPr>
        <p:spPr>
          <a:xfrm>
            <a:off x="1080657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5BAB027-1725-0D4E-8AA6-098135419CB3}"/>
              </a:ext>
            </a:extLst>
          </p:cNvPr>
          <p:cNvCxnSpPr>
            <a:cxnSpLocks/>
          </p:cNvCxnSpPr>
          <p:nvPr/>
        </p:nvCxnSpPr>
        <p:spPr>
          <a:xfrm flipH="1">
            <a:off x="11083041"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4E4B44F-FCA8-AE4B-896B-9F81FC87D5C1}"/>
              </a:ext>
            </a:extLst>
          </p:cNvPr>
          <p:cNvCxnSpPr>
            <a:cxnSpLocks/>
          </p:cNvCxnSpPr>
          <p:nvPr/>
        </p:nvCxnSpPr>
        <p:spPr>
          <a:xfrm>
            <a:off x="11184397"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AC7801C-6D55-1940-B19F-EC4D596E2611}"/>
              </a:ext>
            </a:extLst>
          </p:cNvPr>
          <p:cNvCxnSpPr>
            <a:cxnSpLocks/>
          </p:cNvCxnSpPr>
          <p:nvPr/>
        </p:nvCxnSpPr>
        <p:spPr>
          <a:xfrm flipH="1">
            <a:off x="118291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501ED217-653F-BA43-9DFF-037BE6511827}"/>
              </a:ext>
            </a:extLst>
          </p:cNvPr>
          <p:cNvCxnSpPr>
            <a:cxnSpLocks/>
          </p:cNvCxnSpPr>
          <p:nvPr/>
        </p:nvCxnSpPr>
        <p:spPr>
          <a:xfrm>
            <a:off x="119305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3F7BED3D-F511-A242-A765-41E77941F576}"/>
              </a:ext>
            </a:extLst>
          </p:cNvPr>
          <p:cNvCxnSpPr>
            <a:cxnSpLocks/>
          </p:cNvCxnSpPr>
          <p:nvPr/>
        </p:nvCxnSpPr>
        <p:spPr>
          <a:xfrm flipH="1">
            <a:off x="11460866"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C9C6C222-54DE-2C4D-AA92-B4020432602B}"/>
              </a:ext>
            </a:extLst>
          </p:cNvPr>
          <p:cNvCxnSpPr>
            <a:cxnSpLocks/>
          </p:cNvCxnSpPr>
          <p:nvPr/>
        </p:nvCxnSpPr>
        <p:spPr>
          <a:xfrm>
            <a:off x="11562222" y="4941795"/>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2C0D7CA-BD4C-8B4F-B5C5-8507C52AC847}"/>
              </a:ext>
            </a:extLst>
          </p:cNvPr>
          <p:cNvCxnSpPr>
            <a:cxnSpLocks/>
          </p:cNvCxnSpPr>
          <p:nvPr/>
        </p:nvCxnSpPr>
        <p:spPr>
          <a:xfrm flipH="1">
            <a:off x="116401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A7DA80EE-FC46-4743-9FAA-3B38480EC682}"/>
              </a:ext>
            </a:extLst>
          </p:cNvPr>
          <p:cNvCxnSpPr>
            <a:cxnSpLocks/>
          </p:cNvCxnSpPr>
          <p:nvPr/>
        </p:nvCxnSpPr>
        <p:spPr>
          <a:xfrm>
            <a:off x="117415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D39334F-BF15-2D4A-BE13-36D8CB1F95C5}"/>
              </a:ext>
            </a:extLst>
          </p:cNvPr>
          <p:cNvCxnSpPr>
            <a:cxnSpLocks/>
          </p:cNvCxnSpPr>
          <p:nvPr/>
        </p:nvCxnSpPr>
        <p:spPr>
          <a:xfrm flipH="1">
            <a:off x="108908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F8755F08-FD9A-8E43-AA75-31BC8DD01727}"/>
              </a:ext>
            </a:extLst>
          </p:cNvPr>
          <p:cNvCxnSpPr>
            <a:cxnSpLocks/>
          </p:cNvCxnSpPr>
          <p:nvPr/>
        </p:nvCxnSpPr>
        <p:spPr>
          <a:xfrm>
            <a:off x="109922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4A8788D8-FAC4-A24A-A886-0DC841DE615A}"/>
              </a:ext>
            </a:extLst>
          </p:cNvPr>
          <p:cNvCxnSpPr>
            <a:cxnSpLocks/>
          </p:cNvCxnSpPr>
          <p:nvPr/>
        </p:nvCxnSpPr>
        <p:spPr>
          <a:xfrm flipH="1">
            <a:off x="101447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0D224D61-F087-0140-A9BE-E6C8A41650E7}"/>
              </a:ext>
            </a:extLst>
          </p:cNvPr>
          <p:cNvCxnSpPr>
            <a:cxnSpLocks/>
          </p:cNvCxnSpPr>
          <p:nvPr/>
        </p:nvCxnSpPr>
        <p:spPr>
          <a:xfrm>
            <a:off x="102461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3DBA9923-1ADD-6C46-8B27-749FE1BC6F02}"/>
              </a:ext>
            </a:extLst>
          </p:cNvPr>
          <p:cNvCxnSpPr>
            <a:cxnSpLocks/>
          </p:cNvCxnSpPr>
          <p:nvPr/>
        </p:nvCxnSpPr>
        <p:spPr>
          <a:xfrm flipH="1">
            <a:off x="93922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3833FCE2-5AEB-6B4C-B560-AB55A54414CB}"/>
              </a:ext>
            </a:extLst>
          </p:cNvPr>
          <p:cNvCxnSpPr>
            <a:cxnSpLocks/>
          </p:cNvCxnSpPr>
          <p:nvPr/>
        </p:nvCxnSpPr>
        <p:spPr>
          <a:xfrm>
            <a:off x="94936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3CB0C2E5-5260-7742-9DDF-F3803688F38E}"/>
              </a:ext>
            </a:extLst>
          </p:cNvPr>
          <p:cNvCxnSpPr>
            <a:cxnSpLocks/>
          </p:cNvCxnSpPr>
          <p:nvPr/>
        </p:nvCxnSpPr>
        <p:spPr>
          <a:xfrm flipH="1">
            <a:off x="86429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B89C1ECD-20BB-4A46-975C-6EFFAC981145}"/>
              </a:ext>
            </a:extLst>
          </p:cNvPr>
          <p:cNvCxnSpPr>
            <a:cxnSpLocks/>
          </p:cNvCxnSpPr>
          <p:nvPr/>
        </p:nvCxnSpPr>
        <p:spPr>
          <a:xfrm>
            <a:off x="87443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9C504FCD-A728-A849-84A8-803F000BAD9D}"/>
              </a:ext>
            </a:extLst>
          </p:cNvPr>
          <p:cNvCxnSpPr>
            <a:cxnSpLocks/>
          </p:cNvCxnSpPr>
          <p:nvPr/>
        </p:nvCxnSpPr>
        <p:spPr>
          <a:xfrm flipH="1">
            <a:off x="7893680"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945CA501-C33D-4A4A-BC18-81DA130C84B2}"/>
              </a:ext>
            </a:extLst>
          </p:cNvPr>
          <p:cNvCxnSpPr>
            <a:cxnSpLocks/>
          </p:cNvCxnSpPr>
          <p:nvPr/>
        </p:nvCxnSpPr>
        <p:spPr>
          <a:xfrm>
            <a:off x="7995036"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EE846CCD-9721-A64E-99EC-A22487FA6CDB}"/>
              </a:ext>
            </a:extLst>
          </p:cNvPr>
          <p:cNvCxnSpPr>
            <a:cxnSpLocks/>
          </p:cNvCxnSpPr>
          <p:nvPr/>
        </p:nvCxnSpPr>
        <p:spPr>
          <a:xfrm flipH="1">
            <a:off x="71348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94E72B7E-4AB4-C149-8B89-759A91EB3285}"/>
              </a:ext>
            </a:extLst>
          </p:cNvPr>
          <p:cNvCxnSpPr>
            <a:cxnSpLocks/>
          </p:cNvCxnSpPr>
          <p:nvPr/>
        </p:nvCxnSpPr>
        <p:spPr>
          <a:xfrm>
            <a:off x="72362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5D8878B-3FE7-8E48-8FDA-F3A41DFDCEB6}"/>
              </a:ext>
            </a:extLst>
          </p:cNvPr>
          <p:cNvCxnSpPr>
            <a:cxnSpLocks/>
          </p:cNvCxnSpPr>
          <p:nvPr/>
        </p:nvCxnSpPr>
        <p:spPr>
          <a:xfrm>
            <a:off x="6872148"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2C6F4D44-A06D-8940-8B59-7135E0612BE4}"/>
              </a:ext>
            </a:extLst>
          </p:cNvPr>
          <p:cNvCxnSpPr>
            <a:cxnSpLocks/>
          </p:cNvCxnSpPr>
          <p:nvPr/>
        </p:nvCxnSpPr>
        <p:spPr>
          <a:xfrm flipV="1">
            <a:off x="6515339"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006F6E7-4E4A-944E-A0D4-B3894B37059E}"/>
              </a:ext>
            </a:extLst>
          </p:cNvPr>
          <p:cNvCxnSpPr>
            <a:cxnSpLocks/>
          </p:cNvCxnSpPr>
          <p:nvPr/>
        </p:nvCxnSpPr>
        <p:spPr>
          <a:xfrm flipH="1">
            <a:off x="6410955"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E32C5DCF-13DF-6E43-BB81-D094CD1D1E8F}"/>
              </a:ext>
            </a:extLst>
          </p:cNvPr>
          <p:cNvCxnSpPr>
            <a:cxnSpLocks/>
          </p:cNvCxnSpPr>
          <p:nvPr/>
        </p:nvCxnSpPr>
        <p:spPr>
          <a:xfrm>
            <a:off x="6512311" y="4748120"/>
            <a:ext cx="104774" cy="231775"/>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B0E30A67-6983-2E40-A38F-EEF85D2B12E5}"/>
              </a:ext>
            </a:extLst>
          </p:cNvPr>
          <p:cNvCxnSpPr>
            <a:cxnSpLocks/>
          </p:cNvCxnSpPr>
          <p:nvPr/>
        </p:nvCxnSpPr>
        <p:spPr>
          <a:xfrm>
            <a:off x="83739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D6235F2D-4DD4-DA48-926F-CD212476C2A1}"/>
              </a:ext>
            </a:extLst>
          </p:cNvPr>
          <p:cNvCxnSpPr>
            <a:cxnSpLocks/>
          </p:cNvCxnSpPr>
          <p:nvPr/>
        </p:nvCxnSpPr>
        <p:spPr>
          <a:xfrm flipV="1">
            <a:off x="80171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59F8BDEC-AAAB-804F-89AB-62561F3A82AD}"/>
              </a:ext>
            </a:extLst>
          </p:cNvPr>
          <p:cNvCxnSpPr>
            <a:cxnSpLocks/>
          </p:cNvCxnSpPr>
          <p:nvPr/>
        </p:nvCxnSpPr>
        <p:spPr>
          <a:xfrm>
            <a:off x="986617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5A18ABC8-E54A-0D49-8B03-1B1AA7480ED9}"/>
              </a:ext>
            </a:extLst>
          </p:cNvPr>
          <p:cNvCxnSpPr>
            <a:cxnSpLocks/>
          </p:cNvCxnSpPr>
          <p:nvPr/>
        </p:nvCxnSpPr>
        <p:spPr>
          <a:xfrm flipV="1">
            <a:off x="950936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CDADF49-205A-124C-9BC4-B445A2E4D22E}"/>
              </a:ext>
            </a:extLst>
          </p:cNvPr>
          <p:cNvCxnSpPr>
            <a:cxnSpLocks/>
          </p:cNvCxnSpPr>
          <p:nvPr/>
        </p:nvCxnSpPr>
        <p:spPr>
          <a:xfrm>
            <a:off x="11371123"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FA1AB185-6E70-B945-9A4C-22C044C33692}"/>
              </a:ext>
            </a:extLst>
          </p:cNvPr>
          <p:cNvCxnSpPr>
            <a:cxnSpLocks/>
          </p:cNvCxnSpPr>
          <p:nvPr/>
        </p:nvCxnSpPr>
        <p:spPr>
          <a:xfrm flipV="1">
            <a:off x="11014314" y="4308182"/>
            <a:ext cx="353084" cy="439938"/>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4200C26-1C92-B64F-B863-BC0781F61EBB}"/>
              </a:ext>
            </a:extLst>
          </p:cNvPr>
          <p:cNvCxnSpPr>
            <a:cxnSpLocks/>
          </p:cNvCxnSpPr>
          <p:nvPr/>
        </p:nvCxnSpPr>
        <p:spPr>
          <a:xfrm>
            <a:off x="7631302"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95596F14-9FE7-E347-A1EE-16DC936B7504}"/>
              </a:ext>
            </a:extLst>
          </p:cNvPr>
          <p:cNvCxnSpPr>
            <a:cxnSpLocks/>
          </p:cNvCxnSpPr>
          <p:nvPr/>
        </p:nvCxnSpPr>
        <p:spPr>
          <a:xfrm flipH="1">
            <a:off x="9827586"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393BE756-D82F-0C4E-8823-E8C89F2B93A7}"/>
              </a:ext>
            </a:extLst>
          </p:cNvPr>
          <p:cNvCxnSpPr>
            <a:cxnSpLocks/>
          </p:cNvCxnSpPr>
          <p:nvPr/>
        </p:nvCxnSpPr>
        <p:spPr>
          <a:xfrm>
            <a:off x="10592371" y="3745207"/>
            <a:ext cx="761089" cy="61325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B3F8F6F6-C380-3E40-BD3D-E81EDAA67B2C}"/>
              </a:ext>
            </a:extLst>
          </p:cNvPr>
          <p:cNvCxnSpPr>
            <a:cxnSpLocks/>
            <a:stCxn id="834" idx="3"/>
          </p:cNvCxnSpPr>
          <p:nvPr/>
        </p:nvCxnSpPr>
        <p:spPr>
          <a:xfrm>
            <a:off x="9728240" y="3253047"/>
            <a:ext cx="892011" cy="492160"/>
          </a:xfrm>
          <a:prstGeom prst="line">
            <a:avLst/>
          </a:prstGeom>
          <a:ln w="28575">
            <a:solidFill>
              <a:srgbClr val="03E9A0"/>
            </a:solidFill>
          </a:ln>
        </p:spPr>
        <p:style>
          <a:lnRef idx="1">
            <a:schemeClr val="accent1"/>
          </a:lnRef>
          <a:fillRef idx="0">
            <a:schemeClr val="accent1"/>
          </a:fillRef>
          <a:effectRef idx="0">
            <a:schemeClr val="accent1"/>
          </a:effectRef>
          <a:fontRef idx="minor">
            <a:schemeClr val="tx1"/>
          </a:fontRef>
        </p:style>
      </p:cxnSp>
      <p:grpSp>
        <p:nvGrpSpPr>
          <p:cNvPr id="700" name="Group 699">
            <a:extLst>
              <a:ext uri="{FF2B5EF4-FFF2-40B4-BE49-F238E27FC236}">
                <a16:creationId xmlns:a16="http://schemas.microsoft.com/office/drawing/2014/main" id="{BDDF20D5-DD60-2E4B-815A-0D121A28C12D}"/>
              </a:ext>
            </a:extLst>
          </p:cNvPr>
          <p:cNvGrpSpPr/>
          <p:nvPr/>
        </p:nvGrpSpPr>
        <p:grpSpPr>
          <a:xfrm>
            <a:off x="6151800" y="2960968"/>
            <a:ext cx="5949019" cy="2241652"/>
            <a:chOff x="106600" y="3041196"/>
            <a:chExt cx="5949019" cy="2161424"/>
          </a:xfrm>
        </p:grpSpPr>
        <p:pic>
          <p:nvPicPr>
            <p:cNvPr id="701" name="Picture 700">
              <a:extLst>
                <a:ext uri="{FF2B5EF4-FFF2-40B4-BE49-F238E27FC236}">
                  <a16:creationId xmlns:a16="http://schemas.microsoft.com/office/drawing/2014/main" id="{37C3CFD4-3AFE-F940-82A0-F3D1AADEACB2}"/>
                </a:ext>
              </a:extLst>
            </p:cNvPr>
            <p:cNvPicPr>
              <a:picLocks noChangeAspect="1"/>
            </p:cNvPicPr>
            <p:nvPr/>
          </p:nvPicPr>
          <p:blipFill>
            <a:blip r:embed="rId3"/>
            <a:stretch>
              <a:fillRect/>
            </a:stretch>
          </p:blipFill>
          <p:spPr>
            <a:xfrm>
              <a:off x="162968" y="4941795"/>
              <a:ext cx="224744" cy="110195"/>
            </a:xfrm>
            <a:prstGeom prst="rect">
              <a:avLst/>
            </a:prstGeom>
          </p:spPr>
        </p:pic>
        <p:pic>
          <p:nvPicPr>
            <p:cNvPr id="702" name="Picture 701">
              <a:extLst>
                <a:ext uri="{FF2B5EF4-FFF2-40B4-BE49-F238E27FC236}">
                  <a16:creationId xmlns:a16="http://schemas.microsoft.com/office/drawing/2014/main" id="{59D77509-BF82-A545-A699-7AE8C45DAD83}"/>
                </a:ext>
              </a:extLst>
            </p:cNvPr>
            <p:cNvPicPr>
              <a:picLocks noChangeAspect="1"/>
            </p:cNvPicPr>
            <p:nvPr/>
          </p:nvPicPr>
          <p:blipFill>
            <a:blip r:embed="rId3"/>
            <a:stretch>
              <a:fillRect/>
            </a:stretch>
          </p:blipFill>
          <p:spPr>
            <a:xfrm>
              <a:off x="481170" y="5132422"/>
              <a:ext cx="143169" cy="70198"/>
            </a:xfrm>
            <a:prstGeom prst="rect">
              <a:avLst/>
            </a:prstGeom>
          </p:spPr>
        </p:pic>
        <p:pic>
          <p:nvPicPr>
            <p:cNvPr id="703" name="Picture 702">
              <a:extLst>
                <a:ext uri="{FF2B5EF4-FFF2-40B4-BE49-F238E27FC236}">
                  <a16:creationId xmlns:a16="http://schemas.microsoft.com/office/drawing/2014/main" id="{7897B2ED-193C-9D4C-A13F-60F1E470E038}"/>
                </a:ext>
              </a:extLst>
            </p:cNvPr>
            <p:cNvPicPr>
              <a:picLocks noChangeAspect="1"/>
            </p:cNvPicPr>
            <p:nvPr/>
          </p:nvPicPr>
          <p:blipFill>
            <a:blip r:embed="rId3"/>
            <a:stretch>
              <a:fillRect/>
            </a:stretch>
          </p:blipFill>
          <p:spPr>
            <a:xfrm>
              <a:off x="293885" y="5132422"/>
              <a:ext cx="143169" cy="70198"/>
            </a:xfrm>
            <a:prstGeom prst="rect">
              <a:avLst/>
            </a:prstGeom>
          </p:spPr>
        </p:pic>
        <p:pic>
          <p:nvPicPr>
            <p:cNvPr id="704" name="Picture 703">
              <a:extLst>
                <a:ext uri="{FF2B5EF4-FFF2-40B4-BE49-F238E27FC236}">
                  <a16:creationId xmlns:a16="http://schemas.microsoft.com/office/drawing/2014/main" id="{5A7C7ED8-BF60-FE41-BFCB-1774FBAF362B}"/>
                </a:ext>
              </a:extLst>
            </p:cNvPr>
            <p:cNvPicPr>
              <a:picLocks noChangeAspect="1"/>
            </p:cNvPicPr>
            <p:nvPr/>
          </p:nvPicPr>
          <p:blipFill>
            <a:blip r:embed="rId3"/>
            <a:stretch>
              <a:fillRect/>
            </a:stretch>
          </p:blipFill>
          <p:spPr>
            <a:xfrm>
              <a:off x="106600" y="5132422"/>
              <a:ext cx="143169" cy="70198"/>
            </a:xfrm>
            <a:prstGeom prst="rect">
              <a:avLst/>
            </a:prstGeom>
          </p:spPr>
        </p:pic>
        <p:pic>
          <p:nvPicPr>
            <p:cNvPr id="705" name="Picture 704">
              <a:extLst>
                <a:ext uri="{FF2B5EF4-FFF2-40B4-BE49-F238E27FC236}">
                  <a16:creationId xmlns:a16="http://schemas.microsoft.com/office/drawing/2014/main" id="{A21E9A71-EAA7-DA45-AEB1-DEE70DF2F856}"/>
                </a:ext>
              </a:extLst>
            </p:cNvPr>
            <p:cNvPicPr>
              <a:picLocks noChangeAspect="1"/>
            </p:cNvPicPr>
            <p:nvPr/>
          </p:nvPicPr>
          <p:blipFill>
            <a:blip r:embed="rId3"/>
            <a:stretch>
              <a:fillRect/>
            </a:stretch>
          </p:blipFill>
          <p:spPr>
            <a:xfrm>
              <a:off x="668455" y="5132422"/>
              <a:ext cx="143169" cy="70198"/>
            </a:xfrm>
            <a:prstGeom prst="rect">
              <a:avLst/>
            </a:prstGeom>
          </p:spPr>
        </p:pic>
        <p:pic>
          <p:nvPicPr>
            <p:cNvPr id="706" name="Picture 705">
              <a:extLst>
                <a:ext uri="{FF2B5EF4-FFF2-40B4-BE49-F238E27FC236}">
                  <a16:creationId xmlns:a16="http://schemas.microsoft.com/office/drawing/2014/main" id="{1A8F3E1D-A39F-FB47-B78A-AC83C2A60F05}"/>
                </a:ext>
              </a:extLst>
            </p:cNvPr>
            <p:cNvPicPr>
              <a:picLocks noChangeAspect="1"/>
            </p:cNvPicPr>
            <p:nvPr/>
          </p:nvPicPr>
          <p:blipFill>
            <a:blip r:embed="rId3"/>
            <a:stretch>
              <a:fillRect/>
            </a:stretch>
          </p:blipFill>
          <p:spPr>
            <a:xfrm>
              <a:off x="1230310" y="5132422"/>
              <a:ext cx="143169" cy="70198"/>
            </a:xfrm>
            <a:prstGeom prst="rect">
              <a:avLst/>
            </a:prstGeom>
          </p:spPr>
        </p:pic>
        <p:pic>
          <p:nvPicPr>
            <p:cNvPr id="707" name="Picture 706">
              <a:extLst>
                <a:ext uri="{FF2B5EF4-FFF2-40B4-BE49-F238E27FC236}">
                  <a16:creationId xmlns:a16="http://schemas.microsoft.com/office/drawing/2014/main" id="{6176DB12-9B88-724B-9CB6-A030A72C11F8}"/>
                </a:ext>
              </a:extLst>
            </p:cNvPr>
            <p:cNvPicPr>
              <a:picLocks noChangeAspect="1"/>
            </p:cNvPicPr>
            <p:nvPr/>
          </p:nvPicPr>
          <p:blipFill>
            <a:blip r:embed="rId3"/>
            <a:stretch>
              <a:fillRect/>
            </a:stretch>
          </p:blipFill>
          <p:spPr>
            <a:xfrm>
              <a:off x="1043025" y="5132422"/>
              <a:ext cx="143169" cy="70198"/>
            </a:xfrm>
            <a:prstGeom prst="rect">
              <a:avLst/>
            </a:prstGeom>
          </p:spPr>
        </p:pic>
        <p:pic>
          <p:nvPicPr>
            <p:cNvPr id="709" name="Picture 708">
              <a:extLst>
                <a:ext uri="{FF2B5EF4-FFF2-40B4-BE49-F238E27FC236}">
                  <a16:creationId xmlns:a16="http://schemas.microsoft.com/office/drawing/2014/main" id="{7873A18F-7149-3A48-8128-109FAF1BE87D}"/>
                </a:ext>
              </a:extLst>
            </p:cNvPr>
            <p:cNvPicPr>
              <a:picLocks noChangeAspect="1"/>
            </p:cNvPicPr>
            <p:nvPr/>
          </p:nvPicPr>
          <p:blipFill>
            <a:blip r:embed="rId3"/>
            <a:stretch>
              <a:fillRect/>
            </a:stretch>
          </p:blipFill>
          <p:spPr>
            <a:xfrm>
              <a:off x="855740" y="5132422"/>
              <a:ext cx="143169" cy="70198"/>
            </a:xfrm>
            <a:prstGeom prst="rect">
              <a:avLst/>
            </a:prstGeom>
          </p:spPr>
        </p:pic>
        <p:pic>
          <p:nvPicPr>
            <p:cNvPr id="756" name="Picture 755">
              <a:extLst>
                <a:ext uri="{FF2B5EF4-FFF2-40B4-BE49-F238E27FC236}">
                  <a16:creationId xmlns:a16="http://schemas.microsoft.com/office/drawing/2014/main" id="{AD9D0872-C557-0E47-A1E5-7A01D6BEFE50}"/>
                </a:ext>
              </a:extLst>
            </p:cNvPr>
            <p:cNvPicPr>
              <a:picLocks noChangeAspect="1"/>
            </p:cNvPicPr>
            <p:nvPr/>
          </p:nvPicPr>
          <p:blipFill>
            <a:blip r:embed="rId3"/>
            <a:stretch>
              <a:fillRect/>
            </a:stretch>
          </p:blipFill>
          <p:spPr>
            <a:xfrm>
              <a:off x="1417595" y="5132422"/>
              <a:ext cx="143169" cy="70198"/>
            </a:xfrm>
            <a:prstGeom prst="rect">
              <a:avLst/>
            </a:prstGeom>
          </p:spPr>
        </p:pic>
        <p:pic>
          <p:nvPicPr>
            <p:cNvPr id="757" name="Picture 756">
              <a:extLst>
                <a:ext uri="{FF2B5EF4-FFF2-40B4-BE49-F238E27FC236}">
                  <a16:creationId xmlns:a16="http://schemas.microsoft.com/office/drawing/2014/main" id="{3CE286CE-ABCE-E746-9746-78AA7DA30262}"/>
                </a:ext>
              </a:extLst>
            </p:cNvPr>
            <p:cNvPicPr>
              <a:picLocks noChangeAspect="1"/>
            </p:cNvPicPr>
            <p:nvPr/>
          </p:nvPicPr>
          <p:blipFill>
            <a:blip r:embed="rId3"/>
            <a:stretch>
              <a:fillRect/>
            </a:stretch>
          </p:blipFill>
          <p:spPr>
            <a:xfrm>
              <a:off x="1979450" y="5132422"/>
              <a:ext cx="143169" cy="70198"/>
            </a:xfrm>
            <a:prstGeom prst="rect">
              <a:avLst/>
            </a:prstGeom>
          </p:spPr>
        </p:pic>
        <p:pic>
          <p:nvPicPr>
            <p:cNvPr id="758" name="Picture 757">
              <a:extLst>
                <a:ext uri="{FF2B5EF4-FFF2-40B4-BE49-F238E27FC236}">
                  <a16:creationId xmlns:a16="http://schemas.microsoft.com/office/drawing/2014/main" id="{FE01CC09-581A-974E-9070-7A5DBED7F40B}"/>
                </a:ext>
              </a:extLst>
            </p:cNvPr>
            <p:cNvPicPr>
              <a:picLocks noChangeAspect="1"/>
            </p:cNvPicPr>
            <p:nvPr/>
          </p:nvPicPr>
          <p:blipFill>
            <a:blip r:embed="rId3"/>
            <a:stretch>
              <a:fillRect/>
            </a:stretch>
          </p:blipFill>
          <p:spPr>
            <a:xfrm>
              <a:off x="1792165" y="5132422"/>
              <a:ext cx="143169" cy="70198"/>
            </a:xfrm>
            <a:prstGeom prst="rect">
              <a:avLst/>
            </a:prstGeom>
          </p:spPr>
        </p:pic>
        <p:pic>
          <p:nvPicPr>
            <p:cNvPr id="759" name="Picture 758">
              <a:extLst>
                <a:ext uri="{FF2B5EF4-FFF2-40B4-BE49-F238E27FC236}">
                  <a16:creationId xmlns:a16="http://schemas.microsoft.com/office/drawing/2014/main" id="{188E86BE-8479-7F47-BFBE-3FE32C2343F5}"/>
                </a:ext>
              </a:extLst>
            </p:cNvPr>
            <p:cNvPicPr>
              <a:picLocks noChangeAspect="1"/>
            </p:cNvPicPr>
            <p:nvPr/>
          </p:nvPicPr>
          <p:blipFill>
            <a:blip r:embed="rId3"/>
            <a:stretch>
              <a:fillRect/>
            </a:stretch>
          </p:blipFill>
          <p:spPr>
            <a:xfrm>
              <a:off x="1604880" y="5132422"/>
              <a:ext cx="143169" cy="70198"/>
            </a:xfrm>
            <a:prstGeom prst="rect">
              <a:avLst/>
            </a:prstGeom>
          </p:spPr>
        </p:pic>
        <p:pic>
          <p:nvPicPr>
            <p:cNvPr id="760" name="Picture 759">
              <a:extLst>
                <a:ext uri="{FF2B5EF4-FFF2-40B4-BE49-F238E27FC236}">
                  <a16:creationId xmlns:a16="http://schemas.microsoft.com/office/drawing/2014/main" id="{D1BB698A-59C6-6C47-9883-46544A8644D5}"/>
                </a:ext>
              </a:extLst>
            </p:cNvPr>
            <p:cNvPicPr>
              <a:picLocks noChangeAspect="1"/>
            </p:cNvPicPr>
            <p:nvPr/>
          </p:nvPicPr>
          <p:blipFill>
            <a:blip r:embed="rId3"/>
            <a:stretch>
              <a:fillRect/>
            </a:stretch>
          </p:blipFill>
          <p:spPr>
            <a:xfrm>
              <a:off x="2166735" y="5132422"/>
              <a:ext cx="143169" cy="70198"/>
            </a:xfrm>
            <a:prstGeom prst="rect">
              <a:avLst/>
            </a:prstGeom>
          </p:spPr>
        </p:pic>
        <p:pic>
          <p:nvPicPr>
            <p:cNvPr id="761" name="Picture 760">
              <a:extLst>
                <a:ext uri="{FF2B5EF4-FFF2-40B4-BE49-F238E27FC236}">
                  <a16:creationId xmlns:a16="http://schemas.microsoft.com/office/drawing/2014/main" id="{DB652CE5-C1A2-A947-98E9-068EB7B8091E}"/>
                </a:ext>
              </a:extLst>
            </p:cNvPr>
            <p:cNvPicPr>
              <a:picLocks noChangeAspect="1"/>
            </p:cNvPicPr>
            <p:nvPr/>
          </p:nvPicPr>
          <p:blipFill>
            <a:blip r:embed="rId3"/>
            <a:stretch>
              <a:fillRect/>
            </a:stretch>
          </p:blipFill>
          <p:spPr>
            <a:xfrm>
              <a:off x="2728590" y="5132422"/>
              <a:ext cx="143169" cy="70198"/>
            </a:xfrm>
            <a:prstGeom prst="rect">
              <a:avLst/>
            </a:prstGeom>
          </p:spPr>
        </p:pic>
        <p:pic>
          <p:nvPicPr>
            <p:cNvPr id="780" name="Picture 779">
              <a:extLst>
                <a:ext uri="{FF2B5EF4-FFF2-40B4-BE49-F238E27FC236}">
                  <a16:creationId xmlns:a16="http://schemas.microsoft.com/office/drawing/2014/main" id="{D78F1B28-9068-4D40-B0A0-9B5CE9ECB0C1}"/>
                </a:ext>
              </a:extLst>
            </p:cNvPr>
            <p:cNvPicPr>
              <a:picLocks noChangeAspect="1"/>
            </p:cNvPicPr>
            <p:nvPr/>
          </p:nvPicPr>
          <p:blipFill>
            <a:blip r:embed="rId3"/>
            <a:stretch>
              <a:fillRect/>
            </a:stretch>
          </p:blipFill>
          <p:spPr>
            <a:xfrm>
              <a:off x="2541305" y="5132422"/>
              <a:ext cx="143169" cy="70198"/>
            </a:xfrm>
            <a:prstGeom prst="rect">
              <a:avLst/>
            </a:prstGeom>
          </p:spPr>
        </p:pic>
        <p:pic>
          <p:nvPicPr>
            <p:cNvPr id="781" name="Picture 780">
              <a:extLst>
                <a:ext uri="{FF2B5EF4-FFF2-40B4-BE49-F238E27FC236}">
                  <a16:creationId xmlns:a16="http://schemas.microsoft.com/office/drawing/2014/main" id="{3A1EDD40-E3AE-FE49-98BC-910FC17EBC3C}"/>
                </a:ext>
              </a:extLst>
            </p:cNvPr>
            <p:cNvPicPr>
              <a:picLocks noChangeAspect="1"/>
            </p:cNvPicPr>
            <p:nvPr/>
          </p:nvPicPr>
          <p:blipFill>
            <a:blip r:embed="rId3"/>
            <a:stretch>
              <a:fillRect/>
            </a:stretch>
          </p:blipFill>
          <p:spPr>
            <a:xfrm>
              <a:off x="2354020" y="5132422"/>
              <a:ext cx="143169" cy="70198"/>
            </a:xfrm>
            <a:prstGeom prst="rect">
              <a:avLst/>
            </a:prstGeom>
          </p:spPr>
        </p:pic>
        <p:pic>
          <p:nvPicPr>
            <p:cNvPr id="782" name="Picture 781">
              <a:extLst>
                <a:ext uri="{FF2B5EF4-FFF2-40B4-BE49-F238E27FC236}">
                  <a16:creationId xmlns:a16="http://schemas.microsoft.com/office/drawing/2014/main" id="{E75D83E5-534A-0F44-B659-01B14CBC54A0}"/>
                </a:ext>
              </a:extLst>
            </p:cNvPr>
            <p:cNvPicPr>
              <a:picLocks noChangeAspect="1"/>
            </p:cNvPicPr>
            <p:nvPr/>
          </p:nvPicPr>
          <p:blipFill>
            <a:blip r:embed="rId3"/>
            <a:stretch>
              <a:fillRect/>
            </a:stretch>
          </p:blipFill>
          <p:spPr>
            <a:xfrm>
              <a:off x="2915875" y="5132422"/>
              <a:ext cx="143169" cy="70198"/>
            </a:xfrm>
            <a:prstGeom prst="rect">
              <a:avLst/>
            </a:prstGeom>
          </p:spPr>
        </p:pic>
        <p:pic>
          <p:nvPicPr>
            <p:cNvPr id="783" name="Picture 782">
              <a:extLst>
                <a:ext uri="{FF2B5EF4-FFF2-40B4-BE49-F238E27FC236}">
                  <a16:creationId xmlns:a16="http://schemas.microsoft.com/office/drawing/2014/main" id="{6A11201A-3D35-194F-A55A-DED38F3410CF}"/>
                </a:ext>
              </a:extLst>
            </p:cNvPr>
            <p:cNvPicPr>
              <a:picLocks noChangeAspect="1"/>
            </p:cNvPicPr>
            <p:nvPr/>
          </p:nvPicPr>
          <p:blipFill>
            <a:blip r:embed="rId3"/>
            <a:stretch>
              <a:fillRect/>
            </a:stretch>
          </p:blipFill>
          <p:spPr>
            <a:xfrm>
              <a:off x="3477730" y="5132422"/>
              <a:ext cx="143169" cy="70198"/>
            </a:xfrm>
            <a:prstGeom prst="rect">
              <a:avLst/>
            </a:prstGeom>
          </p:spPr>
        </p:pic>
        <p:pic>
          <p:nvPicPr>
            <p:cNvPr id="784" name="Picture 783">
              <a:extLst>
                <a:ext uri="{FF2B5EF4-FFF2-40B4-BE49-F238E27FC236}">
                  <a16:creationId xmlns:a16="http://schemas.microsoft.com/office/drawing/2014/main" id="{5E881B07-5E7D-0647-8AF1-41ED70A48942}"/>
                </a:ext>
              </a:extLst>
            </p:cNvPr>
            <p:cNvPicPr>
              <a:picLocks noChangeAspect="1"/>
            </p:cNvPicPr>
            <p:nvPr/>
          </p:nvPicPr>
          <p:blipFill>
            <a:blip r:embed="rId3"/>
            <a:stretch>
              <a:fillRect/>
            </a:stretch>
          </p:blipFill>
          <p:spPr>
            <a:xfrm>
              <a:off x="3290445" y="5132422"/>
              <a:ext cx="143169" cy="70198"/>
            </a:xfrm>
            <a:prstGeom prst="rect">
              <a:avLst/>
            </a:prstGeom>
          </p:spPr>
        </p:pic>
        <p:pic>
          <p:nvPicPr>
            <p:cNvPr id="785" name="Picture 784">
              <a:extLst>
                <a:ext uri="{FF2B5EF4-FFF2-40B4-BE49-F238E27FC236}">
                  <a16:creationId xmlns:a16="http://schemas.microsoft.com/office/drawing/2014/main" id="{1DCBFFC5-38B8-EF44-A250-CE90FA9EBC3A}"/>
                </a:ext>
              </a:extLst>
            </p:cNvPr>
            <p:cNvPicPr>
              <a:picLocks noChangeAspect="1"/>
            </p:cNvPicPr>
            <p:nvPr/>
          </p:nvPicPr>
          <p:blipFill>
            <a:blip r:embed="rId3"/>
            <a:stretch>
              <a:fillRect/>
            </a:stretch>
          </p:blipFill>
          <p:spPr>
            <a:xfrm>
              <a:off x="3103160" y="5132422"/>
              <a:ext cx="143169" cy="70198"/>
            </a:xfrm>
            <a:prstGeom prst="rect">
              <a:avLst/>
            </a:prstGeom>
          </p:spPr>
        </p:pic>
        <p:pic>
          <p:nvPicPr>
            <p:cNvPr id="792" name="Picture 791">
              <a:extLst>
                <a:ext uri="{FF2B5EF4-FFF2-40B4-BE49-F238E27FC236}">
                  <a16:creationId xmlns:a16="http://schemas.microsoft.com/office/drawing/2014/main" id="{20265EB7-6C2D-E34A-A668-5A470759E259}"/>
                </a:ext>
              </a:extLst>
            </p:cNvPr>
            <p:cNvPicPr>
              <a:picLocks noChangeAspect="1"/>
            </p:cNvPicPr>
            <p:nvPr/>
          </p:nvPicPr>
          <p:blipFill>
            <a:blip r:embed="rId3"/>
            <a:stretch>
              <a:fillRect/>
            </a:stretch>
          </p:blipFill>
          <p:spPr>
            <a:xfrm>
              <a:off x="3665015" y="5132422"/>
              <a:ext cx="143169" cy="70198"/>
            </a:xfrm>
            <a:prstGeom prst="rect">
              <a:avLst/>
            </a:prstGeom>
          </p:spPr>
        </p:pic>
        <p:pic>
          <p:nvPicPr>
            <p:cNvPr id="793" name="Picture 792">
              <a:extLst>
                <a:ext uri="{FF2B5EF4-FFF2-40B4-BE49-F238E27FC236}">
                  <a16:creationId xmlns:a16="http://schemas.microsoft.com/office/drawing/2014/main" id="{83106B6E-463F-DC46-AE6D-AAC1C6B23410}"/>
                </a:ext>
              </a:extLst>
            </p:cNvPr>
            <p:cNvPicPr>
              <a:picLocks noChangeAspect="1"/>
            </p:cNvPicPr>
            <p:nvPr/>
          </p:nvPicPr>
          <p:blipFill>
            <a:blip r:embed="rId3"/>
            <a:stretch>
              <a:fillRect/>
            </a:stretch>
          </p:blipFill>
          <p:spPr>
            <a:xfrm>
              <a:off x="4226870" y="5132422"/>
              <a:ext cx="143169" cy="70198"/>
            </a:xfrm>
            <a:prstGeom prst="rect">
              <a:avLst/>
            </a:prstGeom>
          </p:spPr>
        </p:pic>
        <p:pic>
          <p:nvPicPr>
            <p:cNvPr id="794" name="Picture 793">
              <a:extLst>
                <a:ext uri="{FF2B5EF4-FFF2-40B4-BE49-F238E27FC236}">
                  <a16:creationId xmlns:a16="http://schemas.microsoft.com/office/drawing/2014/main" id="{B9FA40AE-B2AA-8E47-A5AA-5B48E60E051D}"/>
                </a:ext>
              </a:extLst>
            </p:cNvPr>
            <p:cNvPicPr>
              <a:picLocks noChangeAspect="1"/>
            </p:cNvPicPr>
            <p:nvPr/>
          </p:nvPicPr>
          <p:blipFill>
            <a:blip r:embed="rId3"/>
            <a:stretch>
              <a:fillRect/>
            </a:stretch>
          </p:blipFill>
          <p:spPr>
            <a:xfrm>
              <a:off x="4039585" y="5132422"/>
              <a:ext cx="143169" cy="70198"/>
            </a:xfrm>
            <a:prstGeom prst="rect">
              <a:avLst/>
            </a:prstGeom>
          </p:spPr>
        </p:pic>
        <p:pic>
          <p:nvPicPr>
            <p:cNvPr id="795" name="Picture 794">
              <a:extLst>
                <a:ext uri="{FF2B5EF4-FFF2-40B4-BE49-F238E27FC236}">
                  <a16:creationId xmlns:a16="http://schemas.microsoft.com/office/drawing/2014/main" id="{4F5E7D90-911D-944D-A3CC-45116FCCC09B}"/>
                </a:ext>
              </a:extLst>
            </p:cNvPr>
            <p:cNvPicPr>
              <a:picLocks noChangeAspect="1"/>
            </p:cNvPicPr>
            <p:nvPr/>
          </p:nvPicPr>
          <p:blipFill>
            <a:blip r:embed="rId3"/>
            <a:stretch>
              <a:fillRect/>
            </a:stretch>
          </p:blipFill>
          <p:spPr>
            <a:xfrm>
              <a:off x="3852300" y="5132422"/>
              <a:ext cx="143169" cy="70198"/>
            </a:xfrm>
            <a:prstGeom prst="rect">
              <a:avLst/>
            </a:prstGeom>
          </p:spPr>
        </p:pic>
        <p:pic>
          <p:nvPicPr>
            <p:cNvPr id="796" name="Picture 795">
              <a:extLst>
                <a:ext uri="{FF2B5EF4-FFF2-40B4-BE49-F238E27FC236}">
                  <a16:creationId xmlns:a16="http://schemas.microsoft.com/office/drawing/2014/main" id="{C3F0DDB2-E955-0945-B3EE-4F0B03D94AA2}"/>
                </a:ext>
              </a:extLst>
            </p:cNvPr>
            <p:cNvPicPr>
              <a:picLocks noChangeAspect="1"/>
            </p:cNvPicPr>
            <p:nvPr/>
          </p:nvPicPr>
          <p:blipFill>
            <a:blip r:embed="rId3"/>
            <a:stretch>
              <a:fillRect/>
            </a:stretch>
          </p:blipFill>
          <p:spPr>
            <a:xfrm>
              <a:off x="4414155" y="5132422"/>
              <a:ext cx="143169" cy="70198"/>
            </a:xfrm>
            <a:prstGeom prst="rect">
              <a:avLst/>
            </a:prstGeom>
          </p:spPr>
        </p:pic>
        <p:pic>
          <p:nvPicPr>
            <p:cNvPr id="797" name="Picture 796">
              <a:extLst>
                <a:ext uri="{FF2B5EF4-FFF2-40B4-BE49-F238E27FC236}">
                  <a16:creationId xmlns:a16="http://schemas.microsoft.com/office/drawing/2014/main" id="{DFE2EBF2-5332-5941-8582-E3A3C08948CD}"/>
                </a:ext>
              </a:extLst>
            </p:cNvPr>
            <p:cNvPicPr>
              <a:picLocks noChangeAspect="1"/>
            </p:cNvPicPr>
            <p:nvPr/>
          </p:nvPicPr>
          <p:blipFill>
            <a:blip r:embed="rId3"/>
            <a:stretch>
              <a:fillRect/>
            </a:stretch>
          </p:blipFill>
          <p:spPr>
            <a:xfrm>
              <a:off x="4976010" y="5132422"/>
              <a:ext cx="143169" cy="70198"/>
            </a:xfrm>
            <a:prstGeom prst="rect">
              <a:avLst/>
            </a:prstGeom>
          </p:spPr>
        </p:pic>
        <p:pic>
          <p:nvPicPr>
            <p:cNvPr id="798" name="Picture 797">
              <a:extLst>
                <a:ext uri="{FF2B5EF4-FFF2-40B4-BE49-F238E27FC236}">
                  <a16:creationId xmlns:a16="http://schemas.microsoft.com/office/drawing/2014/main" id="{A729107E-CFD3-E64A-B8B0-A5D72BC5B670}"/>
                </a:ext>
              </a:extLst>
            </p:cNvPr>
            <p:cNvPicPr>
              <a:picLocks noChangeAspect="1"/>
            </p:cNvPicPr>
            <p:nvPr/>
          </p:nvPicPr>
          <p:blipFill>
            <a:blip r:embed="rId3"/>
            <a:stretch>
              <a:fillRect/>
            </a:stretch>
          </p:blipFill>
          <p:spPr>
            <a:xfrm>
              <a:off x="4788725" y="5132422"/>
              <a:ext cx="143169" cy="70198"/>
            </a:xfrm>
            <a:prstGeom prst="rect">
              <a:avLst/>
            </a:prstGeom>
          </p:spPr>
        </p:pic>
        <p:pic>
          <p:nvPicPr>
            <p:cNvPr id="799" name="Picture 798">
              <a:extLst>
                <a:ext uri="{FF2B5EF4-FFF2-40B4-BE49-F238E27FC236}">
                  <a16:creationId xmlns:a16="http://schemas.microsoft.com/office/drawing/2014/main" id="{DC2A5E72-4249-5347-9AB4-F22B313B9435}"/>
                </a:ext>
              </a:extLst>
            </p:cNvPr>
            <p:cNvPicPr>
              <a:picLocks noChangeAspect="1"/>
            </p:cNvPicPr>
            <p:nvPr/>
          </p:nvPicPr>
          <p:blipFill>
            <a:blip r:embed="rId3"/>
            <a:stretch>
              <a:fillRect/>
            </a:stretch>
          </p:blipFill>
          <p:spPr>
            <a:xfrm>
              <a:off x="4601440" y="5132422"/>
              <a:ext cx="143169" cy="70198"/>
            </a:xfrm>
            <a:prstGeom prst="rect">
              <a:avLst/>
            </a:prstGeom>
          </p:spPr>
        </p:pic>
        <p:pic>
          <p:nvPicPr>
            <p:cNvPr id="800" name="Picture 799">
              <a:extLst>
                <a:ext uri="{FF2B5EF4-FFF2-40B4-BE49-F238E27FC236}">
                  <a16:creationId xmlns:a16="http://schemas.microsoft.com/office/drawing/2014/main" id="{7F259D08-A720-3247-B2F8-52C757ADFF7B}"/>
                </a:ext>
              </a:extLst>
            </p:cNvPr>
            <p:cNvPicPr>
              <a:picLocks noChangeAspect="1"/>
            </p:cNvPicPr>
            <p:nvPr/>
          </p:nvPicPr>
          <p:blipFill>
            <a:blip r:embed="rId3"/>
            <a:stretch>
              <a:fillRect/>
            </a:stretch>
          </p:blipFill>
          <p:spPr>
            <a:xfrm>
              <a:off x="5163295" y="5132422"/>
              <a:ext cx="143169" cy="70198"/>
            </a:xfrm>
            <a:prstGeom prst="rect">
              <a:avLst/>
            </a:prstGeom>
          </p:spPr>
        </p:pic>
        <p:pic>
          <p:nvPicPr>
            <p:cNvPr id="801" name="Picture 800">
              <a:extLst>
                <a:ext uri="{FF2B5EF4-FFF2-40B4-BE49-F238E27FC236}">
                  <a16:creationId xmlns:a16="http://schemas.microsoft.com/office/drawing/2014/main" id="{FA9035BD-A492-4143-9389-02688473D0A8}"/>
                </a:ext>
              </a:extLst>
            </p:cNvPr>
            <p:cNvPicPr>
              <a:picLocks noChangeAspect="1"/>
            </p:cNvPicPr>
            <p:nvPr/>
          </p:nvPicPr>
          <p:blipFill>
            <a:blip r:embed="rId3"/>
            <a:stretch>
              <a:fillRect/>
            </a:stretch>
          </p:blipFill>
          <p:spPr>
            <a:xfrm>
              <a:off x="5725150" y="5132422"/>
              <a:ext cx="143169" cy="70198"/>
            </a:xfrm>
            <a:prstGeom prst="rect">
              <a:avLst/>
            </a:prstGeom>
          </p:spPr>
        </p:pic>
        <p:pic>
          <p:nvPicPr>
            <p:cNvPr id="802" name="Picture 801">
              <a:extLst>
                <a:ext uri="{FF2B5EF4-FFF2-40B4-BE49-F238E27FC236}">
                  <a16:creationId xmlns:a16="http://schemas.microsoft.com/office/drawing/2014/main" id="{5B7DF5A1-E6A1-B74C-A808-5B1FDB131CDC}"/>
                </a:ext>
              </a:extLst>
            </p:cNvPr>
            <p:cNvPicPr>
              <a:picLocks noChangeAspect="1"/>
            </p:cNvPicPr>
            <p:nvPr/>
          </p:nvPicPr>
          <p:blipFill>
            <a:blip r:embed="rId3"/>
            <a:stretch>
              <a:fillRect/>
            </a:stretch>
          </p:blipFill>
          <p:spPr>
            <a:xfrm>
              <a:off x="5537865" y="5132422"/>
              <a:ext cx="143169" cy="70198"/>
            </a:xfrm>
            <a:prstGeom prst="rect">
              <a:avLst/>
            </a:prstGeom>
          </p:spPr>
        </p:pic>
        <p:pic>
          <p:nvPicPr>
            <p:cNvPr id="803" name="Picture 802">
              <a:extLst>
                <a:ext uri="{FF2B5EF4-FFF2-40B4-BE49-F238E27FC236}">
                  <a16:creationId xmlns:a16="http://schemas.microsoft.com/office/drawing/2014/main" id="{7BAAF722-6457-5B4F-9B58-301006F8806F}"/>
                </a:ext>
              </a:extLst>
            </p:cNvPr>
            <p:cNvPicPr>
              <a:picLocks noChangeAspect="1"/>
            </p:cNvPicPr>
            <p:nvPr/>
          </p:nvPicPr>
          <p:blipFill>
            <a:blip r:embed="rId3"/>
            <a:stretch>
              <a:fillRect/>
            </a:stretch>
          </p:blipFill>
          <p:spPr>
            <a:xfrm>
              <a:off x="5350580" y="5132422"/>
              <a:ext cx="143169" cy="70198"/>
            </a:xfrm>
            <a:prstGeom prst="rect">
              <a:avLst/>
            </a:prstGeom>
          </p:spPr>
        </p:pic>
        <p:pic>
          <p:nvPicPr>
            <p:cNvPr id="804" name="Picture 803">
              <a:extLst>
                <a:ext uri="{FF2B5EF4-FFF2-40B4-BE49-F238E27FC236}">
                  <a16:creationId xmlns:a16="http://schemas.microsoft.com/office/drawing/2014/main" id="{B77ABBC9-DED6-8145-AE34-8532B83EEA67}"/>
                </a:ext>
              </a:extLst>
            </p:cNvPr>
            <p:cNvPicPr>
              <a:picLocks noChangeAspect="1"/>
            </p:cNvPicPr>
            <p:nvPr/>
          </p:nvPicPr>
          <p:blipFill>
            <a:blip r:embed="rId3"/>
            <a:stretch>
              <a:fillRect/>
            </a:stretch>
          </p:blipFill>
          <p:spPr>
            <a:xfrm>
              <a:off x="5912450" y="5132422"/>
              <a:ext cx="143169" cy="70198"/>
            </a:xfrm>
            <a:prstGeom prst="rect">
              <a:avLst/>
            </a:prstGeom>
          </p:spPr>
        </p:pic>
        <p:pic>
          <p:nvPicPr>
            <p:cNvPr id="805" name="Picture 804">
              <a:extLst>
                <a:ext uri="{FF2B5EF4-FFF2-40B4-BE49-F238E27FC236}">
                  <a16:creationId xmlns:a16="http://schemas.microsoft.com/office/drawing/2014/main" id="{236A511B-E343-024C-9081-7142BF13D2D7}"/>
                </a:ext>
              </a:extLst>
            </p:cNvPr>
            <p:cNvPicPr>
              <a:picLocks noChangeAspect="1"/>
            </p:cNvPicPr>
            <p:nvPr/>
          </p:nvPicPr>
          <p:blipFill>
            <a:blip r:embed="rId3"/>
            <a:stretch>
              <a:fillRect/>
            </a:stretch>
          </p:blipFill>
          <p:spPr>
            <a:xfrm>
              <a:off x="539228" y="4941795"/>
              <a:ext cx="224744" cy="110195"/>
            </a:xfrm>
            <a:prstGeom prst="rect">
              <a:avLst/>
            </a:prstGeom>
          </p:spPr>
        </p:pic>
        <p:pic>
          <p:nvPicPr>
            <p:cNvPr id="806" name="Picture 805">
              <a:extLst>
                <a:ext uri="{FF2B5EF4-FFF2-40B4-BE49-F238E27FC236}">
                  <a16:creationId xmlns:a16="http://schemas.microsoft.com/office/drawing/2014/main" id="{C75ED616-5C49-C447-A782-47B557E35F1B}"/>
                </a:ext>
              </a:extLst>
            </p:cNvPr>
            <p:cNvPicPr>
              <a:picLocks noChangeAspect="1"/>
            </p:cNvPicPr>
            <p:nvPr/>
          </p:nvPicPr>
          <p:blipFill>
            <a:blip r:embed="rId3"/>
            <a:stretch>
              <a:fillRect/>
            </a:stretch>
          </p:blipFill>
          <p:spPr>
            <a:xfrm>
              <a:off x="902362" y="4941795"/>
              <a:ext cx="224744" cy="110195"/>
            </a:xfrm>
            <a:prstGeom prst="rect">
              <a:avLst/>
            </a:prstGeom>
          </p:spPr>
        </p:pic>
        <p:pic>
          <p:nvPicPr>
            <p:cNvPr id="807" name="Picture 806">
              <a:extLst>
                <a:ext uri="{FF2B5EF4-FFF2-40B4-BE49-F238E27FC236}">
                  <a16:creationId xmlns:a16="http://schemas.microsoft.com/office/drawing/2014/main" id="{6F91F68B-5341-F745-AD62-D22C824A640A}"/>
                </a:ext>
              </a:extLst>
            </p:cNvPr>
            <p:cNvPicPr>
              <a:picLocks noChangeAspect="1"/>
            </p:cNvPicPr>
            <p:nvPr/>
          </p:nvPicPr>
          <p:blipFill>
            <a:blip r:embed="rId3"/>
            <a:stretch>
              <a:fillRect/>
            </a:stretch>
          </p:blipFill>
          <p:spPr>
            <a:xfrm>
              <a:off x="1278622" y="4941795"/>
              <a:ext cx="224744" cy="110195"/>
            </a:xfrm>
            <a:prstGeom prst="rect">
              <a:avLst/>
            </a:prstGeom>
          </p:spPr>
        </p:pic>
        <p:pic>
          <p:nvPicPr>
            <p:cNvPr id="808" name="Picture 807">
              <a:extLst>
                <a:ext uri="{FF2B5EF4-FFF2-40B4-BE49-F238E27FC236}">
                  <a16:creationId xmlns:a16="http://schemas.microsoft.com/office/drawing/2014/main" id="{07C92AEE-90AA-4443-BA95-937AB3E258F6}"/>
                </a:ext>
              </a:extLst>
            </p:cNvPr>
            <p:cNvPicPr>
              <a:picLocks noChangeAspect="1"/>
            </p:cNvPicPr>
            <p:nvPr/>
          </p:nvPicPr>
          <p:blipFill>
            <a:blip r:embed="rId3"/>
            <a:stretch>
              <a:fillRect/>
            </a:stretch>
          </p:blipFill>
          <p:spPr>
            <a:xfrm>
              <a:off x="1650507" y="4941795"/>
              <a:ext cx="224744" cy="110195"/>
            </a:xfrm>
            <a:prstGeom prst="rect">
              <a:avLst/>
            </a:prstGeom>
          </p:spPr>
        </p:pic>
        <p:pic>
          <p:nvPicPr>
            <p:cNvPr id="809" name="Picture 808">
              <a:extLst>
                <a:ext uri="{FF2B5EF4-FFF2-40B4-BE49-F238E27FC236}">
                  <a16:creationId xmlns:a16="http://schemas.microsoft.com/office/drawing/2014/main" id="{EDF41318-EE9E-8540-83D4-F164FF52BCD9}"/>
                </a:ext>
              </a:extLst>
            </p:cNvPr>
            <p:cNvPicPr>
              <a:picLocks noChangeAspect="1"/>
            </p:cNvPicPr>
            <p:nvPr/>
          </p:nvPicPr>
          <p:blipFill>
            <a:blip r:embed="rId3"/>
            <a:stretch>
              <a:fillRect/>
            </a:stretch>
          </p:blipFill>
          <p:spPr>
            <a:xfrm>
              <a:off x="2031143" y="4941795"/>
              <a:ext cx="224744" cy="110195"/>
            </a:xfrm>
            <a:prstGeom prst="rect">
              <a:avLst/>
            </a:prstGeom>
          </p:spPr>
        </p:pic>
        <p:pic>
          <p:nvPicPr>
            <p:cNvPr id="810" name="Picture 809">
              <a:extLst>
                <a:ext uri="{FF2B5EF4-FFF2-40B4-BE49-F238E27FC236}">
                  <a16:creationId xmlns:a16="http://schemas.microsoft.com/office/drawing/2014/main" id="{AD286A60-DD58-E840-8E5A-D296C8720E65}"/>
                </a:ext>
              </a:extLst>
            </p:cNvPr>
            <p:cNvPicPr>
              <a:picLocks noChangeAspect="1"/>
            </p:cNvPicPr>
            <p:nvPr/>
          </p:nvPicPr>
          <p:blipFill>
            <a:blip r:embed="rId3"/>
            <a:stretch>
              <a:fillRect/>
            </a:stretch>
          </p:blipFill>
          <p:spPr>
            <a:xfrm>
              <a:off x="2403028" y="4941795"/>
              <a:ext cx="224744" cy="110195"/>
            </a:xfrm>
            <a:prstGeom prst="rect">
              <a:avLst/>
            </a:prstGeom>
          </p:spPr>
        </p:pic>
        <p:pic>
          <p:nvPicPr>
            <p:cNvPr id="811" name="Picture 810">
              <a:extLst>
                <a:ext uri="{FF2B5EF4-FFF2-40B4-BE49-F238E27FC236}">
                  <a16:creationId xmlns:a16="http://schemas.microsoft.com/office/drawing/2014/main" id="{68708D2D-DFAA-A346-9634-C31097BEEDDA}"/>
                </a:ext>
              </a:extLst>
            </p:cNvPr>
            <p:cNvPicPr>
              <a:picLocks noChangeAspect="1"/>
            </p:cNvPicPr>
            <p:nvPr/>
          </p:nvPicPr>
          <p:blipFill>
            <a:blip r:embed="rId3"/>
            <a:stretch>
              <a:fillRect/>
            </a:stretch>
          </p:blipFill>
          <p:spPr>
            <a:xfrm>
              <a:off x="2774913" y="4941795"/>
              <a:ext cx="224744" cy="110195"/>
            </a:xfrm>
            <a:prstGeom prst="rect">
              <a:avLst/>
            </a:prstGeom>
          </p:spPr>
        </p:pic>
        <p:pic>
          <p:nvPicPr>
            <p:cNvPr id="812" name="Picture 811">
              <a:extLst>
                <a:ext uri="{FF2B5EF4-FFF2-40B4-BE49-F238E27FC236}">
                  <a16:creationId xmlns:a16="http://schemas.microsoft.com/office/drawing/2014/main" id="{0F4A301E-4236-824E-A6F9-4435E8F72987}"/>
                </a:ext>
              </a:extLst>
            </p:cNvPr>
            <p:cNvPicPr>
              <a:picLocks noChangeAspect="1"/>
            </p:cNvPicPr>
            <p:nvPr/>
          </p:nvPicPr>
          <p:blipFill>
            <a:blip r:embed="rId3"/>
            <a:stretch>
              <a:fillRect/>
            </a:stretch>
          </p:blipFill>
          <p:spPr>
            <a:xfrm>
              <a:off x="3146798" y="4941795"/>
              <a:ext cx="224744" cy="110195"/>
            </a:xfrm>
            <a:prstGeom prst="rect">
              <a:avLst/>
            </a:prstGeom>
          </p:spPr>
        </p:pic>
        <p:pic>
          <p:nvPicPr>
            <p:cNvPr id="813" name="Picture 812">
              <a:extLst>
                <a:ext uri="{FF2B5EF4-FFF2-40B4-BE49-F238E27FC236}">
                  <a16:creationId xmlns:a16="http://schemas.microsoft.com/office/drawing/2014/main" id="{CEE8B76C-9071-6848-988C-998970A598DA}"/>
                </a:ext>
              </a:extLst>
            </p:cNvPr>
            <p:cNvPicPr>
              <a:picLocks noChangeAspect="1"/>
            </p:cNvPicPr>
            <p:nvPr/>
          </p:nvPicPr>
          <p:blipFill>
            <a:blip r:embed="rId3"/>
            <a:stretch>
              <a:fillRect/>
            </a:stretch>
          </p:blipFill>
          <p:spPr>
            <a:xfrm>
              <a:off x="3540558" y="4941795"/>
              <a:ext cx="224744" cy="110195"/>
            </a:xfrm>
            <a:prstGeom prst="rect">
              <a:avLst/>
            </a:prstGeom>
          </p:spPr>
        </p:pic>
        <p:pic>
          <p:nvPicPr>
            <p:cNvPr id="814" name="Picture 813">
              <a:extLst>
                <a:ext uri="{FF2B5EF4-FFF2-40B4-BE49-F238E27FC236}">
                  <a16:creationId xmlns:a16="http://schemas.microsoft.com/office/drawing/2014/main" id="{7E3C3088-FE62-7C46-BB87-3ADB47708097}"/>
                </a:ext>
              </a:extLst>
            </p:cNvPr>
            <p:cNvPicPr>
              <a:picLocks noChangeAspect="1"/>
            </p:cNvPicPr>
            <p:nvPr/>
          </p:nvPicPr>
          <p:blipFill>
            <a:blip r:embed="rId3"/>
            <a:stretch>
              <a:fillRect/>
            </a:stretch>
          </p:blipFill>
          <p:spPr>
            <a:xfrm>
              <a:off x="3899317" y="4941795"/>
              <a:ext cx="224744" cy="110195"/>
            </a:xfrm>
            <a:prstGeom prst="rect">
              <a:avLst/>
            </a:prstGeom>
          </p:spPr>
        </p:pic>
        <p:pic>
          <p:nvPicPr>
            <p:cNvPr id="815" name="Picture 814">
              <a:extLst>
                <a:ext uri="{FF2B5EF4-FFF2-40B4-BE49-F238E27FC236}">
                  <a16:creationId xmlns:a16="http://schemas.microsoft.com/office/drawing/2014/main" id="{CECEF67C-7DA0-2740-BD9C-A3082B84229C}"/>
                </a:ext>
              </a:extLst>
            </p:cNvPr>
            <p:cNvPicPr>
              <a:picLocks noChangeAspect="1"/>
            </p:cNvPicPr>
            <p:nvPr/>
          </p:nvPicPr>
          <p:blipFill>
            <a:blip r:embed="rId3"/>
            <a:stretch>
              <a:fillRect/>
            </a:stretch>
          </p:blipFill>
          <p:spPr>
            <a:xfrm>
              <a:off x="4279952" y="4941795"/>
              <a:ext cx="224744" cy="110195"/>
            </a:xfrm>
            <a:prstGeom prst="rect">
              <a:avLst/>
            </a:prstGeom>
          </p:spPr>
        </p:pic>
        <p:pic>
          <p:nvPicPr>
            <p:cNvPr id="816" name="Picture 815">
              <a:extLst>
                <a:ext uri="{FF2B5EF4-FFF2-40B4-BE49-F238E27FC236}">
                  <a16:creationId xmlns:a16="http://schemas.microsoft.com/office/drawing/2014/main" id="{8B2DD8A8-2798-DE40-9350-D26A052C339E}"/>
                </a:ext>
              </a:extLst>
            </p:cNvPr>
            <p:cNvPicPr>
              <a:picLocks noChangeAspect="1"/>
            </p:cNvPicPr>
            <p:nvPr/>
          </p:nvPicPr>
          <p:blipFill>
            <a:blip r:embed="rId3"/>
            <a:stretch>
              <a:fillRect/>
            </a:stretch>
          </p:blipFill>
          <p:spPr>
            <a:xfrm>
              <a:off x="4651838" y="4941795"/>
              <a:ext cx="224744" cy="110195"/>
            </a:xfrm>
            <a:prstGeom prst="rect">
              <a:avLst/>
            </a:prstGeom>
          </p:spPr>
        </p:pic>
        <p:pic>
          <p:nvPicPr>
            <p:cNvPr id="817" name="Picture 816">
              <a:extLst>
                <a:ext uri="{FF2B5EF4-FFF2-40B4-BE49-F238E27FC236}">
                  <a16:creationId xmlns:a16="http://schemas.microsoft.com/office/drawing/2014/main" id="{63FB2BF9-5528-B542-889C-26053BA59262}"/>
                </a:ext>
              </a:extLst>
            </p:cNvPr>
            <p:cNvPicPr>
              <a:picLocks noChangeAspect="1"/>
            </p:cNvPicPr>
            <p:nvPr/>
          </p:nvPicPr>
          <p:blipFill>
            <a:blip r:embed="rId3"/>
            <a:stretch>
              <a:fillRect/>
            </a:stretch>
          </p:blipFill>
          <p:spPr>
            <a:xfrm>
              <a:off x="5028099" y="4941795"/>
              <a:ext cx="224744" cy="110195"/>
            </a:xfrm>
            <a:prstGeom prst="rect">
              <a:avLst/>
            </a:prstGeom>
          </p:spPr>
        </p:pic>
        <p:pic>
          <p:nvPicPr>
            <p:cNvPr id="818" name="Picture 817">
              <a:extLst>
                <a:ext uri="{FF2B5EF4-FFF2-40B4-BE49-F238E27FC236}">
                  <a16:creationId xmlns:a16="http://schemas.microsoft.com/office/drawing/2014/main" id="{62FDB945-232E-4A4C-9C13-B99124F52CFE}"/>
                </a:ext>
              </a:extLst>
            </p:cNvPr>
            <p:cNvPicPr>
              <a:picLocks noChangeAspect="1"/>
            </p:cNvPicPr>
            <p:nvPr/>
          </p:nvPicPr>
          <p:blipFill>
            <a:blip r:embed="rId3"/>
            <a:stretch>
              <a:fillRect/>
            </a:stretch>
          </p:blipFill>
          <p:spPr>
            <a:xfrm>
              <a:off x="5417485" y="4941795"/>
              <a:ext cx="224744" cy="110195"/>
            </a:xfrm>
            <a:prstGeom prst="rect">
              <a:avLst/>
            </a:prstGeom>
          </p:spPr>
        </p:pic>
        <p:pic>
          <p:nvPicPr>
            <p:cNvPr id="819" name="Picture 818">
              <a:extLst>
                <a:ext uri="{FF2B5EF4-FFF2-40B4-BE49-F238E27FC236}">
                  <a16:creationId xmlns:a16="http://schemas.microsoft.com/office/drawing/2014/main" id="{5C122C3B-2FC1-7949-A283-40F9B308162D}"/>
                </a:ext>
              </a:extLst>
            </p:cNvPr>
            <p:cNvPicPr>
              <a:picLocks noChangeAspect="1"/>
            </p:cNvPicPr>
            <p:nvPr/>
          </p:nvPicPr>
          <p:blipFill>
            <a:blip r:embed="rId3"/>
            <a:stretch>
              <a:fillRect/>
            </a:stretch>
          </p:blipFill>
          <p:spPr>
            <a:xfrm>
              <a:off x="5763119" y="4941795"/>
              <a:ext cx="224744" cy="110195"/>
            </a:xfrm>
            <a:prstGeom prst="rect">
              <a:avLst/>
            </a:prstGeom>
          </p:spPr>
        </p:pic>
        <p:pic>
          <p:nvPicPr>
            <p:cNvPr id="820" name="Picture 819">
              <a:extLst>
                <a:ext uri="{FF2B5EF4-FFF2-40B4-BE49-F238E27FC236}">
                  <a16:creationId xmlns:a16="http://schemas.microsoft.com/office/drawing/2014/main" id="{2BF550B0-ADF5-364B-A1D1-92952BD4379B}"/>
                </a:ext>
              </a:extLst>
            </p:cNvPr>
            <p:cNvPicPr>
              <a:picLocks noChangeAspect="1"/>
            </p:cNvPicPr>
            <p:nvPr/>
          </p:nvPicPr>
          <p:blipFill>
            <a:blip r:embed="rId3"/>
            <a:stretch>
              <a:fillRect/>
            </a:stretch>
          </p:blipFill>
          <p:spPr>
            <a:xfrm>
              <a:off x="279177" y="4678759"/>
              <a:ext cx="372423" cy="182604"/>
            </a:xfrm>
            <a:prstGeom prst="rect">
              <a:avLst/>
            </a:prstGeom>
          </p:spPr>
        </p:pic>
        <p:pic>
          <p:nvPicPr>
            <p:cNvPr id="821" name="Picture 820">
              <a:extLst>
                <a:ext uri="{FF2B5EF4-FFF2-40B4-BE49-F238E27FC236}">
                  <a16:creationId xmlns:a16="http://schemas.microsoft.com/office/drawing/2014/main" id="{085A0219-4CDF-D944-94DE-64BCFAEE4907}"/>
                </a:ext>
              </a:extLst>
            </p:cNvPr>
            <p:cNvPicPr>
              <a:picLocks noChangeAspect="1"/>
            </p:cNvPicPr>
            <p:nvPr/>
          </p:nvPicPr>
          <p:blipFill>
            <a:blip r:embed="rId3"/>
            <a:stretch>
              <a:fillRect/>
            </a:stretch>
          </p:blipFill>
          <p:spPr>
            <a:xfrm>
              <a:off x="1018572" y="4678759"/>
              <a:ext cx="372423" cy="182604"/>
            </a:xfrm>
            <a:prstGeom prst="rect">
              <a:avLst/>
            </a:prstGeom>
          </p:spPr>
        </p:pic>
        <p:pic>
          <p:nvPicPr>
            <p:cNvPr id="822" name="Picture 821">
              <a:extLst>
                <a:ext uri="{FF2B5EF4-FFF2-40B4-BE49-F238E27FC236}">
                  <a16:creationId xmlns:a16="http://schemas.microsoft.com/office/drawing/2014/main" id="{CAD17757-A336-204E-B341-B901E10325B2}"/>
                </a:ext>
              </a:extLst>
            </p:cNvPr>
            <p:cNvPicPr>
              <a:picLocks noChangeAspect="1"/>
            </p:cNvPicPr>
            <p:nvPr/>
          </p:nvPicPr>
          <p:blipFill>
            <a:blip r:embed="rId3"/>
            <a:stretch>
              <a:fillRect/>
            </a:stretch>
          </p:blipFill>
          <p:spPr>
            <a:xfrm>
              <a:off x="1762342" y="4678759"/>
              <a:ext cx="372423" cy="182604"/>
            </a:xfrm>
            <a:prstGeom prst="rect">
              <a:avLst/>
            </a:prstGeom>
          </p:spPr>
        </p:pic>
        <p:pic>
          <p:nvPicPr>
            <p:cNvPr id="823" name="Picture 822">
              <a:extLst>
                <a:ext uri="{FF2B5EF4-FFF2-40B4-BE49-F238E27FC236}">
                  <a16:creationId xmlns:a16="http://schemas.microsoft.com/office/drawing/2014/main" id="{5B177CB8-9E89-EB49-B40C-726742096813}"/>
                </a:ext>
              </a:extLst>
            </p:cNvPr>
            <p:cNvPicPr>
              <a:picLocks noChangeAspect="1"/>
            </p:cNvPicPr>
            <p:nvPr/>
          </p:nvPicPr>
          <p:blipFill>
            <a:blip r:embed="rId3"/>
            <a:stretch>
              <a:fillRect/>
            </a:stretch>
          </p:blipFill>
          <p:spPr>
            <a:xfrm>
              <a:off x="2506112" y="4678759"/>
              <a:ext cx="372423" cy="182604"/>
            </a:xfrm>
            <a:prstGeom prst="rect">
              <a:avLst/>
            </a:prstGeom>
          </p:spPr>
        </p:pic>
        <p:pic>
          <p:nvPicPr>
            <p:cNvPr id="824" name="Picture 823">
              <a:extLst>
                <a:ext uri="{FF2B5EF4-FFF2-40B4-BE49-F238E27FC236}">
                  <a16:creationId xmlns:a16="http://schemas.microsoft.com/office/drawing/2014/main" id="{039C5ADA-F95D-524C-840C-3BC598EE4734}"/>
                </a:ext>
              </a:extLst>
            </p:cNvPr>
            <p:cNvPicPr>
              <a:picLocks noChangeAspect="1"/>
            </p:cNvPicPr>
            <p:nvPr/>
          </p:nvPicPr>
          <p:blipFill>
            <a:blip r:embed="rId3"/>
            <a:stretch>
              <a:fillRect/>
            </a:stretch>
          </p:blipFill>
          <p:spPr>
            <a:xfrm>
              <a:off x="3258633" y="4678759"/>
              <a:ext cx="372423" cy="182604"/>
            </a:xfrm>
            <a:prstGeom prst="rect">
              <a:avLst/>
            </a:prstGeom>
          </p:spPr>
        </p:pic>
        <p:pic>
          <p:nvPicPr>
            <p:cNvPr id="825" name="Picture 824">
              <a:extLst>
                <a:ext uri="{FF2B5EF4-FFF2-40B4-BE49-F238E27FC236}">
                  <a16:creationId xmlns:a16="http://schemas.microsoft.com/office/drawing/2014/main" id="{DB579F62-A6DB-5A40-8B3D-C0EA63B4EC66}"/>
                </a:ext>
              </a:extLst>
            </p:cNvPr>
            <p:cNvPicPr>
              <a:picLocks noChangeAspect="1"/>
            </p:cNvPicPr>
            <p:nvPr/>
          </p:nvPicPr>
          <p:blipFill>
            <a:blip r:embed="rId3"/>
            <a:stretch>
              <a:fillRect/>
            </a:stretch>
          </p:blipFill>
          <p:spPr>
            <a:xfrm>
              <a:off x="3998028" y="4678759"/>
              <a:ext cx="372423" cy="182604"/>
            </a:xfrm>
            <a:prstGeom prst="rect">
              <a:avLst/>
            </a:prstGeom>
          </p:spPr>
        </p:pic>
        <p:pic>
          <p:nvPicPr>
            <p:cNvPr id="826" name="Picture 825">
              <a:extLst>
                <a:ext uri="{FF2B5EF4-FFF2-40B4-BE49-F238E27FC236}">
                  <a16:creationId xmlns:a16="http://schemas.microsoft.com/office/drawing/2014/main" id="{9A527731-2AF9-1A48-83ED-51C1E95E389B}"/>
                </a:ext>
              </a:extLst>
            </p:cNvPr>
            <p:cNvPicPr>
              <a:picLocks noChangeAspect="1"/>
            </p:cNvPicPr>
            <p:nvPr/>
          </p:nvPicPr>
          <p:blipFill>
            <a:blip r:embed="rId3"/>
            <a:stretch>
              <a:fillRect/>
            </a:stretch>
          </p:blipFill>
          <p:spPr>
            <a:xfrm>
              <a:off x="4750549" y="4678759"/>
              <a:ext cx="372423" cy="182604"/>
            </a:xfrm>
            <a:prstGeom prst="rect">
              <a:avLst/>
            </a:prstGeom>
          </p:spPr>
        </p:pic>
        <p:pic>
          <p:nvPicPr>
            <p:cNvPr id="827" name="Picture 826">
              <a:extLst>
                <a:ext uri="{FF2B5EF4-FFF2-40B4-BE49-F238E27FC236}">
                  <a16:creationId xmlns:a16="http://schemas.microsoft.com/office/drawing/2014/main" id="{BE587FED-A864-584B-87E1-DD58D3E1C615}"/>
                </a:ext>
              </a:extLst>
            </p:cNvPr>
            <p:cNvPicPr>
              <a:picLocks noChangeAspect="1"/>
            </p:cNvPicPr>
            <p:nvPr/>
          </p:nvPicPr>
          <p:blipFill>
            <a:blip r:embed="rId3"/>
            <a:stretch>
              <a:fillRect/>
            </a:stretch>
          </p:blipFill>
          <p:spPr>
            <a:xfrm>
              <a:off x="5511820" y="4678759"/>
              <a:ext cx="372423" cy="182604"/>
            </a:xfrm>
            <a:prstGeom prst="rect">
              <a:avLst/>
            </a:prstGeom>
          </p:spPr>
        </p:pic>
        <p:pic>
          <p:nvPicPr>
            <p:cNvPr id="828" name="Picture 827">
              <a:extLst>
                <a:ext uri="{FF2B5EF4-FFF2-40B4-BE49-F238E27FC236}">
                  <a16:creationId xmlns:a16="http://schemas.microsoft.com/office/drawing/2014/main" id="{4A6522F8-63A3-F04C-9E68-09C89D1F21B6}"/>
                </a:ext>
              </a:extLst>
            </p:cNvPr>
            <p:cNvPicPr>
              <a:picLocks noChangeAspect="1"/>
            </p:cNvPicPr>
            <p:nvPr/>
          </p:nvPicPr>
          <p:blipFill>
            <a:blip r:embed="rId3"/>
            <a:stretch>
              <a:fillRect/>
            </a:stretch>
          </p:blipFill>
          <p:spPr>
            <a:xfrm>
              <a:off x="544291" y="4213240"/>
              <a:ext cx="582815" cy="285762"/>
            </a:xfrm>
            <a:prstGeom prst="rect">
              <a:avLst/>
            </a:prstGeom>
          </p:spPr>
        </p:pic>
        <p:pic>
          <p:nvPicPr>
            <p:cNvPr id="829" name="Picture 828">
              <a:extLst>
                <a:ext uri="{FF2B5EF4-FFF2-40B4-BE49-F238E27FC236}">
                  <a16:creationId xmlns:a16="http://schemas.microsoft.com/office/drawing/2014/main" id="{8E9C1CAE-4557-8D44-8325-6479D0EE5204}"/>
                </a:ext>
              </a:extLst>
            </p:cNvPr>
            <p:cNvPicPr>
              <a:picLocks noChangeAspect="1"/>
            </p:cNvPicPr>
            <p:nvPr/>
          </p:nvPicPr>
          <p:blipFill>
            <a:blip r:embed="rId3"/>
            <a:stretch>
              <a:fillRect/>
            </a:stretch>
          </p:blipFill>
          <p:spPr>
            <a:xfrm>
              <a:off x="2018496" y="4213240"/>
              <a:ext cx="582815" cy="285762"/>
            </a:xfrm>
            <a:prstGeom prst="rect">
              <a:avLst/>
            </a:prstGeom>
          </p:spPr>
        </p:pic>
        <p:pic>
          <p:nvPicPr>
            <p:cNvPr id="830" name="Picture 829">
              <a:extLst>
                <a:ext uri="{FF2B5EF4-FFF2-40B4-BE49-F238E27FC236}">
                  <a16:creationId xmlns:a16="http://schemas.microsoft.com/office/drawing/2014/main" id="{64CEC90C-5ED3-9C44-B240-42ED46A33C92}"/>
                </a:ext>
              </a:extLst>
            </p:cNvPr>
            <p:cNvPicPr>
              <a:picLocks noChangeAspect="1"/>
            </p:cNvPicPr>
            <p:nvPr/>
          </p:nvPicPr>
          <p:blipFill>
            <a:blip r:embed="rId3"/>
            <a:stretch>
              <a:fillRect/>
            </a:stretch>
          </p:blipFill>
          <p:spPr>
            <a:xfrm>
              <a:off x="3501662" y="4213240"/>
              <a:ext cx="582815" cy="285762"/>
            </a:xfrm>
            <a:prstGeom prst="rect">
              <a:avLst/>
            </a:prstGeom>
          </p:spPr>
        </p:pic>
        <p:pic>
          <p:nvPicPr>
            <p:cNvPr id="831" name="Picture 830">
              <a:extLst>
                <a:ext uri="{FF2B5EF4-FFF2-40B4-BE49-F238E27FC236}">
                  <a16:creationId xmlns:a16="http://schemas.microsoft.com/office/drawing/2014/main" id="{7A9BC7C3-982C-C94A-BE65-3F65D8E26BA0}"/>
                </a:ext>
              </a:extLst>
            </p:cNvPr>
            <p:cNvPicPr>
              <a:picLocks noChangeAspect="1"/>
            </p:cNvPicPr>
            <p:nvPr/>
          </p:nvPicPr>
          <p:blipFill>
            <a:blip r:embed="rId3"/>
            <a:stretch>
              <a:fillRect/>
            </a:stretch>
          </p:blipFill>
          <p:spPr>
            <a:xfrm>
              <a:off x="5024203" y="4213240"/>
              <a:ext cx="582815" cy="285762"/>
            </a:xfrm>
            <a:prstGeom prst="rect">
              <a:avLst/>
            </a:prstGeom>
          </p:spPr>
        </p:pic>
        <p:pic>
          <p:nvPicPr>
            <p:cNvPr id="832" name="Picture 831">
              <a:extLst>
                <a:ext uri="{FF2B5EF4-FFF2-40B4-BE49-F238E27FC236}">
                  <a16:creationId xmlns:a16="http://schemas.microsoft.com/office/drawing/2014/main" id="{1D1518A2-380F-0F4C-BEC2-39C454FAF0C2}"/>
                </a:ext>
              </a:extLst>
            </p:cNvPr>
            <p:cNvPicPr>
              <a:picLocks noChangeAspect="1"/>
            </p:cNvPicPr>
            <p:nvPr/>
          </p:nvPicPr>
          <p:blipFill>
            <a:blip r:embed="rId3"/>
            <a:stretch>
              <a:fillRect/>
            </a:stretch>
          </p:blipFill>
          <p:spPr>
            <a:xfrm>
              <a:off x="1144230" y="3519408"/>
              <a:ext cx="866365" cy="424790"/>
            </a:xfrm>
            <a:prstGeom prst="rect">
              <a:avLst/>
            </a:prstGeom>
          </p:spPr>
        </p:pic>
        <p:pic>
          <p:nvPicPr>
            <p:cNvPr id="833" name="Picture 832">
              <a:extLst>
                <a:ext uri="{FF2B5EF4-FFF2-40B4-BE49-F238E27FC236}">
                  <a16:creationId xmlns:a16="http://schemas.microsoft.com/office/drawing/2014/main" id="{694867F4-14F3-C648-9797-8208BAF71EBE}"/>
                </a:ext>
              </a:extLst>
            </p:cNvPr>
            <p:cNvPicPr>
              <a:picLocks noChangeAspect="1"/>
            </p:cNvPicPr>
            <p:nvPr/>
          </p:nvPicPr>
          <p:blipFill>
            <a:blip r:embed="rId3"/>
            <a:stretch>
              <a:fillRect/>
            </a:stretch>
          </p:blipFill>
          <p:spPr>
            <a:xfrm>
              <a:off x="4123736" y="3519408"/>
              <a:ext cx="866365" cy="424790"/>
            </a:xfrm>
            <a:prstGeom prst="rect">
              <a:avLst/>
            </a:prstGeom>
          </p:spPr>
        </p:pic>
        <p:pic>
          <p:nvPicPr>
            <p:cNvPr id="834" name="Picture 833">
              <a:extLst>
                <a:ext uri="{FF2B5EF4-FFF2-40B4-BE49-F238E27FC236}">
                  <a16:creationId xmlns:a16="http://schemas.microsoft.com/office/drawing/2014/main" id="{646E34FB-1371-FE4D-B023-638591D024E2}"/>
                </a:ext>
              </a:extLst>
            </p:cNvPr>
            <p:cNvPicPr>
              <a:picLocks noChangeAspect="1"/>
            </p:cNvPicPr>
            <p:nvPr/>
          </p:nvPicPr>
          <p:blipFill>
            <a:blip r:embed="rId3"/>
            <a:stretch>
              <a:fillRect/>
            </a:stretch>
          </p:blipFill>
          <p:spPr>
            <a:xfrm>
              <a:off x="2534283" y="3041196"/>
              <a:ext cx="1148757" cy="563250"/>
            </a:xfrm>
            <a:prstGeom prst="rect">
              <a:avLst/>
            </a:prstGeom>
          </p:spPr>
        </p:pic>
      </p:grpSp>
      <p:grpSp>
        <p:nvGrpSpPr>
          <p:cNvPr id="835" name="Group 834">
            <a:extLst>
              <a:ext uri="{FF2B5EF4-FFF2-40B4-BE49-F238E27FC236}">
                <a16:creationId xmlns:a16="http://schemas.microsoft.com/office/drawing/2014/main" id="{C1ACB817-AB8A-9544-8213-036002564922}"/>
              </a:ext>
            </a:extLst>
          </p:cNvPr>
          <p:cNvGrpSpPr/>
          <p:nvPr/>
        </p:nvGrpSpPr>
        <p:grpSpPr>
          <a:xfrm>
            <a:off x="6127750" y="5255016"/>
            <a:ext cx="5988050" cy="45720"/>
            <a:chOff x="373218" y="5108181"/>
            <a:chExt cx="8616085" cy="50191"/>
          </a:xfrm>
        </p:grpSpPr>
        <p:pic>
          <p:nvPicPr>
            <p:cNvPr id="836" name="Picture 835">
              <a:extLst>
                <a:ext uri="{FF2B5EF4-FFF2-40B4-BE49-F238E27FC236}">
                  <a16:creationId xmlns:a16="http://schemas.microsoft.com/office/drawing/2014/main" id="{201A31FD-3FCA-BF4D-A63A-70DC4D8BF1FD}"/>
                </a:ext>
              </a:extLst>
            </p:cNvPr>
            <p:cNvPicPr>
              <a:picLocks noChangeAspect="1"/>
            </p:cNvPicPr>
            <p:nvPr/>
          </p:nvPicPr>
          <p:blipFill>
            <a:blip r:embed="rId3"/>
            <a:stretch>
              <a:fillRect/>
            </a:stretch>
          </p:blipFill>
          <p:spPr>
            <a:xfrm>
              <a:off x="641015" y="5108181"/>
              <a:ext cx="102364" cy="50191"/>
            </a:xfrm>
            <a:prstGeom prst="rect">
              <a:avLst/>
            </a:prstGeom>
          </p:spPr>
        </p:pic>
        <p:pic>
          <p:nvPicPr>
            <p:cNvPr id="837" name="Picture 836">
              <a:extLst>
                <a:ext uri="{FF2B5EF4-FFF2-40B4-BE49-F238E27FC236}">
                  <a16:creationId xmlns:a16="http://schemas.microsoft.com/office/drawing/2014/main" id="{CB285E2B-C164-E94C-B0BA-B04BB13CF933}"/>
                </a:ext>
              </a:extLst>
            </p:cNvPr>
            <p:cNvPicPr>
              <a:picLocks noChangeAspect="1"/>
            </p:cNvPicPr>
            <p:nvPr/>
          </p:nvPicPr>
          <p:blipFill>
            <a:blip r:embed="rId3"/>
            <a:stretch>
              <a:fillRect/>
            </a:stretch>
          </p:blipFill>
          <p:spPr>
            <a:xfrm>
              <a:off x="501174" y="5108181"/>
              <a:ext cx="102364" cy="50191"/>
            </a:xfrm>
            <a:prstGeom prst="rect">
              <a:avLst/>
            </a:prstGeom>
          </p:spPr>
        </p:pic>
        <p:pic>
          <p:nvPicPr>
            <p:cNvPr id="838" name="Picture 837">
              <a:extLst>
                <a:ext uri="{FF2B5EF4-FFF2-40B4-BE49-F238E27FC236}">
                  <a16:creationId xmlns:a16="http://schemas.microsoft.com/office/drawing/2014/main" id="{86F1F53F-03ED-3142-AF9F-08530607B812}"/>
                </a:ext>
              </a:extLst>
            </p:cNvPr>
            <p:cNvPicPr>
              <a:picLocks noChangeAspect="1"/>
            </p:cNvPicPr>
            <p:nvPr/>
          </p:nvPicPr>
          <p:blipFill>
            <a:blip r:embed="rId3"/>
            <a:stretch>
              <a:fillRect/>
            </a:stretch>
          </p:blipFill>
          <p:spPr>
            <a:xfrm>
              <a:off x="373218" y="5108181"/>
              <a:ext cx="102364" cy="50191"/>
            </a:xfrm>
            <a:prstGeom prst="rect">
              <a:avLst/>
            </a:prstGeom>
          </p:spPr>
        </p:pic>
        <p:pic>
          <p:nvPicPr>
            <p:cNvPr id="839" name="Picture 838">
              <a:extLst>
                <a:ext uri="{FF2B5EF4-FFF2-40B4-BE49-F238E27FC236}">
                  <a16:creationId xmlns:a16="http://schemas.microsoft.com/office/drawing/2014/main" id="{7063C29A-339B-9B40-8A2D-F7C7E9E9AD86}"/>
                </a:ext>
              </a:extLst>
            </p:cNvPr>
            <p:cNvPicPr>
              <a:picLocks noChangeAspect="1"/>
            </p:cNvPicPr>
            <p:nvPr/>
          </p:nvPicPr>
          <p:blipFill>
            <a:blip r:embed="rId3"/>
            <a:stretch>
              <a:fillRect/>
            </a:stretch>
          </p:blipFill>
          <p:spPr>
            <a:xfrm>
              <a:off x="777434" y="5108181"/>
              <a:ext cx="102364" cy="50191"/>
            </a:xfrm>
            <a:prstGeom prst="rect">
              <a:avLst/>
            </a:prstGeom>
          </p:spPr>
        </p:pic>
        <p:pic>
          <p:nvPicPr>
            <p:cNvPr id="840" name="Picture 839">
              <a:extLst>
                <a:ext uri="{FF2B5EF4-FFF2-40B4-BE49-F238E27FC236}">
                  <a16:creationId xmlns:a16="http://schemas.microsoft.com/office/drawing/2014/main" id="{83672CBA-249B-C444-A9BF-50257C77E4E8}"/>
                </a:ext>
              </a:extLst>
            </p:cNvPr>
            <p:cNvPicPr>
              <a:picLocks noChangeAspect="1"/>
            </p:cNvPicPr>
            <p:nvPr/>
          </p:nvPicPr>
          <p:blipFill>
            <a:blip r:embed="rId3"/>
            <a:stretch>
              <a:fillRect/>
            </a:stretch>
          </p:blipFill>
          <p:spPr>
            <a:xfrm>
              <a:off x="1181649" y="5108181"/>
              <a:ext cx="102364" cy="50191"/>
            </a:xfrm>
            <a:prstGeom prst="rect">
              <a:avLst/>
            </a:prstGeom>
          </p:spPr>
        </p:pic>
        <p:pic>
          <p:nvPicPr>
            <p:cNvPr id="841" name="Picture 840">
              <a:extLst>
                <a:ext uri="{FF2B5EF4-FFF2-40B4-BE49-F238E27FC236}">
                  <a16:creationId xmlns:a16="http://schemas.microsoft.com/office/drawing/2014/main" id="{C9C29169-310A-9146-A92E-85D64E2DD3B9}"/>
                </a:ext>
              </a:extLst>
            </p:cNvPr>
            <p:cNvPicPr>
              <a:picLocks noChangeAspect="1"/>
            </p:cNvPicPr>
            <p:nvPr/>
          </p:nvPicPr>
          <p:blipFill>
            <a:blip r:embed="rId3"/>
            <a:stretch>
              <a:fillRect/>
            </a:stretch>
          </p:blipFill>
          <p:spPr>
            <a:xfrm>
              <a:off x="1041808" y="5108181"/>
              <a:ext cx="102364" cy="50191"/>
            </a:xfrm>
            <a:prstGeom prst="rect">
              <a:avLst/>
            </a:prstGeom>
          </p:spPr>
        </p:pic>
        <p:pic>
          <p:nvPicPr>
            <p:cNvPr id="842" name="Picture 841">
              <a:extLst>
                <a:ext uri="{FF2B5EF4-FFF2-40B4-BE49-F238E27FC236}">
                  <a16:creationId xmlns:a16="http://schemas.microsoft.com/office/drawing/2014/main" id="{8C436AE5-AD29-F042-A297-9412CC94053F}"/>
                </a:ext>
              </a:extLst>
            </p:cNvPr>
            <p:cNvPicPr>
              <a:picLocks noChangeAspect="1"/>
            </p:cNvPicPr>
            <p:nvPr/>
          </p:nvPicPr>
          <p:blipFill>
            <a:blip r:embed="rId3"/>
            <a:stretch>
              <a:fillRect/>
            </a:stretch>
          </p:blipFill>
          <p:spPr>
            <a:xfrm>
              <a:off x="913852" y="5108181"/>
              <a:ext cx="102364" cy="50191"/>
            </a:xfrm>
            <a:prstGeom prst="rect">
              <a:avLst/>
            </a:prstGeom>
          </p:spPr>
        </p:pic>
        <p:pic>
          <p:nvPicPr>
            <p:cNvPr id="843" name="Picture 842">
              <a:extLst>
                <a:ext uri="{FF2B5EF4-FFF2-40B4-BE49-F238E27FC236}">
                  <a16:creationId xmlns:a16="http://schemas.microsoft.com/office/drawing/2014/main" id="{95929EAE-ACA0-9545-B81B-AFCE1CB874AA}"/>
                </a:ext>
              </a:extLst>
            </p:cNvPr>
            <p:cNvPicPr>
              <a:picLocks noChangeAspect="1"/>
            </p:cNvPicPr>
            <p:nvPr/>
          </p:nvPicPr>
          <p:blipFill>
            <a:blip r:embed="rId3"/>
            <a:stretch>
              <a:fillRect/>
            </a:stretch>
          </p:blipFill>
          <p:spPr>
            <a:xfrm>
              <a:off x="1318068" y="5108181"/>
              <a:ext cx="102364" cy="50191"/>
            </a:xfrm>
            <a:prstGeom prst="rect">
              <a:avLst/>
            </a:prstGeom>
          </p:spPr>
        </p:pic>
        <p:pic>
          <p:nvPicPr>
            <p:cNvPr id="844" name="Picture 843">
              <a:extLst>
                <a:ext uri="{FF2B5EF4-FFF2-40B4-BE49-F238E27FC236}">
                  <a16:creationId xmlns:a16="http://schemas.microsoft.com/office/drawing/2014/main" id="{20DE6D78-0D95-2349-877D-79026F8F37ED}"/>
                </a:ext>
              </a:extLst>
            </p:cNvPr>
            <p:cNvPicPr>
              <a:picLocks noChangeAspect="1"/>
            </p:cNvPicPr>
            <p:nvPr/>
          </p:nvPicPr>
          <p:blipFill>
            <a:blip r:embed="rId3"/>
            <a:stretch>
              <a:fillRect/>
            </a:stretch>
          </p:blipFill>
          <p:spPr>
            <a:xfrm>
              <a:off x="1722283" y="5108181"/>
              <a:ext cx="102364" cy="50191"/>
            </a:xfrm>
            <a:prstGeom prst="rect">
              <a:avLst/>
            </a:prstGeom>
          </p:spPr>
        </p:pic>
        <p:pic>
          <p:nvPicPr>
            <p:cNvPr id="845" name="Picture 844">
              <a:extLst>
                <a:ext uri="{FF2B5EF4-FFF2-40B4-BE49-F238E27FC236}">
                  <a16:creationId xmlns:a16="http://schemas.microsoft.com/office/drawing/2014/main" id="{B98DF030-2C83-7142-B3A8-2297E00C1556}"/>
                </a:ext>
              </a:extLst>
            </p:cNvPr>
            <p:cNvPicPr>
              <a:picLocks noChangeAspect="1"/>
            </p:cNvPicPr>
            <p:nvPr/>
          </p:nvPicPr>
          <p:blipFill>
            <a:blip r:embed="rId3"/>
            <a:stretch>
              <a:fillRect/>
            </a:stretch>
          </p:blipFill>
          <p:spPr>
            <a:xfrm>
              <a:off x="1582441" y="5108181"/>
              <a:ext cx="102364" cy="50191"/>
            </a:xfrm>
            <a:prstGeom prst="rect">
              <a:avLst/>
            </a:prstGeom>
          </p:spPr>
        </p:pic>
        <p:pic>
          <p:nvPicPr>
            <p:cNvPr id="852" name="Picture 851">
              <a:extLst>
                <a:ext uri="{FF2B5EF4-FFF2-40B4-BE49-F238E27FC236}">
                  <a16:creationId xmlns:a16="http://schemas.microsoft.com/office/drawing/2014/main" id="{DA2BEFCD-CABF-494A-8976-8BB4BB7F93A5}"/>
                </a:ext>
              </a:extLst>
            </p:cNvPr>
            <p:cNvPicPr>
              <a:picLocks noChangeAspect="1"/>
            </p:cNvPicPr>
            <p:nvPr/>
          </p:nvPicPr>
          <p:blipFill>
            <a:blip r:embed="rId3"/>
            <a:stretch>
              <a:fillRect/>
            </a:stretch>
          </p:blipFill>
          <p:spPr>
            <a:xfrm>
              <a:off x="1454486" y="5108181"/>
              <a:ext cx="102364" cy="50191"/>
            </a:xfrm>
            <a:prstGeom prst="rect">
              <a:avLst/>
            </a:prstGeom>
          </p:spPr>
        </p:pic>
        <p:pic>
          <p:nvPicPr>
            <p:cNvPr id="853" name="Picture 852">
              <a:extLst>
                <a:ext uri="{FF2B5EF4-FFF2-40B4-BE49-F238E27FC236}">
                  <a16:creationId xmlns:a16="http://schemas.microsoft.com/office/drawing/2014/main" id="{49A872F7-A44A-AA48-B50F-027D33BD04AC}"/>
                </a:ext>
              </a:extLst>
            </p:cNvPr>
            <p:cNvPicPr>
              <a:picLocks noChangeAspect="1"/>
            </p:cNvPicPr>
            <p:nvPr/>
          </p:nvPicPr>
          <p:blipFill>
            <a:blip r:embed="rId3"/>
            <a:stretch>
              <a:fillRect/>
            </a:stretch>
          </p:blipFill>
          <p:spPr>
            <a:xfrm>
              <a:off x="1858701" y="5108181"/>
              <a:ext cx="102364" cy="50191"/>
            </a:xfrm>
            <a:prstGeom prst="rect">
              <a:avLst/>
            </a:prstGeom>
          </p:spPr>
        </p:pic>
        <p:pic>
          <p:nvPicPr>
            <p:cNvPr id="854" name="Picture 853">
              <a:extLst>
                <a:ext uri="{FF2B5EF4-FFF2-40B4-BE49-F238E27FC236}">
                  <a16:creationId xmlns:a16="http://schemas.microsoft.com/office/drawing/2014/main" id="{176D77BC-D267-C540-B0AD-7CB83D5E9765}"/>
                </a:ext>
              </a:extLst>
            </p:cNvPr>
            <p:cNvPicPr>
              <a:picLocks noChangeAspect="1"/>
            </p:cNvPicPr>
            <p:nvPr/>
          </p:nvPicPr>
          <p:blipFill>
            <a:blip r:embed="rId3"/>
            <a:stretch>
              <a:fillRect/>
            </a:stretch>
          </p:blipFill>
          <p:spPr>
            <a:xfrm>
              <a:off x="2262917" y="5108181"/>
              <a:ext cx="102364" cy="50191"/>
            </a:xfrm>
            <a:prstGeom prst="rect">
              <a:avLst/>
            </a:prstGeom>
          </p:spPr>
        </p:pic>
        <p:pic>
          <p:nvPicPr>
            <p:cNvPr id="855" name="Picture 854">
              <a:extLst>
                <a:ext uri="{FF2B5EF4-FFF2-40B4-BE49-F238E27FC236}">
                  <a16:creationId xmlns:a16="http://schemas.microsoft.com/office/drawing/2014/main" id="{CC30A686-C15A-8042-9880-AD8CBA98D725}"/>
                </a:ext>
              </a:extLst>
            </p:cNvPr>
            <p:cNvPicPr>
              <a:picLocks noChangeAspect="1"/>
            </p:cNvPicPr>
            <p:nvPr/>
          </p:nvPicPr>
          <p:blipFill>
            <a:blip r:embed="rId3"/>
            <a:stretch>
              <a:fillRect/>
            </a:stretch>
          </p:blipFill>
          <p:spPr>
            <a:xfrm>
              <a:off x="2123075" y="5108181"/>
              <a:ext cx="102364" cy="50191"/>
            </a:xfrm>
            <a:prstGeom prst="rect">
              <a:avLst/>
            </a:prstGeom>
          </p:spPr>
        </p:pic>
        <p:pic>
          <p:nvPicPr>
            <p:cNvPr id="856" name="Picture 855">
              <a:extLst>
                <a:ext uri="{FF2B5EF4-FFF2-40B4-BE49-F238E27FC236}">
                  <a16:creationId xmlns:a16="http://schemas.microsoft.com/office/drawing/2014/main" id="{20538B09-5C71-C042-A681-8047435EE7FC}"/>
                </a:ext>
              </a:extLst>
            </p:cNvPr>
            <p:cNvPicPr>
              <a:picLocks noChangeAspect="1"/>
            </p:cNvPicPr>
            <p:nvPr/>
          </p:nvPicPr>
          <p:blipFill>
            <a:blip r:embed="rId3"/>
            <a:stretch>
              <a:fillRect/>
            </a:stretch>
          </p:blipFill>
          <p:spPr>
            <a:xfrm>
              <a:off x="1995119" y="5108181"/>
              <a:ext cx="102364" cy="50191"/>
            </a:xfrm>
            <a:prstGeom prst="rect">
              <a:avLst/>
            </a:prstGeom>
          </p:spPr>
        </p:pic>
        <p:pic>
          <p:nvPicPr>
            <p:cNvPr id="857" name="Picture 856">
              <a:extLst>
                <a:ext uri="{FF2B5EF4-FFF2-40B4-BE49-F238E27FC236}">
                  <a16:creationId xmlns:a16="http://schemas.microsoft.com/office/drawing/2014/main" id="{9726D21D-30FE-A545-A11A-8A7E58AFAC02}"/>
                </a:ext>
              </a:extLst>
            </p:cNvPr>
            <p:cNvPicPr>
              <a:picLocks noChangeAspect="1"/>
            </p:cNvPicPr>
            <p:nvPr/>
          </p:nvPicPr>
          <p:blipFill>
            <a:blip r:embed="rId3"/>
            <a:stretch>
              <a:fillRect/>
            </a:stretch>
          </p:blipFill>
          <p:spPr>
            <a:xfrm>
              <a:off x="2399335" y="5108181"/>
              <a:ext cx="102364" cy="50191"/>
            </a:xfrm>
            <a:prstGeom prst="rect">
              <a:avLst/>
            </a:prstGeom>
          </p:spPr>
        </p:pic>
        <p:pic>
          <p:nvPicPr>
            <p:cNvPr id="858" name="Picture 857">
              <a:extLst>
                <a:ext uri="{FF2B5EF4-FFF2-40B4-BE49-F238E27FC236}">
                  <a16:creationId xmlns:a16="http://schemas.microsoft.com/office/drawing/2014/main" id="{DB407D63-8F4E-584A-8765-D88CD0F468BF}"/>
                </a:ext>
              </a:extLst>
            </p:cNvPr>
            <p:cNvPicPr>
              <a:picLocks noChangeAspect="1"/>
            </p:cNvPicPr>
            <p:nvPr/>
          </p:nvPicPr>
          <p:blipFill>
            <a:blip r:embed="rId3"/>
            <a:stretch>
              <a:fillRect/>
            </a:stretch>
          </p:blipFill>
          <p:spPr>
            <a:xfrm>
              <a:off x="2803550" y="5108181"/>
              <a:ext cx="102364" cy="50191"/>
            </a:xfrm>
            <a:prstGeom prst="rect">
              <a:avLst/>
            </a:prstGeom>
          </p:spPr>
        </p:pic>
        <p:pic>
          <p:nvPicPr>
            <p:cNvPr id="859" name="Picture 858">
              <a:extLst>
                <a:ext uri="{FF2B5EF4-FFF2-40B4-BE49-F238E27FC236}">
                  <a16:creationId xmlns:a16="http://schemas.microsoft.com/office/drawing/2014/main" id="{42EB7C3C-E8A4-5344-8CC7-B376EEBD838A}"/>
                </a:ext>
              </a:extLst>
            </p:cNvPr>
            <p:cNvPicPr>
              <a:picLocks noChangeAspect="1"/>
            </p:cNvPicPr>
            <p:nvPr/>
          </p:nvPicPr>
          <p:blipFill>
            <a:blip r:embed="rId3"/>
            <a:stretch>
              <a:fillRect/>
            </a:stretch>
          </p:blipFill>
          <p:spPr>
            <a:xfrm>
              <a:off x="2663708" y="5108181"/>
              <a:ext cx="102364" cy="50191"/>
            </a:xfrm>
            <a:prstGeom prst="rect">
              <a:avLst/>
            </a:prstGeom>
          </p:spPr>
        </p:pic>
        <p:pic>
          <p:nvPicPr>
            <p:cNvPr id="860" name="Picture 859">
              <a:extLst>
                <a:ext uri="{FF2B5EF4-FFF2-40B4-BE49-F238E27FC236}">
                  <a16:creationId xmlns:a16="http://schemas.microsoft.com/office/drawing/2014/main" id="{3FDA8C59-2470-E642-AA9D-8060C624CA8A}"/>
                </a:ext>
              </a:extLst>
            </p:cNvPr>
            <p:cNvPicPr>
              <a:picLocks noChangeAspect="1"/>
            </p:cNvPicPr>
            <p:nvPr/>
          </p:nvPicPr>
          <p:blipFill>
            <a:blip r:embed="rId3"/>
            <a:stretch>
              <a:fillRect/>
            </a:stretch>
          </p:blipFill>
          <p:spPr>
            <a:xfrm>
              <a:off x="2535753" y="5108181"/>
              <a:ext cx="102364" cy="50191"/>
            </a:xfrm>
            <a:prstGeom prst="rect">
              <a:avLst/>
            </a:prstGeom>
          </p:spPr>
        </p:pic>
        <p:pic>
          <p:nvPicPr>
            <p:cNvPr id="861" name="Picture 860">
              <a:extLst>
                <a:ext uri="{FF2B5EF4-FFF2-40B4-BE49-F238E27FC236}">
                  <a16:creationId xmlns:a16="http://schemas.microsoft.com/office/drawing/2014/main" id="{669FA64D-9982-F644-BD5F-EEBC8FE667D1}"/>
                </a:ext>
              </a:extLst>
            </p:cNvPr>
            <p:cNvPicPr>
              <a:picLocks noChangeAspect="1"/>
            </p:cNvPicPr>
            <p:nvPr/>
          </p:nvPicPr>
          <p:blipFill>
            <a:blip r:embed="rId3"/>
            <a:stretch>
              <a:fillRect/>
            </a:stretch>
          </p:blipFill>
          <p:spPr>
            <a:xfrm>
              <a:off x="2939968" y="5108181"/>
              <a:ext cx="102364" cy="50191"/>
            </a:xfrm>
            <a:prstGeom prst="rect">
              <a:avLst/>
            </a:prstGeom>
          </p:spPr>
        </p:pic>
        <p:pic>
          <p:nvPicPr>
            <p:cNvPr id="862" name="Picture 861">
              <a:extLst>
                <a:ext uri="{FF2B5EF4-FFF2-40B4-BE49-F238E27FC236}">
                  <a16:creationId xmlns:a16="http://schemas.microsoft.com/office/drawing/2014/main" id="{EE8F04ED-4725-DB49-8693-AC66C65B9C97}"/>
                </a:ext>
              </a:extLst>
            </p:cNvPr>
            <p:cNvPicPr>
              <a:picLocks noChangeAspect="1"/>
            </p:cNvPicPr>
            <p:nvPr/>
          </p:nvPicPr>
          <p:blipFill>
            <a:blip r:embed="rId3"/>
            <a:stretch>
              <a:fillRect/>
            </a:stretch>
          </p:blipFill>
          <p:spPr>
            <a:xfrm>
              <a:off x="3344184" y="5108181"/>
              <a:ext cx="102364" cy="50191"/>
            </a:xfrm>
            <a:prstGeom prst="rect">
              <a:avLst/>
            </a:prstGeom>
          </p:spPr>
        </p:pic>
        <p:pic>
          <p:nvPicPr>
            <p:cNvPr id="863" name="Picture 862">
              <a:extLst>
                <a:ext uri="{FF2B5EF4-FFF2-40B4-BE49-F238E27FC236}">
                  <a16:creationId xmlns:a16="http://schemas.microsoft.com/office/drawing/2014/main" id="{6F7BAABA-2C18-454C-9086-D1EBD3F0BF5D}"/>
                </a:ext>
              </a:extLst>
            </p:cNvPr>
            <p:cNvPicPr>
              <a:picLocks noChangeAspect="1"/>
            </p:cNvPicPr>
            <p:nvPr/>
          </p:nvPicPr>
          <p:blipFill>
            <a:blip r:embed="rId3"/>
            <a:stretch>
              <a:fillRect/>
            </a:stretch>
          </p:blipFill>
          <p:spPr>
            <a:xfrm>
              <a:off x="3204342" y="5108181"/>
              <a:ext cx="102364" cy="50191"/>
            </a:xfrm>
            <a:prstGeom prst="rect">
              <a:avLst/>
            </a:prstGeom>
          </p:spPr>
        </p:pic>
        <p:pic>
          <p:nvPicPr>
            <p:cNvPr id="882" name="Picture 881">
              <a:extLst>
                <a:ext uri="{FF2B5EF4-FFF2-40B4-BE49-F238E27FC236}">
                  <a16:creationId xmlns:a16="http://schemas.microsoft.com/office/drawing/2014/main" id="{9E92B2CF-2F8C-7447-B8CF-FDE809DBCDD8}"/>
                </a:ext>
              </a:extLst>
            </p:cNvPr>
            <p:cNvPicPr>
              <a:picLocks noChangeAspect="1"/>
            </p:cNvPicPr>
            <p:nvPr/>
          </p:nvPicPr>
          <p:blipFill>
            <a:blip r:embed="rId3"/>
            <a:stretch>
              <a:fillRect/>
            </a:stretch>
          </p:blipFill>
          <p:spPr>
            <a:xfrm>
              <a:off x="3076387" y="5108181"/>
              <a:ext cx="102364" cy="50191"/>
            </a:xfrm>
            <a:prstGeom prst="rect">
              <a:avLst/>
            </a:prstGeom>
          </p:spPr>
        </p:pic>
        <p:pic>
          <p:nvPicPr>
            <p:cNvPr id="883" name="Picture 882">
              <a:extLst>
                <a:ext uri="{FF2B5EF4-FFF2-40B4-BE49-F238E27FC236}">
                  <a16:creationId xmlns:a16="http://schemas.microsoft.com/office/drawing/2014/main" id="{0AEE46CC-536E-744D-883F-F5046BC53104}"/>
                </a:ext>
              </a:extLst>
            </p:cNvPr>
            <p:cNvPicPr>
              <a:picLocks noChangeAspect="1"/>
            </p:cNvPicPr>
            <p:nvPr/>
          </p:nvPicPr>
          <p:blipFill>
            <a:blip r:embed="rId3"/>
            <a:stretch>
              <a:fillRect/>
            </a:stretch>
          </p:blipFill>
          <p:spPr>
            <a:xfrm>
              <a:off x="3480602" y="5108181"/>
              <a:ext cx="102364" cy="50191"/>
            </a:xfrm>
            <a:prstGeom prst="rect">
              <a:avLst/>
            </a:prstGeom>
          </p:spPr>
        </p:pic>
        <p:pic>
          <p:nvPicPr>
            <p:cNvPr id="884" name="Picture 883">
              <a:extLst>
                <a:ext uri="{FF2B5EF4-FFF2-40B4-BE49-F238E27FC236}">
                  <a16:creationId xmlns:a16="http://schemas.microsoft.com/office/drawing/2014/main" id="{4CE43D86-9147-DA49-BE74-52BA1D98BC69}"/>
                </a:ext>
              </a:extLst>
            </p:cNvPr>
            <p:cNvPicPr>
              <a:picLocks noChangeAspect="1"/>
            </p:cNvPicPr>
            <p:nvPr/>
          </p:nvPicPr>
          <p:blipFill>
            <a:blip r:embed="rId3"/>
            <a:stretch>
              <a:fillRect/>
            </a:stretch>
          </p:blipFill>
          <p:spPr>
            <a:xfrm>
              <a:off x="3884818" y="5108181"/>
              <a:ext cx="102364" cy="50191"/>
            </a:xfrm>
            <a:prstGeom prst="rect">
              <a:avLst/>
            </a:prstGeom>
          </p:spPr>
        </p:pic>
        <p:pic>
          <p:nvPicPr>
            <p:cNvPr id="885" name="Picture 884">
              <a:extLst>
                <a:ext uri="{FF2B5EF4-FFF2-40B4-BE49-F238E27FC236}">
                  <a16:creationId xmlns:a16="http://schemas.microsoft.com/office/drawing/2014/main" id="{273959C8-A107-E247-A820-C9092C94E536}"/>
                </a:ext>
              </a:extLst>
            </p:cNvPr>
            <p:cNvPicPr>
              <a:picLocks noChangeAspect="1"/>
            </p:cNvPicPr>
            <p:nvPr/>
          </p:nvPicPr>
          <p:blipFill>
            <a:blip r:embed="rId3"/>
            <a:stretch>
              <a:fillRect/>
            </a:stretch>
          </p:blipFill>
          <p:spPr>
            <a:xfrm>
              <a:off x="3744976" y="5108181"/>
              <a:ext cx="102364" cy="50191"/>
            </a:xfrm>
            <a:prstGeom prst="rect">
              <a:avLst/>
            </a:prstGeom>
          </p:spPr>
        </p:pic>
        <p:pic>
          <p:nvPicPr>
            <p:cNvPr id="886" name="Picture 885">
              <a:extLst>
                <a:ext uri="{FF2B5EF4-FFF2-40B4-BE49-F238E27FC236}">
                  <a16:creationId xmlns:a16="http://schemas.microsoft.com/office/drawing/2014/main" id="{322EAADA-1F0B-8F46-83DE-C32B78DFC654}"/>
                </a:ext>
              </a:extLst>
            </p:cNvPr>
            <p:cNvPicPr>
              <a:picLocks noChangeAspect="1"/>
            </p:cNvPicPr>
            <p:nvPr/>
          </p:nvPicPr>
          <p:blipFill>
            <a:blip r:embed="rId3"/>
            <a:stretch>
              <a:fillRect/>
            </a:stretch>
          </p:blipFill>
          <p:spPr>
            <a:xfrm>
              <a:off x="3617020" y="5108181"/>
              <a:ext cx="102364" cy="50191"/>
            </a:xfrm>
            <a:prstGeom prst="rect">
              <a:avLst/>
            </a:prstGeom>
          </p:spPr>
        </p:pic>
        <p:pic>
          <p:nvPicPr>
            <p:cNvPr id="887" name="Picture 886">
              <a:extLst>
                <a:ext uri="{FF2B5EF4-FFF2-40B4-BE49-F238E27FC236}">
                  <a16:creationId xmlns:a16="http://schemas.microsoft.com/office/drawing/2014/main" id="{295E0579-6343-D040-AA32-3978916ECB54}"/>
                </a:ext>
              </a:extLst>
            </p:cNvPr>
            <p:cNvPicPr>
              <a:picLocks noChangeAspect="1"/>
            </p:cNvPicPr>
            <p:nvPr/>
          </p:nvPicPr>
          <p:blipFill>
            <a:blip r:embed="rId3"/>
            <a:stretch>
              <a:fillRect/>
            </a:stretch>
          </p:blipFill>
          <p:spPr>
            <a:xfrm>
              <a:off x="4021236" y="5108181"/>
              <a:ext cx="102364" cy="50191"/>
            </a:xfrm>
            <a:prstGeom prst="rect">
              <a:avLst/>
            </a:prstGeom>
          </p:spPr>
        </p:pic>
        <p:pic>
          <p:nvPicPr>
            <p:cNvPr id="888" name="Picture 887">
              <a:extLst>
                <a:ext uri="{FF2B5EF4-FFF2-40B4-BE49-F238E27FC236}">
                  <a16:creationId xmlns:a16="http://schemas.microsoft.com/office/drawing/2014/main" id="{6D98BB64-26F9-4E42-9B05-6D48A3489071}"/>
                </a:ext>
              </a:extLst>
            </p:cNvPr>
            <p:cNvPicPr>
              <a:picLocks noChangeAspect="1"/>
            </p:cNvPicPr>
            <p:nvPr/>
          </p:nvPicPr>
          <p:blipFill>
            <a:blip r:embed="rId3"/>
            <a:stretch>
              <a:fillRect/>
            </a:stretch>
          </p:blipFill>
          <p:spPr>
            <a:xfrm>
              <a:off x="4425451" y="5108181"/>
              <a:ext cx="102364" cy="50191"/>
            </a:xfrm>
            <a:prstGeom prst="rect">
              <a:avLst/>
            </a:prstGeom>
          </p:spPr>
        </p:pic>
        <p:pic>
          <p:nvPicPr>
            <p:cNvPr id="912" name="Picture 911">
              <a:extLst>
                <a:ext uri="{FF2B5EF4-FFF2-40B4-BE49-F238E27FC236}">
                  <a16:creationId xmlns:a16="http://schemas.microsoft.com/office/drawing/2014/main" id="{46B2AF03-6883-5A4D-A390-9F8108B2F45E}"/>
                </a:ext>
              </a:extLst>
            </p:cNvPr>
            <p:cNvPicPr>
              <a:picLocks noChangeAspect="1"/>
            </p:cNvPicPr>
            <p:nvPr/>
          </p:nvPicPr>
          <p:blipFill>
            <a:blip r:embed="rId3"/>
            <a:stretch>
              <a:fillRect/>
            </a:stretch>
          </p:blipFill>
          <p:spPr>
            <a:xfrm>
              <a:off x="4285609" y="5108181"/>
              <a:ext cx="102364" cy="50191"/>
            </a:xfrm>
            <a:prstGeom prst="rect">
              <a:avLst/>
            </a:prstGeom>
          </p:spPr>
        </p:pic>
        <p:pic>
          <p:nvPicPr>
            <p:cNvPr id="913" name="Picture 912">
              <a:extLst>
                <a:ext uri="{FF2B5EF4-FFF2-40B4-BE49-F238E27FC236}">
                  <a16:creationId xmlns:a16="http://schemas.microsoft.com/office/drawing/2014/main" id="{3A768DFC-B19E-9149-B784-F4B44CE2ADA9}"/>
                </a:ext>
              </a:extLst>
            </p:cNvPr>
            <p:cNvPicPr>
              <a:picLocks noChangeAspect="1"/>
            </p:cNvPicPr>
            <p:nvPr/>
          </p:nvPicPr>
          <p:blipFill>
            <a:blip r:embed="rId3"/>
            <a:stretch>
              <a:fillRect/>
            </a:stretch>
          </p:blipFill>
          <p:spPr>
            <a:xfrm>
              <a:off x="4157654" y="5108181"/>
              <a:ext cx="102364" cy="50191"/>
            </a:xfrm>
            <a:prstGeom prst="rect">
              <a:avLst/>
            </a:prstGeom>
          </p:spPr>
        </p:pic>
        <p:pic>
          <p:nvPicPr>
            <p:cNvPr id="914" name="Picture 913">
              <a:extLst>
                <a:ext uri="{FF2B5EF4-FFF2-40B4-BE49-F238E27FC236}">
                  <a16:creationId xmlns:a16="http://schemas.microsoft.com/office/drawing/2014/main" id="{DA0D7E51-86D8-264E-BAEC-E66435A94769}"/>
                </a:ext>
              </a:extLst>
            </p:cNvPr>
            <p:cNvPicPr>
              <a:picLocks noChangeAspect="1"/>
            </p:cNvPicPr>
            <p:nvPr/>
          </p:nvPicPr>
          <p:blipFill>
            <a:blip r:embed="rId3"/>
            <a:stretch>
              <a:fillRect/>
            </a:stretch>
          </p:blipFill>
          <p:spPr>
            <a:xfrm>
              <a:off x="4561869" y="5108181"/>
              <a:ext cx="102364" cy="50191"/>
            </a:xfrm>
            <a:prstGeom prst="rect">
              <a:avLst/>
            </a:prstGeom>
          </p:spPr>
        </p:pic>
        <p:pic>
          <p:nvPicPr>
            <p:cNvPr id="915" name="Picture 914">
              <a:extLst>
                <a:ext uri="{FF2B5EF4-FFF2-40B4-BE49-F238E27FC236}">
                  <a16:creationId xmlns:a16="http://schemas.microsoft.com/office/drawing/2014/main" id="{52693C5D-5811-D149-8CD1-38D9C1ABC70E}"/>
                </a:ext>
              </a:extLst>
            </p:cNvPr>
            <p:cNvPicPr>
              <a:picLocks noChangeAspect="1"/>
            </p:cNvPicPr>
            <p:nvPr/>
          </p:nvPicPr>
          <p:blipFill>
            <a:blip r:embed="rId3"/>
            <a:stretch>
              <a:fillRect/>
            </a:stretch>
          </p:blipFill>
          <p:spPr>
            <a:xfrm>
              <a:off x="4966085" y="5108181"/>
              <a:ext cx="102364" cy="50191"/>
            </a:xfrm>
            <a:prstGeom prst="rect">
              <a:avLst/>
            </a:prstGeom>
          </p:spPr>
        </p:pic>
        <p:pic>
          <p:nvPicPr>
            <p:cNvPr id="916" name="Picture 915">
              <a:extLst>
                <a:ext uri="{FF2B5EF4-FFF2-40B4-BE49-F238E27FC236}">
                  <a16:creationId xmlns:a16="http://schemas.microsoft.com/office/drawing/2014/main" id="{1843F8A1-7B14-C240-A180-D9B328CABA8E}"/>
                </a:ext>
              </a:extLst>
            </p:cNvPr>
            <p:cNvPicPr>
              <a:picLocks noChangeAspect="1"/>
            </p:cNvPicPr>
            <p:nvPr/>
          </p:nvPicPr>
          <p:blipFill>
            <a:blip r:embed="rId3"/>
            <a:stretch>
              <a:fillRect/>
            </a:stretch>
          </p:blipFill>
          <p:spPr>
            <a:xfrm>
              <a:off x="4826243" y="5108181"/>
              <a:ext cx="102364" cy="50191"/>
            </a:xfrm>
            <a:prstGeom prst="rect">
              <a:avLst/>
            </a:prstGeom>
          </p:spPr>
        </p:pic>
        <p:pic>
          <p:nvPicPr>
            <p:cNvPr id="917" name="Picture 916">
              <a:extLst>
                <a:ext uri="{FF2B5EF4-FFF2-40B4-BE49-F238E27FC236}">
                  <a16:creationId xmlns:a16="http://schemas.microsoft.com/office/drawing/2014/main" id="{01C463BF-6EAE-C84C-ABB1-5C7809FEEF15}"/>
                </a:ext>
              </a:extLst>
            </p:cNvPr>
            <p:cNvPicPr>
              <a:picLocks noChangeAspect="1"/>
            </p:cNvPicPr>
            <p:nvPr/>
          </p:nvPicPr>
          <p:blipFill>
            <a:blip r:embed="rId3"/>
            <a:stretch>
              <a:fillRect/>
            </a:stretch>
          </p:blipFill>
          <p:spPr>
            <a:xfrm>
              <a:off x="4698288" y="5108181"/>
              <a:ext cx="102364" cy="50191"/>
            </a:xfrm>
            <a:prstGeom prst="rect">
              <a:avLst/>
            </a:prstGeom>
          </p:spPr>
        </p:pic>
        <p:pic>
          <p:nvPicPr>
            <p:cNvPr id="918" name="Picture 917">
              <a:extLst>
                <a:ext uri="{FF2B5EF4-FFF2-40B4-BE49-F238E27FC236}">
                  <a16:creationId xmlns:a16="http://schemas.microsoft.com/office/drawing/2014/main" id="{6B5736C9-3B0B-814B-BFDD-93CDE407B8C8}"/>
                </a:ext>
              </a:extLst>
            </p:cNvPr>
            <p:cNvPicPr>
              <a:picLocks noChangeAspect="1"/>
            </p:cNvPicPr>
            <p:nvPr/>
          </p:nvPicPr>
          <p:blipFill>
            <a:blip r:embed="rId3"/>
            <a:stretch>
              <a:fillRect/>
            </a:stretch>
          </p:blipFill>
          <p:spPr>
            <a:xfrm>
              <a:off x="5102503" y="5108181"/>
              <a:ext cx="102364" cy="50191"/>
            </a:xfrm>
            <a:prstGeom prst="rect">
              <a:avLst/>
            </a:prstGeom>
          </p:spPr>
        </p:pic>
        <p:pic>
          <p:nvPicPr>
            <p:cNvPr id="919" name="Picture 918">
              <a:extLst>
                <a:ext uri="{FF2B5EF4-FFF2-40B4-BE49-F238E27FC236}">
                  <a16:creationId xmlns:a16="http://schemas.microsoft.com/office/drawing/2014/main" id="{D6613DD7-9044-1548-9F82-1AD29AD46719}"/>
                </a:ext>
              </a:extLst>
            </p:cNvPr>
            <p:cNvPicPr>
              <a:picLocks noChangeAspect="1"/>
            </p:cNvPicPr>
            <p:nvPr/>
          </p:nvPicPr>
          <p:blipFill>
            <a:blip r:embed="rId3"/>
            <a:stretch>
              <a:fillRect/>
            </a:stretch>
          </p:blipFill>
          <p:spPr>
            <a:xfrm>
              <a:off x="5506718" y="5108181"/>
              <a:ext cx="102364" cy="50191"/>
            </a:xfrm>
            <a:prstGeom prst="rect">
              <a:avLst/>
            </a:prstGeom>
          </p:spPr>
        </p:pic>
        <p:pic>
          <p:nvPicPr>
            <p:cNvPr id="920" name="Picture 919">
              <a:extLst>
                <a:ext uri="{FF2B5EF4-FFF2-40B4-BE49-F238E27FC236}">
                  <a16:creationId xmlns:a16="http://schemas.microsoft.com/office/drawing/2014/main" id="{939AEAE6-61D6-6448-94DF-2E78C10C6239}"/>
                </a:ext>
              </a:extLst>
            </p:cNvPr>
            <p:cNvPicPr>
              <a:picLocks noChangeAspect="1"/>
            </p:cNvPicPr>
            <p:nvPr/>
          </p:nvPicPr>
          <p:blipFill>
            <a:blip r:embed="rId3"/>
            <a:stretch>
              <a:fillRect/>
            </a:stretch>
          </p:blipFill>
          <p:spPr>
            <a:xfrm>
              <a:off x="5366877" y="5108181"/>
              <a:ext cx="102364" cy="50191"/>
            </a:xfrm>
            <a:prstGeom prst="rect">
              <a:avLst/>
            </a:prstGeom>
          </p:spPr>
        </p:pic>
        <p:pic>
          <p:nvPicPr>
            <p:cNvPr id="921" name="Picture 920">
              <a:extLst>
                <a:ext uri="{FF2B5EF4-FFF2-40B4-BE49-F238E27FC236}">
                  <a16:creationId xmlns:a16="http://schemas.microsoft.com/office/drawing/2014/main" id="{97CEFF31-1477-EB42-8DC8-E22C7C7831F4}"/>
                </a:ext>
              </a:extLst>
            </p:cNvPr>
            <p:cNvPicPr>
              <a:picLocks noChangeAspect="1"/>
            </p:cNvPicPr>
            <p:nvPr/>
          </p:nvPicPr>
          <p:blipFill>
            <a:blip r:embed="rId3"/>
            <a:stretch>
              <a:fillRect/>
            </a:stretch>
          </p:blipFill>
          <p:spPr>
            <a:xfrm>
              <a:off x="5238922" y="5108181"/>
              <a:ext cx="102364" cy="50191"/>
            </a:xfrm>
            <a:prstGeom prst="rect">
              <a:avLst/>
            </a:prstGeom>
          </p:spPr>
        </p:pic>
        <p:pic>
          <p:nvPicPr>
            <p:cNvPr id="922" name="Picture 921">
              <a:extLst>
                <a:ext uri="{FF2B5EF4-FFF2-40B4-BE49-F238E27FC236}">
                  <a16:creationId xmlns:a16="http://schemas.microsoft.com/office/drawing/2014/main" id="{49BDD6D4-FBC2-DF46-AFED-AE4141028515}"/>
                </a:ext>
              </a:extLst>
            </p:cNvPr>
            <p:cNvPicPr>
              <a:picLocks noChangeAspect="1"/>
            </p:cNvPicPr>
            <p:nvPr/>
          </p:nvPicPr>
          <p:blipFill>
            <a:blip r:embed="rId3"/>
            <a:stretch>
              <a:fillRect/>
            </a:stretch>
          </p:blipFill>
          <p:spPr>
            <a:xfrm>
              <a:off x="5643137" y="5108181"/>
              <a:ext cx="102364" cy="50191"/>
            </a:xfrm>
            <a:prstGeom prst="rect">
              <a:avLst/>
            </a:prstGeom>
          </p:spPr>
        </p:pic>
        <p:pic>
          <p:nvPicPr>
            <p:cNvPr id="923" name="Picture 922">
              <a:extLst>
                <a:ext uri="{FF2B5EF4-FFF2-40B4-BE49-F238E27FC236}">
                  <a16:creationId xmlns:a16="http://schemas.microsoft.com/office/drawing/2014/main" id="{79097245-D009-C045-9BD4-D98699F41BB4}"/>
                </a:ext>
              </a:extLst>
            </p:cNvPr>
            <p:cNvPicPr>
              <a:picLocks noChangeAspect="1"/>
            </p:cNvPicPr>
            <p:nvPr/>
          </p:nvPicPr>
          <p:blipFill>
            <a:blip r:embed="rId3"/>
            <a:stretch>
              <a:fillRect/>
            </a:stretch>
          </p:blipFill>
          <p:spPr>
            <a:xfrm>
              <a:off x="6047352" y="5108181"/>
              <a:ext cx="102364" cy="50191"/>
            </a:xfrm>
            <a:prstGeom prst="rect">
              <a:avLst/>
            </a:prstGeom>
          </p:spPr>
        </p:pic>
        <p:pic>
          <p:nvPicPr>
            <p:cNvPr id="924" name="Picture 923">
              <a:extLst>
                <a:ext uri="{FF2B5EF4-FFF2-40B4-BE49-F238E27FC236}">
                  <a16:creationId xmlns:a16="http://schemas.microsoft.com/office/drawing/2014/main" id="{C80733AD-B4F6-514A-9A4E-87AD2B61FA37}"/>
                </a:ext>
              </a:extLst>
            </p:cNvPr>
            <p:cNvPicPr>
              <a:picLocks noChangeAspect="1"/>
            </p:cNvPicPr>
            <p:nvPr/>
          </p:nvPicPr>
          <p:blipFill>
            <a:blip r:embed="rId3"/>
            <a:stretch>
              <a:fillRect/>
            </a:stretch>
          </p:blipFill>
          <p:spPr>
            <a:xfrm>
              <a:off x="5907510" y="5108181"/>
              <a:ext cx="102364" cy="50191"/>
            </a:xfrm>
            <a:prstGeom prst="rect">
              <a:avLst/>
            </a:prstGeom>
          </p:spPr>
        </p:pic>
        <p:pic>
          <p:nvPicPr>
            <p:cNvPr id="925" name="Picture 924">
              <a:extLst>
                <a:ext uri="{FF2B5EF4-FFF2-40B4-BE49-F238E27FC236}">
                  <a16:creationId xmlns:a16="http://schemas.microsoft.com/office/drawing/2014/main" id="{2E2979CF-8E67-C14F-B4D0-E370C6196188}"/>
                </a:ext>
              </a:extLst>
            </p:cNvPr>
            <p:cNvPicPr>
              <a:picLocks noChangeAspect="1"/>
            </p:cNvPicPr>
            <p:nvPr/>
          </p:nvPicPr>
          <p:blipFill>
            <a:blip r:embed="rId3"/>
            <a:stretch>
              <a:fillRect/>
            </a:stretch>
          </p:blipFill>
          <p:spPr>
            <a:xfrm>
              <a:off x="5779555" y="5108181"/>
              <a:ext cx="102364" cy="50191"/>
            </a:xfrm>
            <a:prstGeom prst="rect">
              <a:avLst/>
            </a:prstGeom>
          </p:spPr>
        </p:pic>
        <p:pic>
          <p:nvPicPr>
            <p:cNvPr id="926" name="Picture 925">
              <a:extLst>
                <a:ext uri="{FF2B5EF4-FFF2-40B4-BE49-F238E27FC236}">
                  <a16:creationId xmlns:a16="http://schemas.microsoft.com/office/drawing/2014/main" id="{53351ED8-D777-C145-BCFC-C9DC24B9A49C}"/>
                </a:ext>
              </a:extLst>
            </p:cNvPr>
            <p:cNvPicPr>
              <a:picLocks noChangeAspect="1"/>
            </p:cNvPicPr>
            <p:nvPr/>
          </p:nvPicPr>
          <p:blipFill>
            <a:blip r:embed="rId3"/>
            <a:stretch>
              <a:fillRect/>
            </a:stretch>
          </p:blipFill>
          <p:spPr>
            <a:xfrm>
              <a:off x="6183770" y="5108181"/>
              <a:ext cx="102364" cy="50191"/>
            </a:xfrm>
            <a:prstGeom prst="rect">
              <a:avLst/>
            </a:prstGeom>
          </p:spPr>
        </p:pic>
        <p:pic>
          <p:nvPicPr>
            <p:cNvPr id="927" name="Picture 926">
              <a:extLst>
                <a:ext uri="{FF2B5EF4-FFF2-40B4-BE49-F238E27FC236}">
                  <a16:creationId xmlns:a16="http://schemas.microsoft.com/office/drawing/2014/main" id="{2F11877C-8542-8F4E-B937-00999673C181}"/>
                </a:ext>
              </a:extLst>
            </p:cNvPr>
            <p:cNvPicPr>
              <a:picLocks noChangeAspect="1"/>
            </p:cNvPicPr>
            <p:nvPr/>
          </p:nvPicPr>
          <p:blipFill>
            <a:blip r:embed="rId3"/>
            <a:stretch>
              <a:fillRect/>
            </a:stretch>
          </p:blipFill>
          <p:spPr>
            <a:xfrm>
              <a:off x="6587986" y="5108181"/>
              <a:ext cx="102364" cy="50191"/>
            </a:xfrm>
            <a:prstGeom prst="rect">
              <a:avLst/>
            </a:prstGeom>
          </p:spPr>
        </p:pic>
        <p:pic>
          <p:nvPicPr>
            <p:cNvPr id="928" name="Picture 927">
              <a:extLst>
                <a:ext uri="{FF2B5EF4-FFF2-40B4-BE49-F238E27FC236}">
                  <a16:creationId xmlns:a16="http://schemas.microsoft.com/office/drawing/2014/main" id="{131C244B-4254-3740-985F-FD5CBFC389B7}"/>
                </a:ext>
              </a:extLst>
            </p:cNvPr>
            <p:cNvPicPr>
              <a:picLocks noChangeAspect="1"/>
            </p:cNvPicPr>
            <p:nvPr/>
          </p:nvPicPr>
          <p:blipFill>
            <a:blip r:embed="rId3"/>
            <a:stretch>
              <a:fillRect/>
            </a:stretch>
          </p:blipFill>
          <p:spPr>
            <a:xfrm>
              <a:off x="6448144" y="5108181"/>
              <a:ext cx="102364" cy="50191"/>
            </a:xfrm>
            <a:prstGeom prst="rect">
              <a:avLst/>
            </a:prstGeom>
          </p:spPr>
        </p:pic>
        <p:pic>
          <p:nvPicPr>
            <p:cNvPr id="929" name="Picture 928">
              <a:extLst>
                <a:ext uri="{FF2B5EF4-FFF2-40B4-BE49-F238E27FC236}">
                  <a16:creationId xmlns:a16="http://schemas.microsoft.com/office/drawing/2014/main" id="{4539A028-1E4F-D440-A70E-5A988854F82C}"/>
                </a:ext>
              </a:extLst>
            </p:cNvPr>
            <p:cNvPicPr>
              <a:picLocks noChangeAspect="1"/>
            </p:cNvPicPr>
            <p:nvPr/>
          </p:nvPicPr>
          <p:blipFill>
            <a:blip r:embed="rId3"/>
            <a:stretch>
              <a:fillRect/>
            </a:stretch>
          </p:blipFill>
          <p:spPr>
            <a:xfrm>
              <a:off x="6320189" y="5108181"/>
              <a:ext cx="102364" cy="50191"/>
            </a:xfrm>
            <a:prstGeom prst="rect">
              <a:avLst/>
            </a:prstGeom>
          </p:spPr>
        </p:pic>
        <p:pic>
          <p:nvPicPr>
            <p:cNvPr id="930" name="Picture 929">
              <a:extLst>
                <a:ext uri="{FF2B5EF4-FFF2-40B4-BE49-F238E27FC236}">
                  <a16:creationId xmlns:a16="http://schemas.microsoft.com/office/drawing/2014/main" id="{4438A004-D68F-974D-9B2E-267BE1E2F98F}"/>
                </a:ext>
              </a:extLst>
            </p:cNvPr>
            <p:cNvPicPr>
              <a:picLocks noChangeAspect="1"/>
            </p:cNvPicPr>
            <p:nvPr/>
          </p:nvPicPr>
          <p:blipFill>
            <a:blip r:embed="rId3"/>
            <a:stretch>
              <a:fillRect/>
            </a:stretch>
          </p:blipFill>
          <p:spPr>
            <a:xfrm>
              <a:off x="6724404" y="5108181"/>
              <a:ext cx="102364" cy="50191"/>
            </a:xfrm>
            <a:prstGeom prst="rect">
              <a:avLst/>
            </a:prstGeom>
          </p:spPr>
        </p:pic>
        <p:pic>
          <p:nvPicPr>
            <p:cNvPr id="931" name="Picture 930">
              <a:extLst>
                <a:ext uri="{FF2B5EF4-FFF2-40B4-BE49-F238E27FC236}">
                  <a16:creationId xmlns:a16="http://schemas.microsoft.com/office/drawing/2014/main" id="{167C4B0E-F11F-D043-A0C8-80D1B4544639}"/>
                </a:ext>
              </a:extLst>
            </p:cNvPr>
            <p:cNvPicPr>
              <a:picLocks noChangeAspect="1"/>
            </p:cNvPicPr>
            <p:nvPr/>
          </p:nvPicPr>
          <p:blipFill>
            <a:blip r:embed="rId3"/>
            <a:stretch>
              <a:fillRect/>
            </a:stretch>
          </p:blipFill>
          <p:spPr>
            <a:xfrm>
              <a:off x="7128619" y="5108181"/>
              <a:ext cx="102364" cy="50191"/>
            </a:xfrm>
            <a:prstGeom prst="rect">
              <a:avLst/>
            </a:prstGeom>
          </p:spPr>
        </p:pic>
        <p:pic>
          <p:nvPicPr>
            <p:cNvPr id="932" name="Picture 931">
              <a:extLst>
                <a:ext uri="{FF2B5EF4-FFF2-40B4-BE49-F238E27FC236}">
                  <a16:creationId xmlns:a16="http://schemas.microsoft.com/office/drawing/2014/main" id="{AC3D817D-8CCF-084C-B7DA-D09E04DFEEC8}"/>
                </a:ext>
              </a:extLst>
            </p:cNvPr>
            <p:cNvPicPr>
              <a:picLocks noChangeAspect="1"/>
            </p:cNvPicPr>
            <p:nvPr/>
          </p:nvPicPr>
          <p:blipFill>
            <a:blip r:embed="rId3"/>
            <a:stretch>
              <a:fillRect/>
            </a:stretch>
          </p:blipFill>
          <p:spPr>
            <a:xfrm>
              <a:off x="6988778" y="5108181"/>
              <a:ext cx="102364" cy="50191"/>
            </a:xfrm>
            <a:prstGeom prst="rect">
              <a:avLst/>
            </a:prstGeom>
          </p:spPr>
        </p:pic>
        <p:pic>
          <p:nvPicPr>
            <p:cNvPr id="933" name="Picture 932">
              <a:extLst>
                <a:ext uri="{FF2B5EF4-FFF2-40B4-BE49-F238E27FC236}">
                  <a16:creationId xmlns:a16="http://schemas.microsoft.com/office/drawing/2014/main" id="{3C9E2744-FF1B-5145-8CF2-E36762BB5DE8}"/>
                </a:ext>
              </a:extLst>
            </p:cNvPr>
            <p:cNvPicPr>
              <a:picLocks noChangeAspect="1"/>
            </p:cNvPicPr>
            <p:nvPr/>
          </p:nvPicPr>
          <p:blipFill>
            <a:blip r:embed="rId3"/>
            <a:stretch>
              <a:fillRect/>
            </a:stretch>
          </p:blipFill>
          <p:spPr>
            <a:xfrm>
              <a:off x="6860822" y="5108181"/>
              <a:ext cx="102364" cy="50191"/>
            </a:xfrm>
            <a:prstGeom prst="rect">
              <a:avLst/>
            </a:prstGeom>
          </p:spPr>
        </p:pic>
        <p:pic>
          <p:nvPicPr>
            <p:cNvPr id="934" name="Picture 933">
              <a:extLst>
                <a:ext uri="{FF2B5EF4-FFF2-40B4-BE49-F238E27FC236}">
                  <a16:creationId xmlns:a16="http://schemas.microsoft.com/office/drawing/2014/main" id="{DDC05773-7269-E74F-B67A-3FBAA77E101E}"/>
                </a:ext>
              </a:extLst>
            </p:cNvPr>
            <p:cNvPicPr>
              <a:picLocks noChangeAspect="1"/>
            </p:cNvPicPr>
            <p:nvPr/>
          </p:nvPicPr>
          <p:blipFill>
            <a:blip r:embed="rId3"/>
            <a:stretch>
              <a:fillRect/>
            </a:stretch>
          </p:blipFill>
          <p:spPr>
            <a:xfrm>
              <a:off x="7265038" y="5108181"/>
              <a:ext cx="102364" cy="50191"/>
            </a:xfrm>
            <a:prstGeom prst="rect">
              <a:avLst/>
            </a:prstGeom>
          </p:spPr>
        </p:pic>
        <p:pic>
          <p:nvPicPr>
            <p:cNvPr id="935" name="Picture 934">
              <a:extLst>
                <a:ext uri="{FF2B5EF4-FFF2-40B4-BE49-F238E27FC236}">
                  <a16:creationId xmlns:a16="http://schemas.microsoft.com/office/drawing/2014/main" id="{D759A577-B533-F448-8C38-A95D134AEB77}"/>
                </a:ext>
              </a:extLst>
            </p:cNvPr>
            <p:cNvPicPr>
              <a:picLocks noChangeAspect="1"/>
            </p:cNvPicPr>
            <p:nvPr/>
          </p:nvPicPr>
          <p:blipFill>
            <a:blip r:embed="rId3"/>
            <a:stretch>
              <a:fillRect/>
            </a:stretch>
          </p:blipFill>
          <p:spPr>
            <a:xfrm>
              <a:off x="7669253" y="5108181"/>
              <a:ext cx="102364" cy="50191"/>
            </a:xfrm>
            <a:prstGeom prst="rect">
              <a:avLst/>
            </a:prstGeom>
          </p:spPr>
        </p:pic>
        <p:pic>
          <p:nvPicPr>
            <p:cNvPr id="936" name="Picture 935">
              <a:extLst>
                <a:ext uri="{FF2B5EF4-FFF2-40B4-BE49-F238E27FC236}">
                  <a16:creationId xmlns:a16="http://schemas.microsoft.com/office/drawing/2014/main" id="{4CBB7C02-29EE-BC47-8A85-ECB4D8316139}"/>
                </a:ext>
              </a:extLst>
            </p:cNvPr>
            <p:cNvPicPr>
              <a:picLocks noChangeAspect="1"/>
            </p:cNvPicPr>
            <p:nvPr/>
          </p:nvPicPr>
          <p:blipFill>
            <a:blip r:embed="rId3"/>
            <a:stretch>
              <a:fillRect/>
            </a:stretch>
          </p:blipFill>
          <p:spPr>
            <a:xfrm>
              <a:off x="7529411" y="5108181"/>
              <a:ext cx="102364" cy="50191"/>
            </a:xfrm>
            <a:prstGeom prst="rect">
              <a:avLst/>
            </a:prstGeom>
          </p:spPr>
        </p:pic>
        <p:pic>
          <p:nvPicPr>
            <p:cNvPr id="937" name="Picture 936">
              <a:extLst>
                <a:ext uri="{FF2B5EF4-FFF2-40B4-BE49-F238E27FC236}">
                  <a16:creationId xmlns:a16="http://schemas.microsoft.com/office/drawing/2014/main" id="{2318A045-34A3-AA42-AF52-5F883A7219F6}"/>
                </a:ext>
              </a:extLst>
            </p:cNvPr>
            <p:cNvPicPr>
              <a:picLocks noChangeAspect="1"/>
            </p:cNvPicPr>
            <p:nvPr/>
          </p:nvPicPr>
          <p:blipFill>
            <a:blip r:embed="rId3"/>
            <a:stretch>
              <a:fillRect/>
            </a:stretch>
          </p:blipFill>
          <p:spPr>
            <a:xfrm>
              <a:off x="7401456" y="5108181"/>
              <a:ext cx="102364" cy="50191"/>
            </a:xfrm>
            <a:prstGeom prst="rect">
              <a:avLst/>
            </a:prstGeom>
          </p:spPr>
        </p:pic>
        <p:pic>
          <p:nvPicPr>
            <p:cNvPr id="938" name="Picture 937">
              <a:extLst>
                <a:ext uri="{FF2B5EF4-FFF2-40B4-BE49-F238E27FC236}">
                  <a16:creationId xmlns:a16="http://schemas.microsoft.com/office/drawing/2014/main" id="{81846100-8DC3-7641-9A2E-526D1D38E7F3}"/>
                </a:ext>
              </a:extLst>
            </p:cNvPr>
            <p:cNvPicPr>
              <a:picLocks noChangeAspect="1"/>
            </p:cNvPicPr>
            <p:nvPr/>
          </p:nvPicPr>
          <p:blipFill>
            <a:blip r:embed="rId3"/>
            <a:stretch>
              <a:fillRect/>
            </a:stretch>
          </p:blipFill>
          <p:spPr>
            <a:xfrm>
              <a:off x="7805672" y="5108181"/>
              <a:ext cx="102364" cy="50191"/>
            </a:xfrm>
            <a:prstGeom prst="rect">
              <a:avLst/>
            </a:prstGeom>
          </p:spPr>
        </p:pic>
        <p:pic>
          <p:nvPicPr>
            <p:cNvPr id="939" name="Picture 938">
              <a:extLst>
                <a:ext uri="{FF2B5EF4-FFF2-40B4-BE49-F238E27FC236}">
                  <a16:creationId xmlns:a16="http://schemas.microsoft.com/office/drawing/2014/main" id="{9EEF3A01-0B87-E341-A5C1-A909976FB608}"/>
                </a:ext>
              </a:extLst>
            </p:cNvPr>
            <p:cNvPicPr>
              <a:picLocks noChangeAspect="1"/>
            </p:cNvPicPr>
            <p:nvPr/>
          </p:nvPicPr>
          <p:blipFill>
            <a:blip r:embed="rId3"/>
            <a:stretch>
              <a:fillRect/>
            </a:stretch>
          </p:blipFill>
          <p:spPr>
            <a:xfrm>
              <a:off x="8209887" y="5108181"/>
              <a:ext cx="102364" cy="50191"/>
            </a:xfrm>
            <a:prstGeom prst="rect">
              <a:avLst/>
            </a:prstGeom>
          </p:spPr>
        </p:pic>
        <p:pic>
          <p:nvPicPr>
            <p:cNvPr id="940" name="Picture 939">
              <a:extLst>
                <a:ext uri="{FF2B5EF4-FFF2-40B4-BE49-F238E27FC236}">
                  <a16:creationId xmlns:a16="http://schemas.microsoft.com/office/drawing/2014/main" id="{7081F024-A86B-4645-81BB-EAD2E9F23447}"/>
                </a:ext>
              </a:extLst>
            </p:cNvPr>
            <p:cNvPicPr>
              <a:picLocks noChangeAspect="1"/>
            </p:cNvPicPr>
            <p:nvPr/>
          </p:nvPicPr>
          <p:blipFill>
            <a:blip r:embed="rId3"/>
            <a:stretch>
              <a:fillRect/>
            </a:stretch>
          </p:blipFill>
          <p:spPr>
            <a:xfrm>
              <a:off x="8070045" y="5108181"/>
              <a:ext cx="102364" cy="50191"/>
            </a:xfrm>
            <a:prstGeom prst="rect">
              <a:avLst/>
            </a:prstGeom>
          </p:spPr>
        </p:pic>
        <p:pic>
          <p:nvPicPr>
            <p:cNvPr id="950" name="Picture 949">
              <a:extLst>
                <a:ext uri="{FF2B5EF4-FFF2-40B4-BE49-F238E27FC236}">
                  <a16:creationId xmlns:a16="http://schemas.microsoft.com/office/drawing/2014/main" id="{0A0384D3-CF0C-5941-8D53-F77AED7C7E91}"/>
                </a:ext>
              </a:extLst>
            </p:cNvPr>
            <p:cNvPicPr>
              <a:picLocks noChangeAspect="1"/>
            </p:cNvPicPr>
            <p:nvPr/>
          </p:nvPicPr>
          <p:blipFill>
            <a:blip r:embed="rId3"/>
            <a:stretch>
              <a:fillRect/>
            </a:stretch>
          </p:blipFill>
          <p:spPr>
            <a:xfrm>
              <a:off x="7942090" y="5108181"/>
              <a:ext cx="102364" cy="50191"/>
            </a:xfrm>
            <a:prstGeom prst="rect">
              <a:avLst/>
            </a:prstGeom>
          </p:spPr>
        </p:pic>
        <p:pic>
          <p:nvPicPr>
            <p:cNvPr id="951" name="Picture 950">
              <a:extLst>
                <a:ext uri="{FF2B5EF4-FFF2-40B4-BE49-F238E27FC236}">
                  <a16:creationId xmlns:a16="http://schemas.microsoft.com/office/drawing/2014/main" id="{0AC05426-2E3F-4B40-808B-0BD60CE92229}"/>
                </a:ext>
              </a:extLst>
            </p:cNvPr>
            <p:cNvPicPr>
              <a:picLocks noChangeAspect="1"/>
            </p:cNvPicPr>
            <p:nvPr/>
          </p:nvPicPr>
          <p:blipFill>
            <a:blip r:embed="rId3"/>
            <a:stretch>
              <a:fillRect/>
            </a:stretch>
          </p:blipFill>
          <p:spPr>
            <a:xfrm>
              <a:off x="8346305" y="5108181"/>
              <a:ext cx="102364" cy="50191"/>
            </a:xfrm>
            <a:prstGeom prst="rect">
              <a:avLst/>
            </a:prstGeom>
          </p:spPr>
        </p:pic>
        <p:pic>
          <p:nvPicPr>
            <p:cNvPr id="952" name="Picture 951">
              <a:extLst>
                <a:ext uri="{FF2B5EF4-FFF2-40B4-BE49-F238E27FC236}">
                  <a16:creationId xmlns:a16="http://schemas.microsoft.com/office/drawing/2014/main" id="{96DBA5C3-8097-F24E-8BBE-FBEE3FAF01E9}"/>
                </a:ext>
              </a:extLst>
            </p:cNvPr>
            <p:cNvPicPr>
              <a:picLocks noChangeAspect="1"/>
            </p:cNvPicPr>
            <p:nvPr/>
          </p:nvPicPr>
          <p:blipFill>
            <a:blip r:embed="rId3"/>
            <a:stretch>
              <a:fillRect/>
            </a:stretch>
          </p:blipFill>
          <p:spPr>
            <a:xfrm>
              <a:off x="8750520" y="5108181"/>
              <a:ext cx="102364" cy="50191"/>
            </a:xfrm>
            <a:prstGeom prst="rect">
              <a:avLst/>
            </a:prstGeom>
          </p:spPr>
        </p:pic>
        <p:pic>
          <p:nvPicPr>
            <p:cNvPr id="953" name="Picture 952">
              <a:extLst>
                <a:ext uri="{FF2B5EF4-FFF2-40B4-BE49-F238E27FC236}">
                  <a16:creationId xmlns:a16="http://schemas.microsoft.com/office/drawing/2014/main" id="{DD57C04C-656C-2A43-9137-42742C3272D3}"/>
                </a:ext>
              </a:extLst>
            </p:cNvPr>
            <p:cNvPicPr>
              <a:picLocks noChangeAspect="1"/>
            </p:cNvPicPr>
            <p:nvPr/>
          </p:nvPicPr>
          <p:blipFill>
            <a:blip r:embed="rId3"/>
            <a:stretch>
              <a:fillRect/>
            </a:stretch>
          </p:blipFill>
          <p:spPr>
            <a:xfrm>
              <a:off x="8610679" y="5108181"/>
              <a:ext cx="102364" cy="50191"/>
            </a:xfrm>
            <a:prstGeom prst="rect">
              <a:avLst/>
            </a:prstGeom>
          </p:spPr>
        </p:pic>
        <p:pic>
          <p:nvPicPr>
            <p:cNvPr id="954" name="Picture 953">
              <a:extLst>
                <a:ext uri="{FF2B5EF4-FFF2-40B4-BE49-F238E27FC236}">
                  <a16:creationId xmlns:a16="http://schemas.microsoft.com/office/drawing/2014/main" id="{8F4E990F-83F2-314D-B39E-FC000796FEF9}"/>
                </a:ext>
              </a:extLst>
            </p:cNvPr>
            <p:cNvPicPr>
              <a:picLocks noChangeAspect="1"/>
            </p:cNvPicPr>
            <p:nvPr/>
          </p:nvPicPr>
          <p:blipFill>
            <a:blip r:embed="rId3"/>
            <a:stretch>
              <a:fillRect/>
            </a:stretch>
          </p:blipFill>
          <p:spPr>
            <a:xfrm>
              <a:off x="8482723" y="5108181"/>
              <a:ext cx="102364" cy="50191"/>
            </a:xfrm>
            <a:prstGeom prst="rect">
              <a:avLst/>
            </a:prstGeom>
          </p:spPr>
        </p:pic>
        <p:pic>
          <p:nvPicPr>
            <p:cNvPr id="955" name="Picture 954">
              <a:extLst>
                <a:ext uri="{FF2B5EF4-FFF2-40B4-BE49-F238E27FC236}">
                  <a16:creationId xmlns:a16="http://schemas.microsoft.com/office/drawing/2014/main" id="{0256D42A-0E7B-D149-948C-20B481C3BF4B}"/>
                </a:ext>
              </a:extLst>
            </p:cNvPr>
            <p:cNvPicPr>
              <a:picLocks noChangeAspect="1"/>
            </p:cNvPicPr>
            <p:nvPr/>
          </p:nvPicPr>
          <p:blipFill>
            <a:blip r:embed="rId3"/>
            <a:stretch>
              <a:fillRect/>
            </a:stretch>
          </p:blipFill>
          <p:spPr>
            <a:xfrm>
              <a:off x="8886939" y="5108181"/>
              <a:ext cx="102364" cy="50191"/>
            </a:xfrm>
            <a:prstGeom prst="rect">
              <a:avLst/>
            </a:prstGeom>
          </p:spPr>
        </p:pic>
      </p:grpSp>
      <p:grpSp>
        <p:nvGrpSpPr>
          <p:cNvPr id="956" name="Group 955">
            <a:extLst>
              <a:ext uri="{FF2B5EF4-FFF2-40B4-BE49-F238E27FC236}">
                <a16:creationId xmlns:a16="http://schemas.microsoft.com/office/drawing/2014/main" id="{9BF61E9C-1460-D447-919F-D2D8505BEB05}"/>
              </a:ext>
            </a:extLst>
          </p:cNvPr>
          <p:cNvGrpSpPr/>
          <p:nvPr/>
        </p:nvGrpSpPr>
        <p:grpSpPr>
          <a:xfrm>
            <a:off x="5306891" y="2013694"/>
            <a:ext cx="1453847" cy="705051"/>
            <a:chOff x="5774350" y="1008951"/>
            <a:chExt cx="567100" cy="283276"/>
          </a:xfrm>
        </p:grpSpPr>
        <p:sp>
          <p:nvSpPr>
            <p:cNvPr id="957" name="Rectangle 956">
              <a:extLst>
                <a:ext uri="{FF2B5EF4-FFF2-40B4-BE49-F238E27FC236}">
                  <a16:creationId xmlns:a16="http://schemas.microsoft.com/office/drawing/2014/main" id="{412D748E-F1F3-9546-8678-EF9AE8730B66}"/>
                </a:ext>
              </a:extLst>
            </p:cNvPr>
            <p:cNvSpPr>
              <a:spLocks noChangeAspect="1"/>
            </p:cNvSpPr>
            <p:nvPr/>
          </p:nvSpPr>
          <p:spPr>
            <a:xfrm>
              <a:off x="5903813" y="1008951"/>
              <a:ext cx="308174" cy="283276"/>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上線超連鎖店主領導人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1000" b="1" i="0" u="none" dirty="0">
                  <a:solidFill>
                    <a:srgbClr val="FFFFFF"/>
                  </a:solidFill>
                  <a:ea typeface="Microsoft YaHei" panose="020B0503020204020204" pitchFamily="34" charset="-122"/>
                </a:rPr>
                <a:t>購物年金卓越成員</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Helvetica Narrow" charset="-128"/>
                <a:ea typeface="Helvetica Narrow" charset="-128"/>
                <a:cs typeface="Helvetica Narrow" charset="-128"/>
              </a:endParaRPr>
            </a:p>
          </p:txBody>
        </p:sp>
        <p:sp>
          <p:nvSpPr>
            <p:cNvPr id="958" name="Rectangle 957">
              <a:extLst>
                <a:ext uri="{FF2B5EF4-FFF2-40B4-BE49-F238E27FC236}">
                  <a16:creationId xmlns:a16="http://schemas.microsoft.com/office/drawing/2014/main" id="{59245BE9-DE1D-5F42-8E15-D388EADB3990}"/>
                </a:ext>
              </a:extLst>
            </p:cNvPr>
            <p:cNvSpPr>
              <a:spLocks noChangeAspect="1"/>
            </p:cNvSpPr>
            <p:nvPr/>
          </p:nvSpPr>
          <p:spPr>
            <a:xfrm>
              <a:off x="5839082"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59" name="Rectangle 958">
              <a:extLst>
                <a:ext uri="{FF2B5EF4-FFF2-40B4-BE49-F238E27FC236}">
                  <a16:creationId xmlns:a16="http://schemas.microsoft.com/office/drawing/2014/main" id="{1BE829D9-9A7E-5E43-B4AF-FD3C41780218}"/>
                </a:ext>
              </a:extLst>
            </p:cNvPr>
            <p:cNvSpPr>
              <a:spLocks noChangeAspect="1"/>
            </p:cNvSpPr>
            <p:nvPr/>
          </p:nvSpPr>
          <p:spPr>
            <a:xfrm>
              <a:off x="5774350"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0" name="Rectangle 959">
              <a:extLst>
                <a:ext uri="{FF2B5EF4-FFF2-40B4-BE49-F238E27FC236}">
                  <a16:creationId xmlns:a16="http://schemas.microsoft.com/office/drawing/2014/main" id="{88945922-A000-0346-A9E6-1F6FCF597EE4}"/>
                </a:ext>
              </a:extLst>
            </p:cNvPr>
            <p:cNvSpPr>
              <a:spLocks noChangeAspect="1"/>
            </p:cNvSpPr>
            <p:nvPr/>
          </p:nvSpPr>
          <p:spPr>
            <a:xfrm>
              <a:off x="6276719" y="1008951"/>
              <a:ext cx="64731" cy="283276"/>
            </a:xfrm>
            <a:prstGeom prst="rect">
              <a:avLst/>
            </a:prstGeom>
            <a:solidFill>
              <a:srgbClr val="93C03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961" name="Rectangle 960">
              <a:extLst>
                <a:ext uri="{FF2B5EF4-FFF2-40B4-BE49-F238E27FC236}">
                  <a16:creationId xmlns:a16="http://schemas.microsoft.com/office/drawing/2014/main" id="{63622AD0-5B0D-B340-846D-2933BD6BCADE}"/>
                </a:ext>
              </a:extLst>
            </p:cNvPr>
            <p:cNvSpPr>
              <a:spLocks noChangeAspect="1"/>
            </p:cNvSpPr>
            <p:nvPr/>
          </p:nvSpPr>
          <p:spPr>
            <a:xfrm>
              <a:off x="6211987" y="1008951"/>
              <a:ext cx="64731" cy="283276"/>
            </a:xfrm>
            <a:prstGeom prst="rect">
              <a:avLst/>
            </a:prstGeom>
            <a:solidFill>
              <a:srgbClr val="DC4E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grpSp>
      <p:cxnSp>
        <p:nvCxnSpPr>
          <p:cNvPr id="3" name="Straight Arrow Connector 2">
            <a:extLst>
              <a:ext uri="{FF2B5EF4-FFF2-40B4-BE49-F238E27FC236}">
                <a16:creationId xmlns:a16="http://schemas.microsoft.com/office/drawing/2014/main" id="{92551FED-6641-5844-8880-88BA6A3CB1F3}"/>
              </a:ext>
            </a:extLst>
          </p:cNvPr>
          <p:cNvCxnSpPr>
            <a:cxnSpLocks/>
          </p:cNvCxnSpPr>
          <p:nvPr/>
        </p:nvCxnSpPr>
        <p:spPr>
          <a:xfrm flipH="1">
            <a:off x="3782386" y="3181978"/>
            <a:ext cx="21488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Straight Arrow Connector 558">
            <a:extLst>
              <a:ext uri="{FF2B5EF4-FFF2-40B4-BE49-F238E27FC236}">
                <a16:creationId xmlns:a16="http://schemas.microsoft.com/office/drawing/2014/main" id="{AC30B75E-A5C6-D240-86A5-9273494BAD6F}"/>
              </a:ext>
            </a:extLst>
          </p:cNvPr>
          <p:cNvCxnSpPr>
            <a:cxnSpLocks/>
          </p:cNvCxnSpPr>
          <p:nvPr/>
        </p:nvCxnSpPr>
        <p:spPr>
          <a:xfrm>
            <a:off x="6377187" y="3135679"/>
            <a:ext cx="214529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a:extLst>
              <a:ext uri="{FF2B5EF4-FFF2-40B4-BE49-F238E27FC236}">
                <a16:creationId xmlns:a16="http://schemas.microsoft.com/office/drawing/2014/main" id="{1CBA364B-3479-AA46-A871-78E51CF22E6A}"/>
              </a:ext>
            </a:extLst>
          </p:cNvPr>
          <p:cNvCxnSpPr>
            <a:cxnSpLocks/>
          </p:cNvCxnSpPr>
          <p:nvPr/>
        </p:nvCxnSpPr>
        <p:spPr>
          <a:xfrm flipH="1">
            <a:off x="5100702"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665D07AD-36B1-2149-90CE-F7FD62C84074}"/>
              </a:ext>
            </a:extLst>
          </p:cNvPr>
          <p:cNvCxnSpPr>
            <a:cxnSpLocks/>
          </p:cNvCxnSpPr>
          <p:nvPr/>
        </p:nvCxnSpPr>
        <p:spPr>
          <a:xfrm>
            <a:off x="6297906" y="3670519"/>
            <a:ext cx="83052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93DC06F3-AB6D-094C-BAF8-DF34975C3A96}"/>
              </a:ext>
            </a:extLst>
          </p:cNvPr>
          <p:cNvCxnSpPr>
            <a:cxnSpLocks/>
          </p:cNvCxnSpPr>
          <p:nvPr/>
        </p:nvCxnSpPr>
        <p:spPr>
          <a:xfrm flipH="1">
            <a:off x="5660153"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316B0988-09EE-8245-95ED-8C36567B134B}"/>
              </a:ext>
            </a:extLst>
          </p:cNvPr>
          <p:cNvCxnSpPr>
            <a:cxnSpLocks/>
          </p:cNvCxnSpPr>
          <p:nvPr/>
        </p:nvCxnSpPr>
        <p:spPr>
          <a:xfrm>
            <a:off x="6320029" y="4339823"/>
            <a:ext cx="25221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F17426-26D7-2242-94E1-7742DC7293CF}"/>
              </a:ext>
            </a:extLst>
          </p:cNvPr>
          <p:cNvSpPr txBox="1"/>
          <p:nvPr/>
        </p:nvSpPr>
        <p:spPr>
          <a:xfrm>
            <a:off x="5921446" y="2846733"/>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2</a:t>
            </a:r>
          </a:p>
        </p:txBody>
      </p:sp>
      <p:sp>
        <p:nvSpPr>
          <p:cNvPr id="712" name="TextBox 711">
            <a:extLst>
              <a:ext uri="{FF2B5EF4-FFF2-40B4-BE49-F238E27FC236}">
                <a16:creationId xmlns:a16="http://schemas.microsoft.com/office/drawing/2014/main" id="{E6D363FA-5F1F-FC4E-B61E-96F6C01D0FE6}"/>
              </a:ext>
            </a:extLst>
          </p:cNvPr>
          <p:cNvSpPr txBox="1"/>
          <p:nvPr/>
        </p:nvSpPr>
        <p:spPr>
          <a:xfrm>
            <a:off x="5910742" y="3414615"/>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4</a:t>
            </a:r>
          </a:p>
        </p:txBody>
      </p:sp>
      <p:sp>
        <p:nvSpPr>
          <p:cNvPr id="713" name="TextBox 712">
            <a:extLst>
              <a:ext uri="{FF2B5EF4-FFF2-40B4-BE49-F238E27FC236}">
                <a16:creationId xmlns:a16="http://schemas.microsoft.com/office/drawing/2014/main" id="{F2B7E4D3-1081-1E48-96A5-2A04DF60BEB5}"/>
              </a:ext>
            </a:extLst>
          </p:cNvPr>
          <p:cNvSpPr txBox="1"/>
          <p:nvPr/>
        </p:nvSpPr>
        <p:spPr>
          <a:xfrm>
            <a:off x="5910742" y="4102772"/>
            <a:ext cx="4023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0" i="0" u="none" dirty="0">
                <a:solidFill>
                  <a:srgbClr val="FFFFFF"/>
                </a:solidFill>
                <a:ea typeface="Microsoft YaHei" panose="020B0503020204020204" pitchFamily="34" charset="-122"/>
              </a:rPr>
              <a:t>8</a:t>
            </a:r>
          </a:p>
        </p:txBody>
      </p:sp>
      <p:sp>
        <p:nvSpPr>
          <p:cNvPr id="714" name="TextBox 713">
            <a:extLst>
              <a:ext uri="{FF2B5EF4-FFF2-40B4-BE49-F238E27FC236}">
                <a16:creationId xmlns:a16="http://schemas.microsoft.com/office/drawing/2014/main" id="{07789F7C-8751-0D4D-B8A5-9A09E5CD3023}"/>
              </a:ext>
            </a:extLst>
          </p:cNvPr>
          <p:cNvSpPr txBox="1"/>
          <p:nvPr/>
        </p:nvSpPr>
        <p:spPr>
          <a:xfrm>
            <a:off x="5904302" y="4631204"/>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16</a:t>
            </a:r>
          </a:p>
        </p:txBody>
      </p:sp>
      <p:cxnSp>
        <p:nvCxnSpPr>
          <p:cNvPr id="715" name="Straight Arrow Connector 714">
            <a:extLst>
              <a:ext uri="{FF2B5EF4-FFF2-40B4-BE49-F238E27FC236}">
                <a16:creationId xmlns:a16="http://schemas.microsoft.com/office/drawing/2014/main" id="{A7FD1851-C4B0-F648-B635-C2310A25FE0E}"/>
              </a:ext>
            </a:extLst>
          </p:cNvPr>
          <p:cNvCxnSpPr>
            <a:cxnSpLocks/>
          </p:cNvCxnSpPr>
          <p:nvPr/>
        </p:nvCxnSpPr>
        <p:spPr>
          <a:xfrm>
            <a:off x="6188299"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C8188F6C-3D78-CC42-9453-96707DD1990D}"/>
              </a:ext>
            </a:extLst>
          </p:cNvPr>
          <p:cNvCxnSpPr>
            <a:cxnSpLocks/>
          </p:cNvCxnSpPr>
          <p:nvPr/>
        </p:nvCxnSpPr>
        <p:spPr>
          <a:xfrm flipH="1">
            <a:off x="5888865" y="4764826"/>
            <a:ext cx="12637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7" name="TextBox 716">
            <a:extLst>
              <a:ext uri="{FF2B5EF4-FFF2-40B4-BE49-F238E27FC236}">
                <a16:creationId xmlns:a16="http://schemas.microsoft.com/office/drawing/2014/main" id="{C019DD56-B65B-D349-999F-70DBE1DB1D6D}"/>
              </a:ext>
            </a:extLst>
          </p:cNvPr>
          <p:cNvSpPr txBox="1"/>
          <p:nvPr/>
        </p:nvSpPr>
        <p:spPr>
          <a:xfrm>
            <a:off x="5904302" y="4866243"/>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32</a:t>
            </a:r>
          </a:p>
        </p:txBody>
      </p:sp>
      <p:sp>
        <p:nvSpPr>
          <p:cNvPr id="20" name="Left Bracket 19">
            <a:extLst>
              <a:ext uri="{FF2B5EF4-FFF2-40B4-BE49-F238E27FC236}">
                <a16:creationId xmlns:a16="http://schemas.microsoft.com/office/drawing/2014/main" id="{667C2A24-F96B-9C4A-A114-D923A741B26E}"/>
              </a:ext>
            </a:extLst>
          </p:cNvPr>
          <p:cNvSpPr/>
          <p:nvPr/>
        </p:nvSpPr>
        <p:spPr>
          <a:xfrm rot="16200000">
            <a:off x="6054965" y="-601267"/>
            <a:ext cx="69168" cy="12017333"/>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BB8114-A3D7-254A-81AA-FBDDB3A0D88D}"/>
              </a:ext>
            </a:extLst>
          </p:cNvPr>
          <p:cNvSpPr/>
          <p:nvPr/>
        </p:nvSpPr>
        <p:spPr>
          <a:xfrm>
            <a:off x="5885322" y="5363308"/>
            <a:ext cx="456863"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 name="TextBox 717">
            <a:extLst>
              <a:ext uri="{FF2B5EF4-FFF2-40B4-BE49-F238E27FC236}">
                <a16:creationId xmlns:a16="http://schemas.microsoft.com/office/drawing/2014/main" id="{DB22B890-8786-FD45-91B3-977D6D5B095B}"/>
              </a:ext>
            </a:extLst>
          </p:cNvPr>
          <p:cNvSpPr txBox="1"/>
          <p:nvPr/>
        </p:nvSpPr>
        <p:spPr>
          <a:xfrm>
            <a:off x="5904302" y="5317581"/>
            <a:ext cx="4023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100" b="0" i="0" u="none" dirty="0">
                <a:solidFill>
                  <a:srgbClr val="FFFFFF"/>
                </a:solidFill>
                <a:ea typeface="Microsoft YaHei" panose="020B0503020204020204" pitchFamily="34" charset="-122"/>
              </a:rPr>
              <a:t>64</a:t>
            </a:r>
          </a:p>
        </p:txBody>
      </p:sp>
      <p:sp>
        <p:nvSpPr>
          <p:cNvPr id="719" name="TextBox 718">
            <a:extLst>
              <a:ext uri="{FF2B5EF4-FFF2-40B4-BE49-F238E27FC236}">
                <a16:creationId xmlns:a16="http://schemas.microsoft.com/office/drawing/2014/main" id="{420856F1-703A-514E-B47C-BFDF7F53EF14}"/>
              </a:ext>
            </a:extLst>
          </p:cNvPr>
          <p:cNvSpPr txBox="1"/>
          <p:nvPr/>
        </p:nvSpPr>
        <p:spPr>
          <a:xfrm>
            <a:off x="3606902" y="219438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左邊</a:t>
            </a:r>
          </a:p>
        </p:txBody>
      </p:sp>
      <p:sp>
        <p:nvSpPr>
          <p:cNvPr id="720" name="TextBox 719">
            <a:extLst>
              <a:ext uri="{FF2B5EF4-FFF2-40B4-BE49-F238E27FC236}">
                <a16:creationId xmlns:a16="http://schemas.microsoft.com/office/drawing/2014/main" id="{4A0372C1-20BF-7641-9D0B-D0E1AD4715CA}"/>
              </a:ext>
            </a:extLst>
          </p:cNvPr>
          <p:cNvSpPr txBox="1"/>
          <p:nvPr/>
        </p:nvSpPr>
        <p:spPr>
          <a:xfrm>
            <a:off x="7666249" y="22193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右邊</a:t>
            </a:r>
          </a:p>
        </p:txBody>
      </p:sp>
      <p:sp>
        <p:nvSpPr>
          <p:cNvPr id="22" name="TextBox 21"/>
          <p:cNvSpPr txBox="1"/>
          <p:nvPr/>
        </p:nvSpPr>
        <p:spPr>
          <a:xfrm>
            <a:off x="0" y="6069434"/>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2400" b="1" i="0" u="none" dirty="0">
                <a:solidFill>
                  <a:srgbClr val="FFFFFF"/>
                </a:solidFill>
                <a:ea typeface="Microsoft YaHei" panose="020B0503020204020204" pitchFamily="34" charset="-122"/>
              </a:rPr>
              <a:t>為什麼它叫做管理業績紅利計畫？</a:t>
            </a:r>
          </a:p>
        </p:txBody>
      </p:sp>
      <p:pic>
        <p:nvPicPr>
          <p:cNvPr id="721" name="Picture 720">
            <a:extLst>
              <a:ext uri="{FF2B5EF4-FFF2-40B4-BE49-F238E27FC236}">
                <a16:creationId xmlns:a16="http://schemas.microsoft.com/office/drawing/2014/main" id="{41C2A0EE-34F3-954E-AF0C-DAA0DDF61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42" y="2056042"/>
            <a:ext cx="1523035" cy="1337388"/>
          </a:xfrm>
          <a:prstGeom prst="rect">
            <a:avLst/>
          </a:prstGeom>
        </p:spPr>
      </p:pic>
      <p:pic>
        <p:nvPicPr>
          <p:cNvPr id="722" name="Picture 721">
            <a:extLst>
              <a:ext uri="{FF2B5EF4-FFF2-40B4-BE49-F238E27FC236}">
                <a16:creationId xmlns:a16="http://schemas.microsoft.com/office/drawing/2014/main" id="{B4AE46C7-AF82-5E4E-BF54-48636DB96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3557" y="1887347"/>
            <a:ext cx="1556117" cy="1378236"/>
          </a:xfrm>
          <a:prstGeom prst="rect">
            <a:avLst/>
          </a:prstGeom>
          <a:effectLst/>
        </p:spPr>
      </p:pic>
      <p:sp>
        <p:nvSpPr>
          <p:cNvPr id="723" name="TextBox 722">
            <a:extLst>
              <a:ext uri="{FF2B5EF4-FFF2-40B4-BE49-F238E27FC236}">
                <a16:creationId xmlns:a16="http://schemas.microsoft.com/office/drawing/2014/main" id="{40F861D6-1AF8-E44E-A22F-9F1BCF7316AD}"/>
              </a:ext>
            </a:extLst>
          </p:cNvPr>
          <p:cNvSpPr txBox="1"/>
          <p:nvPr/>
        </p:nvSpPr>
        <p:spPr>
          <a:xfrm>
            <a:off x="342209" y="0"/>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800" b="1" i="0" u="none" dirty="0">
                <a:solidFill>
                  <a:srgbClr val="FFFFFF"/>
                </a:solidFill>
                <a:ea typeface="Microsoft YaHei" panose="020B0503020204020204" pitchFamily="34" charset="-122"/>
              </a:rPr>
              <a:t>雙軌計畫與管理業績紅利計畫的神奇之處</a:t>
            </a:r>
          </a:p>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神奇的管理業績紅利計畫表單－好處表單二</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4" name="TextBox 723">
            <a:extLst>
              <a:ext uri="{FF2B5EF4-FFF2-40B4-BE49-F238E27FC236}">
                <a16:creationId xmlns:a16="http://schemas.microsoft.com/office/drawing/2014/main" id="{370FC174-4B57-4741-8505-E69DC7B8B998}"/>
              </a:ext>
            </a:extLst>
          </p:cNvPr>
          <p:cNvSpPr txBox="1"/>
          <p:nvPr/>
        </p:nvSpPr>
        <p:spPr>
          <a:xfrm>
            <a:off x="1" y="5396896"/>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3600" b="1" i="0" u="none" dirty="0">
                <a:solidFill>
                  <a:srgbClr val="FFFF00"/>
                </a:solidFill>
                <a:ea typeface="Microsoft YaHei" panose="020B0503020204020204" pitchFamily="34" charset="-122"/>
              </a:rPr>
              <a:t>超連鎖系統的過人之處</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28" name="TextBox 727"/>
          <p:cNvSpPr txBox="1"/>
          <p:nvPr/>
        </p:nvSpPr>
        <p:spPr>
          <a:xfrm>
            <a:off x="684033" y="846761"/>
            <a:ext cx="11176027" cy="923330"/>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C00000"/>
                </a:solidFill>
                <a:ea typeface="Microsoft YaHei" panose="020B0503020204020204" pitchFamily="34" charset="-122"/>
              </a:rPr>
              <a:t>11. 每月有4個佣金週期，共支付佣金4次</a:t>
            </a:r>
            <a:r>
              <a:rPr lang="zh" sz="1800" b="1" i="0" u="none" dirty="0">
                <a:solidFill>
                  <a:srgbClr val="000000"/>
                </a:solidFill>
                <a:ea typeface="Microsoft YaHei" panose="020B0503020204020204" pitchFamily="34" charset="-122"/>
              </a:rPr>
              <a:t>（每年度平均一月支付4.2次）比起按月支付的系統，這使得高層領導者可以從同樣的業績點數中獲取4倍的收入。你瞭解了嗎？ 這就是說，每個月都可以賺取比其他事業多4.2倍的收入！</a:t>
            </a:r>
          </a:p>
        </p:txBody>
      </p:sp>
      <p:sp>
        <p:nvSpPr>
          <p:cNvPr id="725" name="TextBox 724">
            <a:extLst>
              <a:ext uri="{FF2B5EF4-FFF2-40B4-BE49-F238E27FC236}">
                <a16:creationId xmlns:a16="http://schemas.microsoft.com/office/drawing/2014/main" id="{76851F92-E92C-E84C-96CC-2F34A02246EC}"/>
              </a:ext>
            </a:extLst>
          </p:cNvPr>
          <p:cNvSpPr txBox="1"/>
          <p:nvPr/>
        </p:nvSpPr>
        <p:spPr>
          <a:xfrm>
            <a:off x="684033" y="2108270"/>
            <a:ext cx="11144551" cy="923330"/>
          </a:xfrm>
          <a:prstGeom prst="rect">
            <a:avLst/>
          </a:prstGeom>
          <a:solidFill>
            <a:schemeClr val="bg1">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800" b="1" i="0" u="none" dirty="0">
                <a:solidFill>
                  <a:srgbClr val="C00000"/>
                </a:solidFill>
                <a:ea typeface="Microsoft YaHei" panose="020B0503020204020204" pitchFamily="34" charset="-122"/>
              </a:rPr>
              <a:t>12. 每月累積的選擇</a:t>
            </a:r>
            <a:r>
              <a:rPr lang="zh" sz="1800" b="1" i="0" u="none" dirty="0">
                <a:solidFill>
                  <a:srgbClr val="000000"/>
                </a:solidFill>
                <a:ea typeface="Microsoft YaHei" panose="020B0503020204020204" pitchFamily="34" charset="-122"/>
              </a:rPr>
              <a:t>雖然本事業計畫是每週支付，不過新的超連鎖店主每週累積業績點數的速度及獲得的收益會相對緩慢。通常每月的累積會在月底重置清零，但是超連鎖店主可以選擇實行每月累積，直到他們在點數清零之前獲取了這一年的收入。其他的計畫都使用不可累積的月度佣金系統。</a:t>
            </a:r>
          </a:p>
        </p:txBody>
      </p:sp>
      <p:sp>
        <p:nvSpPr>
          <p:cNvPr id="731" name="TextBox 730">
            <a:extLst>
              <a:ext uri="{FF2B5EF4-FFF2-40B4-BE49-F238E27FC236}">
                <a16:creationId xmlns:a16="http://schemas.microsoft.com/office/drawing/2014/main" id="{3F5CBAAC-752A-2F4C-AFB2-74863C7FDFD5}"/>
              </a:ext>
            </a:extLst>
          </p:cNvPr>
          <p:cNvSpPr txBox="1"/>
          <p:nvPr/>
        </p:nvSpPr>
        <p:spPr>
          <a:xfrm>
            <a:off x="665138" y="3350621"/>
            <a:ext cx="11151724" cy="2862322"/>
          </a:xfrm>
          <a:prstGeom prst="rect">
            <a:avLst/>
          </a:prstGeom>
          <a:solidFill>
            <a:schemeClr val="bg1">
              <a:alpha val="90000"/>
            </a:schemeClr>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zh" sz="1800" b="1" i="0" u="none" dirty="0">
                <a:solidFill>
                  <a:srgbClr val="C00000"/>
                </a:solidFill>
                <a:ea typeface="Microsoft YaHei" panose="020B0503020204020204" pitchFamily="34" charset="-122"/>
              </a:rPr>
              <a:t>13. 連鎖分店：</a:t>
            </a:r>
            <a:r>
              <a:rPr lang="zh" sz="1800" b="1" i="0" u="none" dirty="0">
                <a:solidFill>
                  <a:srgbClr val="000000"/>
                </a:solidFill>
                <a:ea typeface="Microsoft YaHei" panose="020B0503020204020204" pitchFamily="34" charset="-122"/>
              </a:rPr>
              <a:t>利用商業發展中心001+002+連鎖分店。這就如擁有一家額外的連鎖店</a:t>
            </a:r>
            <a:r>
              <a:rPr lang="zh" sz="1800" b="1" i="1" u="none" dirty="0">
                <a:solidFill>
                  <a:srgbClr val="000000"/>
                </a:solidFill>
                <a:ea typeface="Microsoft YaHei" panose="020B0503020204020204" pitchFamily="34" charset="-122"/>
              </a:rPr>
              <a:t>(成功開店後擁有第</a:t>
            </a:r>
            <a:r>
              <a:rPr lang="zh" sz="1800" b="1" i="1" u="none" baseline="30000" dirty="0">
                <a:solidFill>
                  <a:srgbClr val="000000"/>
                </a:solidFill>
                <a:ea typeface="Microsoft YaHei" panose="020B0503020204020204" pitchFamily="34" charset="-122"/>
              </a:rPr>
              <a:t>一</a:t>
            </a:r>
            <a:r>
              <a:rPr lang="zh" sz="1800" b="1" i="1" u="none" dirty="0">
                <a:solidFill>
                  <a:srgbClr val="000000"/>
                </a:solidFill>
                <a:ea typeface="Microsoft YaHei" panose="020B0503020204020204" pitchFamily="34" charset="-122"/>
              </a:rPr>
              <a:t>家店50%的營業額) </a:t>
            </a:r>
            <a:r>
              <a:rPr lang="zh" sz="1800" b="1" i="0" u="none" dirty="0">
                <a:solidFill>
                  <a:srgbClr val="000000"/>
                </a:solidFill>
                <a:ea typeface="Microsoft YaHei" panose="020B0503020204020204" pitchFamily="34" charset="-122"/>
              </a:rPr>
              <a:t>，而您無需為此投放資金 </a:t>
            </a:r>
            <a:r>
              <a:rPr lang="zh" sz="1800" b="1" i="1" u="none" dirty="0">
                <a:solidFill>
                  <a:srgbClr val="000000"/>
                </a:solidFill>
                <a:ea typeface="Microsoft YaHei" panose="020B0503020204020204" pitchFamily="34" charset="-122"/>
              </a:rPr>
              <a:t>(此情況下，我們稱之為超連鎖或商業發展中心。</a:t>
            </a:r>
            <a:r>
              <a:rPr lang="zh" sz="1800" b="1" i="0" u="none" dirty="0">
                <a:solidFill>
                  <a:srgbClr val="000000"/>
                </a:solidFill>
                <a:ea typeface="Microsoft YaHei" panose="020B0503020204020204" pitchFamily="34" charset="-122"/>
              </a:rPr>
              <a:t>一旦您成功透過001賺取收益，您可以在開設002或003便可將你的收益倍化，只需要多建立一條腿，您就可以將得到雙倍</a:t>
            </a:r>
            <a:r>
              <a:rPr lang="zh" sz="1800" b="1" i="0" dirty="0">
                <a:solidFill>
                  <a:srgbClr val="000000"/>
                </a:solidFill>
                <a:ea typeface="Microsoft YaHei" panose="020B0503020204020204" pitchFamily="34" charset="-122"/>
              </a:rPr>
              <a:t>的收益。再多建立一條腿，就能取得三倍收益。收益的增益會變得無止境，</a:t>
            </a:r>
            <a:r>
              <a:rPr lang="zh" sz="1800" b="1" i="0" u="none" dirty="0">
                <a:solidFill>
                  <a:srgbClr val="000000"/>
                </a:solidFill>
                <a:ea typeface="Microsoft YaHei" panose="020B0503020204020204" pitchFamily="34" charset="-122"/>
              </a:rPr>
              <a:t>只要您有策略地在組織下線放置另一個商業發展中心「連鎖分店」</a:t>
            </a:r>
            <a:r>
              <a:rPr lang="zh" sz="1800" b="1" i="0" u="none" dirty="0">
                <a:solidFill>
                  <a:srgbClr val="FF0000"/>
                </a:solidFill>
                <a:ea typeface="Microsoft YaHei" panose="020B0503020204020204" pitchFamily="34" charset="-122"/>
              </a:rPr>
              <a:t>(ULTIMATE DOWNLINE PLACEMENT), </a:t>
            </a:r>
            <a:r>
              <a:rPr lang="zh" sz="1800" b="1" i="0" u="none" dirty="0">
                <a:solidFill>
                  <a:srgbClr val="000000"/>
                </a:solidFill>
                <a:ea typeface="Microsoft YaHei" panose="020B0503020204020204" pitchFamily="34" charset="-122"/>
              </a:rPr>
              <a:t>並合格，建立兩條腿，就可以額外賺取最多$</a:t>
            </a:r>
            <a:r>
              <a:rPr lang="en-US" altLang="zh" b="1" dirty="0">
                <a:solidFill>
                  <a:srgbClr val="000000"/>
                </a:solidFill>
                <a:ea typeface="Microsoft YaHei" panose="020B0503020204020204" pitchFamily="34" charset="-122"/>
              </a:rPr>
              <a:t>5,928,000</a:t>
            </a:r>
            <a:r>
              <a:rPr lang="zh" sz="1800" b="1" i="0" u="none" dirty="0">
                <a:solidFill>
                  <a:srgbClr val="000000"/>
                </a:solidFill>
                <a:ea typeface="Microsoft YaHei" panose="020B0503020204020204" pitchFamily="34" charset="-122"/>
              </a:rPr>
              <a:t>/yr，次數隨你所想。這同時鞏固了001(及/或 002+003)的收入，亦會授與之前已完成的商業發展中心的收入。這就是下線放置位置（DLP），組織內連鎖分店以上的人都可獲益，因為它是一個強大的經濟合作及團體合作。您發現了嗎？當001已經足夠鞏固，即小心規畫並做對的事，一個超連鎖店主只要每年多建立一條腿，他們的年收入就能增加$187,000</a:t>
            </a:r>
            <a:r>
              <a:rPr lang="zh" sz="1800" b="1" i="0" dirty="0">
                <a:solidFill>
                  <a:srgbClr val="000000"/>
                </a:solidFill>
                <a:ea typeface="Microsoft YaHei" panose="020B0503020204020204" pitchFamily="34" charset="-122"/>
              </a:rPr>
              <a:t>！如果他們以一個舒適的節奏去做，就等同於每年能賺取$</a:t>
            </a:r>
            <a:r>
              <a:rPr lang="en-US" altLang="zh" sz="1800" b="1" i="0" dirty="0">
                <a:solidFill>
                  <a:srgbClr val="000000"/>
                </a:solidFill>
                <a:ea typeface="Microsoft YaHei" panose="020B0503020204020204" pitchFamily="34" charset="-122"/>
              </a:rPr>
              <a:t>5,928,000</a:t>
            </a:r>
            <a:r>
              <a:rPr lang="zh" sz="1800" b="1" i="0" dirty="0">
                <a:solidFill>
                  <a:srgbClr val="000000"/>
                </a:solidFill>
                <a:ea typeface="Microsoft YaHei" panose="020B0503020204020204" pitchFamily="34" charset="-122"/>
              </a:rPr>
              <a:t>的永續收入。當賒，這對於每個做對的事而每年賺取一百萬的人來說都是有可能的。</a:t>
            </a:r>
          </a:p>
        </p:txBody>
      </p:sp>
    </p:spTree>
    <p:extLst>
      <p:ext uri="{BB962C8B-B14F-4D97-AF65-F5344CB8AC3E}">
        <p14:creationId xmlns:p14="http://schemas.microsoft.com/office/powerpoint/2010/main" val="24902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wipe(down)">
                                      <p:cBhvr>
                                        <p:cTn id="7" dur="500"/>
                                        <p:tgtEl>
                                          <p:spTgt spid="7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5"/>
                                        </p:tgtEl>
                                        <p:attrNameLst>
                                          <p:attrName>style.visibility</p:attrName>
                                        </p:attrNameLst>
                                      </p:cBhvr>
                                      <p:to>
                                        <p:strVal val="visible"/>
                                      </p:to>
                                    </p:set>
                                    <p:animEffect transition="in" filter="wipe(down)">
                                      <p:cBhvr>
                                        <p:cTn id="12" dur="500"/>
                                        <p:tgtEl>
                                          <p:spTgt spid="7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31"/>
                                        </p:tgtEl>
                                        <p:attrNameLst>
                                          <p:attrName>style.visibility</p:attrName>
                                        </p:attrNameLst>
                                      </p:cBhvr>
                                      <p:to>
                                        <p:strVal val="visible"/>
                                      </p:to>
                                    </p:set>
                                    <p:animEffect transition="in" filter="wipe(down)">
                                      <p:cBhvr>
                                        <p:cTn id="17"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0" animBg="1"/>
      <p:bldP spid="725" grpId="0" animBg="1"/>
      <p:bldP spid="73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5953</TotalTime>
  <Words>20069</Words>
  <Application>Microsoft Office PowerPoint</Application>
  <PresentationFormat>Widescreen</PresentationFormat>
  <Paragraphs>1740</Paragraphs>
  <Slides>71</Slides>
  <Notes>20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71</vt:i4>
      </vt:variant>
    </vt:vector>
  </HeadingPairs>
  <TitlesOfParts>
    <vt:vector size="94" baseType="lpstr">
      <vt:lpstr>Helvetica Narrow</vt:lpstr>
      <vt:lpstr>Helvetica Regular</vt:lpstr>
      <vt:lpstr>Lato</vt:lpstr>
      <vt:lpstr>微軟正黑體</vt:lpstr>
      <vt:lpstr>Microsoft YaHei</vt:lpstr>
      <vt:lpstr>Microsoft YaHei Light</vt:lpstr>
      <vt:lpstr>Nixie</vt:lpstr>
      <vt:lpstr>新細明體</vt:lpstr>
      <vt:lpstr>Poppins Regular</vt:lpstr>
      <vt:lpstr>Poppins SemiBold</vt:lpstr>
      <vt:lpstr>Arial</vt:lpstr>
      <vt:lpstr>Calibri</vt:lpstr>
      <vt:lpstr>Calibri Light</vt:lpstr>
      <vt:lpstr>Franklin Gothic Book</vt:lpstr>
      <vt:lpstr>Helvetica</vt:lpstr>
      <vt:lpstr>Wingdings</vt:lpstr>
      <vt:lpstr>1_Office Theme</vt:lpstr>
      <vt:lpstr>3_Office Theme</vt:lpstr>
      <vt:lpstr>33_Office Theme</vt:lpstr>
      <vt:lpstr>2_Office Theme</vt:lpstr>
      <vt:lpstr>Специальное оформление</vt:lpstr>
      <vt:lpstr>4_Office Theme</vt:lpstr>
      <vt:lpstr>23_Office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Sherry Li</cp:lastModifiedBy>
  <cp:revision>174</cp:revision>
  <dcterms:created xsi:type="dcterms:W3CDTF">2018-08-12T14:36:28Z</dcterms:created>
  <dcterms:modified xsi:type="dcterms:W3CDTF">2018-11-12T15:39:26Z</dcterms:modified>
</cp:coreProperties>
</file>