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927" r:id="rId2"/>
  </p:sldMasterIdLst>
  <p:notesMasterIdLst>
    <p:notesMasterId r:id="rId27"/>
  </p:notesMasterIdLst>
  <p:handoutMasterIdLst>
    <p:handoutMasterId r:id="rId28"/>
  </p:handoutMasterIdLst>
  <p:sldIdLst>
    <p:sldId id="256" r:id="rId3"/>
    <p:sldId id="301" r:id="rId4"/>
    <p:sldId id="423" r:id="rId5"/>
    <p:sldId id="425" r:id="rId6"/>
    <p:sldId id="428" r:id="rId7"/>
    <p:sldId id="431" r:id="rId8"/>
    <p:sldId id="358" r:id="rId9"/>
    <p:sldId id="426" r:id="rId10"/>
    <p:sldId id="421" r:id="rId11"/>
    <p:sldId id="336" r:id="rId12"/>
    <p:sldId id="337" r:id="rId13"/>
    <p:sldId id="340" r:id="rId14"/>
    <p:sldId id="341" r:id="rId15"/>
    <p:sldId id="349" r:id="rId16"/>
    <p:sldId id="362" r:id="rId17"/>
    <p:sldId id="416" r:id="rId18"/>
    <p:sldId id="417" r:id="rId19"/>
    <p:sldId id="345" r:id="rId20"/>
    <p:sldId id="346" r:id="rId21"/>
    <p:sldId id="432" r:id="rId22"/>
    <p:sldId id="430" r:id="rId23"/>
    <p:sldId id="433" r:id="rId24"/>
    <p:sldId id="434" r:id="rId25"/>
    <p:sldId id="422"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a:srgbClr val="FFBE0D"/>
    <a:srgbClr val="574C9F"/>
    <a:srgbClr val="DD5859"/>
    <a:srgbClr val="42BEA5"/>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p:scale>
          <a:sx n="69" d="100"/>
          <a:sy n="69" d="100"/>
        </p:scale>
        <p:origin x="-1866"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Constantia" pitchFamily="18" charset="0"/>
              </a:defRPr>
            </a:lvl1pPr>
          </a:lstStyle>
          <a:p>
            <a:pPr>
              <a:defRPr/>
            </a:pPr>
            <a:endParaRPr lang="en-US"/>
          </a:p>
        </p:txBody>
      </p:sp>
      <p:sp>
        <p:nvSpPr>
          <p:cNvPr id="61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onstantia" pitchFamily="18" charset="0"/>
              </a:defRPr>
            </a:lvl1pPr>
          </a:lstStyle>
          <a:p>
            <a:pPr>
              <a:defRPr/>
            </a:pPr>
            <a:fld id="{87466DB0-17EE-426D-8576-CB3106F6E162}" type="datetimeFigureOut">
              <a:rPr lang="en-US"/>
              <a:pPr>
                <a:defRPr/>
              </a:pPr>
              <a:t>4/6/2017</a:t>
            </a:fld>
            <a:endParaRPr lang="en-US"/>
          </a:p>
        </p:txBody>
      </p:sp>
      <p:sp>
        <p:nvSpPr>
          <p:cNvPr id="61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Constantia" pitchFamily="18" charset="0"/>
              </a:defRPr>
            </a:lvl1pPr>
          </a:lstStyle>
          <a:p>
            <a:pPr>
              <a:defRPr/>
            </a:pPr>
            <a:endParaRPr lang="en-US"/>
          </a:p>
        </p:txBody>
      </p:sp>
      <p:sp>
        <p:nvSpPr>
          <p:cNvPr id="61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onstantia" pitchFamily="18" charset="0"/>
              </a:defRPr>
            </a:lvl1pPr>
          </a:lstStyle>
          <a:p>
            <a:pPr>
              <a:defRPr/>
            </a:pPr>
            <a:fld id="{7E4CE0BD-E2EF-4D0B-A952-DB89A676FDCA}" type="slidenum">
              <a:rPr lang="en-US"/>
              <a:pPr>
                <a:defRPr/>
              </a:pPr>
              <a:t>‹#›</a:t>
            </a:fld>
            <a:endParaRPr lang="en-US"/>
          </a:p>
        </p:txBody>
      </p:sp>
    </p:spTree>
    <p:extLst>
      <p:ext uri="{BB962C8B-B14F-4D97-AF65-F5344CB8AC3E}">
        <p14:creationId xmlns:p14="http://schemas.microsoft.com/office/powerpoint/2010/main" val="870631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5A9B6EB-2DD6-420C-8C5B-B9AC57911C26}" type="datetimeFigureOut">
              <a:rPr lang="en-US"/>
              <a:pPr>
                <a:defRPr/>
              </a:pPr>
              <a:t>4/6/2017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09A22AF-F48A-4956-86B2-9CFE1F2F0EC7}" type="slidenum">
              <a:rPr lang="en-US"/>
              <a:pPr>
                <a:defRPr/>
              </a:pPr>
              <a:t>‹#›</a:t>
            </a:fld>
            <a:endParaRPr lang="en-US"/>
          </a:p>
        </p:txBody>
      </p:sp>
    </p:spTree>
    <p:extLst>
      <p:ext uri="{BB962C8B-B14F-4D97-AF65-F5344CB8AC3E}">
        <p14:creationId xmlns:p14="http://schemas.microsoft.com/office/powerpoint/2010/main" val="3949792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a:t>
            </a:fld>
            <a:endParaRPr lang="en-US"/>
          </a:p>
        </p:txBody>
      </p:sp>
    </p:spTree>
    <p:extLst>
      <p:ext uri="{BB962C8B-B14F-4D97-AF65-F5344CB8AC3E}">
        <p14:creationId xmlns:p14="http://schemas.microsoft.com/office/powerpoint/2010/main" val="43759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16</a:t>
            </a:fld>
            <a:endParaRPr lang="en-US"/>
          </a:p>
        </p:txBody>
      </p:sp>
    </p:spTree>
    <p:extLst>
      <p:ext uri="{BB962C8B-B14F-4D97-AF65-F5344CB8AC3E}">
        <p14:creationId xmlns:p14="http://schemas.microsoft.com/office/powerpoint/2010/main" val="274969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18</a:t>
            </a:fld>
            <a:endParaRPr lang="en-US"/>
          </a:p>
        </p:txBody>
      </p:sp>
    </p:spTree>
    <p:extLst>
      <p:ext uri="{BB962C8B-B14F-4D97-AF65-F5344CB8AC3E}">
        <p14:creationId xmlns:p14="http://schemas.microsoft.com/office/powerpoint/2010/main" val="387975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3C6909-CC74-449F-B172-C008E44E0B44}" type="slidenum">
              <a:rPr lang="en-US" smtClean="0"/>
              <a:t>22</a:t>
            </a:fld>
            <a:endParaRPr lang="en-US" dirty="0"/>
          </a:p>
        </p:txBody>
      </p:sp>
    </p:spTree>
    <p:extLst>
      <p:ext uri="{BB962C8B-B14F-4D97-AF65-F5344CB8AC3E}">
        <p14:creationId xmlns:p14="http://schemas.microsoft.com/office/powerpoint/2010/main" val="148684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Be sure to visit us at AU.SHOP.COM today and follow us on social media!</a:t>
            </a:r>
          </a:p>
          <a:p>
            <a:endParaRPr lang="en-US" dirty="0" smtClean="0"/>
          </a:p>
          <a:p>
            <a:r>
              <a:rPr lang="en-US" b="1" dirty="0">
                <a:latin typeface="Arial"/>
              </a:rPr>
              <a:t>Like us. </a:t>
            </a:r>
            <a:r>
              <a:rPr lang="en-US" dirty="0">
                <a:latin typeface="Arial"/>
              </a:rPr>
              <a:t>facebook.com/</a:t>
            </a:r>
            <a:r>
              <a:rPr lang="en-US" dirty="0" err="1">
                <a:latin typeface="Arial"/>
              </a:rPr>
              <a:t>marketaustralia</a:t>
            </a:r>
            <a:r>
              <a:rPr lang="en-US" dirty="0">
                <a:latin typeface="Arial"/>
              </a:rPr>
              <a:t> </a:t>
            </a:r>
          </a:p>
          <a:p>
            <a:r>
              <a:rPr lang="en-US" b="1" dirty="0">
                <a:latin typeface="Arial"/>
              </a:rPr>
              <a:t>Find us. </a:t>
            </a:r>
            <a:r>
              <a:rPr lang="en-US" dirty="0">
                <a:latin typeface="Arial"/>
              </a:rPr>
              <a:t>instagram.com/</a:t>
            </a:r>
            <a:r>
              <a:rPr lang="en-US" dirty="0" err="1">
                <a:latin typeface="Arial"/>
              </a:rPr>
              <a:t>marketaustralia</a:t>
            </a:r>
            <a:r>
              <a:rPr lang="en-US" dirty="0">
                <a:latin typeface="Arial"/>
              </a:rPr>
              <a:t> </a:t>
            </a:r>
          </a:p>
          <a:p>
            <a:r>
              <a:rPr lang="en-US" b="1" dirty="0">
                <a:latin typeface="Arial"/>
              </a:rPr>
              <a:t>Visit us</a:t>
            </a:r>
            <a:r>
              <a:rPr lang="en-US" dirty="0">
                <a:latin typeface="Arial"/>
              </a:rPr>
              <a:t>. AU.SHOP.COM and </a:t>
            </a:r>
            <a:r>
              <a:rPr lang="en-US" dirty="0" smtClean="0">
                <a:latin typeface="Arial"/>
              </a:rPr>
              <a:t>GLOBAL.SHOP.COM</a:t>
            </a:r>
          </a:p>
          <a:p>
            <a:r>
              <a:rPr lang="en-US" b="1" dirty="0" smtClean="0">
                <a:latin typeface="Arial"/>
              </a:rPr>
              <a:t>Watch us. </a:t>
            </a:r>
            <a:r>
              <a:rPr lang="en-US" dirty="0" smtClean="0">
                <a:latin typeface="Arial"/>
              </a:rPr>
              <a:t>youtube.com/</a:t>
            </a:r>
            <a:r>
              <a:rPr lang="en-US" dirty="0" err="1" smtClean="0">
                <a:latin typeface="Arial"/>
              </a:rPr>
              <a:t>marketaustraliaTV</a:t>
            </a:r>
            <a:r>
              <a:rPr lang="en-US" dirty="0" smtClean="0">
                <a:latin typeface="Arial"/>
              </a:rPr>
              <a:t> </a:t>
            </a:r>
          </a:p>
          <a:p>
            <a:r>
              <a:rPr lang="en-US" b="1" dirty="0" smtClean="0">
                <a:latin typeface="Arial"/>
              </a:rPr>
              <a:t>Meet us. </a:t>
            </a:r>
            <a:r>
              <a:rPr lang="en-US" dirty="0" smtClean="0">
                <a:latin typeface="Arial"/>
              </a:rPr>
              <a:t>ma.meeton.com</a:t>
            </a:r>
            <a:endParaRPr lang="en-US" b="1" dirty="0" smtClean="0">
              <a:latin typeface="Calibri" pitchFamily="34" charset="0"/>
              <a:ea typeface="Times New Roman" pitchFamily="18" charset="0"/>
              <a:cs typeface="Times New Roman" pitchFamily="18" charset="0"/>
            </a:endParaRPr>
          </a:p>
          <a:p>
            <a:endParaRPr lang="en-US" dirty="0" smtClean="0"/>
          </a:p>
        </p:txBody>
      </p:sp>
      <p:sp>
        <p:nvSpPr>
          <p:cNvPr id="4" name="Slide Number Placeholder 3"/>
          <p:cNvSpPr>
            <a:spLocks noGrp="1"/>
          </p:cNvSpPr>
          <p:nvPr>
            <p:ph type="sldNum" sz="quarter" idx="10"/>
          </p:nvPr>
        </p:nvSpPr>
        <p:spPr/>
        <p:txBody>
          <a:bodyPr/>
          <a:lstStyle/>
          <a:p>
            <a:fld id="{114DA2CF-FB1D-431C-867E-85E0478CB682}" type="slidenum">
              <a:rPr lang="en-US" smtClean="0"/>
              <a:pPr/>
              <a:t>23</a:t>
            </a:fld>
            <a:endParaRPr lang="en-US"/>
          </a:p>
        </p:txBody>
      </p:sp>
    </p:spTree>
    <p:extLst>
      <p:ext uri="{BB962C8B-B14F-4D97-AF65-F5344CB8AC3E}">
        <p14:creationId xmlns:p14="http://schemas.microsoft.com/office/powerpoint/2010/main" val="205035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beginning snap was formulated</a:t>
            </a:r>
            <a:r>
              <a:rPr lang="en-US" baseline="0" dirty="0" smtClean="0"/>
              <a:t> with the environment in mind. When it originated in 1995, Snap was using plant-based ingredients and was biodegradable, phosphate free and nontoxic and using recyclable bottles.  </a:t>
            </a:r>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2</a:t>
            </a:fld>
            <a:endParaRPr lang="en-US"/>
          </a:p>
        </p:txBody>
      </p:sp>
    </p:spTree>
    <p:extLst>
      <p:ext uri="{BB962C8B-B14F-4D97-AF65-F5344CB8AC3E}">
        <p14:creationId xmlns:p14="http://schemas.microsoft.com/office/powerpoint/2010/main" val="363556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https://www.cleanup.org.au/PDF/au/cua-cdl-submission-2008.pdf</a:t>
            </a:r>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5</a:t>
            </a:fld>
            <a:endParaRPr lang="en-US"/>
          </a:p>
        </p:txBody>
      </p:sp>
    </p:spTree>
    <p:extLst>
      <p:ext uri="{BB962C8B-B14F-4D97-AF65-F5344CB8AC3E}">
        <p14:creationId xmlns:p14="http://schemas.microsoft.com/office/powerpoint/2010/main" val="33775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http://www.portal.euromonitor.com/portal/analysis/tab</a:t>
            </a:r>
          </a:p>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6</a:t>
            </a:fld>
            <a:endParaRPr lang="en-US"/>
          </a:p>
        </p:txBody>
      </p:sp>
    </p:spTree>
    <p:extLst>
      <p:ext uri="{BB962C8B-B14F-4D97-AF65-F5344CB8AC3E}">
        <p14:creationId xmlns:p14="http://schemas.microsoft.com/office/powerpoint/2010/main" val="156486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7</a:t>
            </a:fld>
            <a:endParaRPr lang="en-US"/>
          </a:p>
        </p:txBody>
      </p:sp>
    </p:spTree>
    <p:extLst>
      <p:ext uri="{BB962C8B-B14F-4D97-AF65-F5344CB8AC3E}">
        <p14:creationId xmlns:p14="http://schemas.microsoft.com/office/powerpoint/2010/main" val="7644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9</a:t>
            </a:fld>
            <a:endParaRPr lang="en-US"/>
          </a:p>
        </p:txBody>
      </p:sp>
    </p:spTree>
    <p:extLst>
      <p:ext uri="{BB962C8B-B14F-4D97-AF65-F5344CB8AC3E}">
        <p14:creationId xmlns:p14="http://schemas.microsoft.com/office/powerpoint/2010/main" val="6397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10</a:t>
            </a:fld>
            <a:endParaRPr lang="en-US"/>
          </a:p>
        </p:txBody>
      </p:sp>
    </p:spTree>
    <p:extLst>
      <p:ext uri="{BB962C8B-B14F-4D97-AF65-F5344CB8AC3E}">
        <p14:creationId xmlns:p14="http://schemas.microsoft.com/office/powerpoint/2010/main" val="100266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12</a:t>
            </a:fld>
            <a:endParaRPr lang="en-US"/>
          </a:p>
        </p:txBody>
      </p:sp>
    </p:spTree>
    <p:extLst>
      <p:ext uri="{BB962C8B-B14F-4D97-AF65-F5344CB8AC3E}">
        <p14:creationId xmlns:p14="http://schemas.microsoft.com/office/powerpoint/2010/main" val="113116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09A22AF-F48A-4956-86B2-9CFE1F2F0EC7}" type="slidenum">
              <a:rPr lang="en-US" smtClean="0"/>
              <a:pPr>
                <a:defRPr/>
              </a:pPr>
              <a:t>14</a:t>
            </a:fld>
            <a:endParaRPr lang="en-US"/>
          </a:p>
        </p:txBody>
      </p:sp>
    </p:spTree>
    <p:extLst>
      <p:ext uri="{BB962C8B-B14F-4D97-AF65-F5344CB8AC3E}">
        <p14:creationId xmlns:p14="http://schemas.microsoft.com/office/powerpoint/2010/main" val="296183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F447AE-751D-4C39-BCF5-3C6121E55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401235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47AE-751D-4C39-BCF5-3C6121E55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141248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47AE-751D-4C39-BCF5-3C6121E55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34516135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56014" y="2885007"/>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D9F81B37-94EC-4D37-8347-68F6E798300D}" type="datetimeFigureOut">
              <a:rPr lang="en-US" smtClean="0"/>
              <a:pPr>
                <a:defRPr/>
              </a:pPr>
              <a:t>4/6/2017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5365A34F-4516-4205-9DD4-8A90C0A8A459}" type="slidenum">
              <a:rPr lang="en-US" smtClean="0"/>
              <a:pPr>
                <a:defRPr/>
              </a:pPr>
              <a:t>‹#›</a:t>
            </a:fld>
            <a:endParaRPr lang="en-US"/>
          </a:p>
        </p:txBody>
      </p:sp>
    </p:spTree>
    <p:extLst>
      <p:ext uri="{BB962C8B-B14F-4D97-AF65-F5344CB8AC3E}">
        <p14:creationId xmlns:p14="http://schemas.microsoft.com/office/powerpoint/2010/main" val="30680012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B534DED-623A-428F-9931-E34CD4871CE9}" type="datetimeFigureOut">
              <a:rPr lang="en-US" smtClean="0"/>
              <a:pPr>
                <a:defRPr/>
              </a:pPr>
              <a:t>4/6/2017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A9B999-9A7E-4843-BED1-CC50071B83B3}" type="slidenum">
              <a:rPr lang="en-US" smtClean="0"/>
              <a:pPr>
                <a:defRPr/>
              </a:pPr>
              <a:t>‹#›</a:t>
            </a:fld>
            <a:endParaRPr lang="en-US"/>
          </a:p>
        </p:txBody>
      </p:sp>
      <p:pic>
        <p:nvPicPr>
          <p:cNvPr id="9" name="Picture 8"/>
          <p:cNvPicPr>
            <a:picLocks noChangeAspect="1"/>
          </p:cNvPicPr>
          <p:nvPr userDrawn="1"/>
        </p:nvPicPr>
        <p:blipFill>
          <a:blip r:embed="rId2"/>
          <a:stretch>
            <a:fillRect/>
          </a:stretch>
        </p:blipFill>
        <p:spPr>
          <a:xfrm>
            <a:off x="7619260" y="599725"/>
            <a:ext cx="1067539" cy="1579609"/>
          </a:xfrm>
          <a:prstGeom prst="rect">
            <a:avLst/>
          </a:prstGeom>
        </p:spPr>
      </p:pic>
    </p:spTree>
    <p:extLst>
      <p:ext uri="{BB962C8B-B14F-4D97-AF65-F5344CB8AC3E}">
        <p14:creationId xmlns:p14="http://schemas.microsoft.com/office/powerpoint/2010/main" val="4270930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6BD12BE4-C248-405D-919B-6D04C37F2FBD}" type="datetimeFigureOut">
              <a:rPr lang="en-US" smtClean="0"/>
              <a:pPr>
                <a:defRPr/>
              </a:pPr>
              <a:t>4/6/2017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D8BA1479-BAB2-45FE-9B7B-5432DED7C710}" type="slidenum">
              <a:rPr lang="en-US" smtClean="0"/>
              <a:pPr>
                <a:defRPr/>
              </a:pPr>
              <a:t>‹#›</a:t>
            </a:fld>
            <a:endParaRPr lang="en-US"/>
          </a:p>
        </p:txBody>
      </p:sp>
    </p:spTree>
    <p:extLst>
      <p:ext uri="{BB962C8B-B14F-4D97-AF65-F5344CB8AC3E}">
        <p14:creationId xmlns:p14="http://schemas.microsoft.com/office/powerpoint/2010/main" val="51767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D2EA7C0-5FAA-434C-9ED5-FF97EF01F938}" type="datetimeFigureOut">
              <a:rPr lang="en-US" smtClean="0"/>
              <a:pPr>
                <a:defRPr/>
              </a:pPr>
              <a:t>4/6/2017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A5F5CC-F87D-4A5F-B98A-99D259E08C4F}" type="slidenum">
              <a:rPr lang="en-US" smtClean="0"/>
              <a:pPr>
                <a:defRPr/>
              </a:pPr>
              <a:t>‹#›</a:t>
            </a:fld>
            <a:endParaRPr lang="en-US"/>
          </a:p>
        </p:txBody>
      </p:sp>
    </p:spTree>
    <p:extLst>
      <p:ext uri="{BB962C8B-B14F-4D97-AF65-F5344CB8AC3E}">
        <p14:creationId xmlns:p14="http://schemas.microsoft.com/office/powerpoint/2010/main" val="26484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62B8DCB-1840-4770-B78C-FB07FF4FC534}" type="datetimeFigureOut">
              <a:rPr lang="en-US" smtClean="0"/>
              <a:pPr>
                <a:defRPr/>
              </a:pPr>
              <a:t>4/6/2017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E308A6-A11C-48F6-8598-8FA2D2A46CE9}" type="slidenum">
              <a:rPr lang="en-US" smtClean="0"/>
              <a:pPr>
                <a:defRPr/>
              </a:pPr>
              <a:t>‹#›</a:t>
            </a:fld>
            <a:endParaRPr lang="en-US"/>
          </a:p>
        </p:txBody>
      </p:sp>
    </p:spTree>
    <p:extLst>
      <p:ext uri="{BB962C8B-B14F-4D97-AF65-F5344CB8AC3E}">
        <p14:creationId xmlns:p14="http://schemas.microsoft.com/office/powerpoint/2010/main" val="380691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1341683-B0E7-4540-A0D6-F69903B2E066}" type="datetimeFigureOut">
              <a:rPr lang="en-US" smtClean="0"/>
              <a:pPr>
                <a:defRPr/>
              </a:pPr>
              <a:t>4/6/2017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4383A0F-5CAE-4D3E-A1FF-869C8EAF3C39}" type="slidenum">
              <a:rPr lang="en-US" smtClean="0"/>
              <a:pPr>
                <a:defRPr/>
              </a:pPr>
              <a:t>‹#›</a:t>
            </a:fld>
            <a:endParaRPr lang="en-US"/>
          </a:p>
        </p:txBody>
      </p:sp>
    </p:spTree>
    <p:extLst>
      <p:ext uri="{BB962C8B-B14F-4D97-AF65-F5344CB8AC3E}">
        <p14:creationId xmlns:p14="http://schemas.microsoft.com/office/powerpoint/2010/main" val="2456468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2AD904-61E3-4B25-8136-7A70246F8E00}" type="datetimeFigureOut">
              <a:rPr lang="en-US" smtClean="0"/>
              <a:pPr>
                <a:defRPr/>
              </a:pPr>
              <a:t>4/6/2017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302127-3778-4AB9-BACA-1F0162AB06E0}" type="slidenum">
              <a:rPr lang="en-US" smtClean="0"/>
              <a:pPr>
                <a:defRPr/>
              </a:pPr>
              <a:t>‹#›</a:t>
            </a:fld>
            <a:endParaRPr lang="en-US"/>
          </a:p>
        </p:txBody>
      </p:sp>
    </p:spTree>
    <p:extLst>
      <p:ext uri="{BB962C8B-B14F-4D97-AF65-F5344CB8AC3E}">
        <p14:creationId xmlns:p14="http://schemas.microsoft.com/office/powerpoint/2010/main" val="1295781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77288D7E-6919-4AD0-B57C-749A406E67B7}" type="datetimeFigureOut">
              <a:rPr lang="en-US" smtClean="0"/>
              <a:pPr>
                <a:defRPr/>
              </a:pPr>
              <a:t>4/6/2017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8D4DEDE4-5107-4C15-AAE1-4733C5EA9011}" type="slidenum">
              <a:rPr lang="en-US" smtClean="0"/>
              <a:pPr>
                <a:defRPr/>
              </a:pPr>
              <a:t>‹#›</a:t>
            </a:fld>
            <a:endParaRPr lang="en-US"/>
          </a:p>
        </p:txBody>
      </p:sp>
    </p:spTree>
    <p:extLst>
      <p:ext uri="{BB962C8B-B14F-4D97-AF65-F5344CB8AC3E}">
        <p14:creationId xmlns:p14="http://schemas.microsoft.com/office/powerpoint/2010/main" val="240641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47AE-751D-4C39-BCF5-3C6121E55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1498257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E739C15-8E06-4D3A-A1E4-E168B360380A}" type="datetimeFigureOut">
              <a:rPr lang="en-US" smtClean="0"/>
              <a:pPr>
                <a:defRPr/>
              </a:pPr>
              <a:t>4/6/2017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575C63-61FE-4249-A1FF-B2700A512F84}" type="slidenum">
              <a:rPr lang="en-US" smtClean="0"/>
              <a:pPr>
                <a:defRPr/>
              </a:pPr>
              <a:t>‹#›</a:t>
            </a:fld>
            <a:endParaRPr lang="en-US"/>
          </a:p>
        </p:txBody>
      </p:sp>
    </p:spTree>
    <p:extLst>
      <p:ext uri="{BB962C8B-B14F-4D97-AF65-F5344CB8AC3E}">
        <p14:creationId xmlns:p14="http://schemas.microsoft.com/office/powerpoint/2010/main" val="2942386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980DDE6-E4FC-434B-947A-D02AE155B69A}" type="datetimeFigureOut">
              <a:rPr lang="en-US" smtClean="0"/>
              <a:pPr>
                <a:defRPr/>
              </a:pPr>
              <a:t>4/6/2017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A7B13B-3081-42C1-B8F3-329FA8E1A290}" type="slidenum">
              <a:rPr lang="en-US" smtClean="0"/>
              <a:pPr>
                <a:defRPr/>
              </a:pPr>
              <a:t>‹#›</a:t>
            </a:fld>
            <a:endParaRPr lang="en-US"/>
          </a:p>
        </p:txBody>
      </p:sp>
    </p:spTree>
    <p:extLst>
      <p:ext uri="{BB962C8B-B14F-4D97-AF65-F5344CB8AC3E}">
        <p14:creationId xmlns:p14="http://schemas.microsoft.com/office/powerpoint/2010/main" val="465313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fld id="{81CFB637-0010-4F65-ABD0-927B57AE58D2}" type="datetimeFigureOut">
              <a:rPr lang="en-US" smtClean="0"/>
              <a:pPr>
                <a:defRPr/>
              </a:pPr>
              <a:t>4/6/2017</a:t>
            </a:fld>
            <a:endParaRPr lang="en-US"/>
          </a:p>
        </p:txBody>
      </p:sp>
      <p:sp>
        <p:nvSpPr>
          <p:cNvPr id="5" name="Footer Placeholder 4"/>
          <p:cNvSpPr>
            <a:spLocks noGrp="1"/>
          </p:cNvSpPr>
          <p:nvPr>
            <p:ph type="ftr" sz="quarter" idx="11"/>
          </p:nvPr>
        </p:nvSpPr>
        <p:spPr>
          <a:xfrm>
            <a:off x="581192" y="5951810"/>
            <a:ext cx="5922209" cy="365125"/>
          </a:xfr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48CED2D2-1290-4222-BAFB-0D06FD2C0448}" type="slidenum">
              <a:rPr lang="en-US" smtClean="0"/>
              <a:pPr>
                <a:defRPr/>
              </a:pPr>
              <a:t>‹#›</a:t>
            </a:fld>
            <a:endParaRPr lang="en-US"/>
          </a:p>
        </p:txBody>
      </p:sp>
    </p:spTree>
    <p:extLst>
      <p:ext uri="{BB962C8B-B14F-4D97-AF65-F5344CB8AC3E}">
        <p14:creationId xmlns:p14="http://schemas.microsoft.com/office/powerpoint/2010/main" val="354934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447AE-751D-4C39-BCF5-3C6121E55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317941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447AE-751D-4C39-BCF5-3C6121E55F84}"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402276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F447AE-751D-4C39-BCF5-3C6121E55F84}"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1563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F447AE-751D-4C39-BCF5-3C6121E55F84}"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83755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47AE-751D-4C39-BCF5-3C6121E55F84}"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133145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447AE-751D-4C39-BCF5-3C6121E55F84}"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392746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447AE-751D-4C39-BCF5-3C6121E55F84}"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732B2-E583-4398-855D-09AA33321B37}" type="slidenum">
              <a:rPr lang="en-US" smtClean="0"/>
              <a:t>‹#›</a:t>
            </a:fld>
            <a:endParaRPr lang="en-US"/>
          </a:p>
        </p:txBody>
      </p:sp>
    </p:spTree>
    <p:extLst>
      <p:ext uri="{BB962C8B-B14F-4D97-AF65-F5344CB8AC3E}">
        <p14:creationId xmlns:p14="http://schemas.microsoft.com/office/powerpoint/2010/main" val="142715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447AE-751D-4C39-BCF5-3C6121E55F84}" type="datetimeFigureOut">
              <a:rPr lang="en-US" smtClean="0"/>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732B2-E583-4398-855D-09AA33321B37}" type="slidenum">
              <a:rPr lang="en-US" smtClean="0"/>
              <a:t>‹#›</a:t>
            </a:fld>
            <a:endParaRPr lang="en-US"/>
          </a:p>
        </p:txBody>
      </p:sp>
    </p:spTree>
    <p:extLst>
      <p:ext uri="{BB962C8B-B14F-4D97-AF65-F5344CB8AC3E}">
        <p14:creationId xmlns:p14="http://schemas.microsoft.com/office/powerpoint/2010/main" val="376836646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7AF447AE-751D-4C39-BCF5-3C6121E55F84}" type="datetimeFigureOut">
              <a:rPr lang="en-US" smtClean="0"/>
              <a:t>4/6/2017</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204732B2-E583-4398-855D-09AA33321B37}"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53675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1354217"/>
          </a:xfrm>
          <a:prstGeom prst="rect">
            <a:avLst/>
          </a:prstGeom>
        </p:spPr>
        <p:txBody>
          <a:bodyPr wrap="square">
            <a:spAutoFit/>
          </a:bodyPr>
          <a:lstStyle/>
          <a:p>
            <a:pPr algn="ctr"/>
            <a:r>
              <a:rPr lang="en-US" sz="5400" b="1" dirty="0">
                <a:solidFill>
                  <a:schemeClr val="accent1"/>
                </a:solidFill>
                <a:latin typeface="+mj-lt"/>
              </a:rPr>
              <a:t>The Snap Essentials </a:t>
            </a:r>
            <a:r>
              <a:rPr lang="en-US" sz="5400" b="1" dirty="0" smtClean="0">
                <a:solidFill>
                  <a:schemeClr val="accent1"/>
                </a:solidFill>
                <a:latin typeface="+mj-lt"/>
              </a:rPr>
              <a:t>Kit</a:t>
            </a:r>
            <a:endParaRPr lang="en-US" sz="5400" b="1" dirty="0">
              <a:solidFill>
                <a:schemeClr val="accent1"/>
              </a:solidFill>
              <a:latin typeface="+mj-lt"/>
            </a:endParaRPr>
          </a:p>
          <a:p>
            <a:pPr algn="ctr"/>
            <a:r>
              <a:rPr lang="en-US" sz="2800" b="1" i="1" dirty="0" smtClean="0">
                <a:solidFill>
                  <a:schemeClr val="accent1"/>
                </a:solidFill>
                <a:latin typeface="+mj-lt"/>
              </a:rPr>
              <a:t>A Collection of Essential Cleaners for Your Home</a:t>
            </a:r>
            <a:endParaRPr lang="en-US" sz="2800" i="1" dirty="0">
              <a:solidFill>
                <a:schemeClr val="accent1"/>
              </a:solidFill>
              <a:latin typeface="+mj-lt"/>
            </a:endParaRPr>
          </a:p>
        </p:txBody>
      </p:sp>
      <p:pic>
        <p:nvPicPr>
          <p:cNvPr id="6" name="Picture 5"/>
          <p:cNvPicPr>
            <a:picLocks noChangeAspect="1"/>
          </p:cNvPicPr>
          <p:nvPr/>
        </p:nvPicPr>
        <p:blipFill>
          <a:blip r:embed="rId3"/>
          <a:stretch>
            <a:fillRect/>
          </a:stretch>
        </p:blipFill>
        <p:spPr>
          <a:xfrm>
            <a:off x="3289415" y="2755905"/>
            <a:ext cx="2565169" cy="350219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468880" cy="16101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3400" y="965418"/>
            <a:ext cx="8229600" cy="838200"/>
          </a:xfrm>
        </p:spPr>
        <p:txBody>
          <a:bodyPr>
            <a:normAutofit/>
          </a:bodyPr>
          <a:lstStyle/>
          <a:p>
            <a:pPr eaLnBrk="1" hangingPunct="1"/>
            <a:r>
              <a:rPr lang="en-US" sz="3600" dirty="0" smtClean="0"/>
              <a:t>Snap™ All-Purpose Cleaner</a:t>
            </a:r>
          </a:p>
        </p:txBody>
      </p:sp>
      <p:sp>
        <p:nvSpPr>
          <p:cNvPr id="2" name="Rectangle 1"/>
          <p:cNvSpPr/>
          <p:nvPr/>
        </p:nvSpPr>
        <p:spPr>
          <a:xfrm>
            <a:off x="2455024" y="2157797"/>
            <a:ext cx="6307975" cy="2246769"/>
          </a:xfrm>
          <a:prstGeom prst="rect">
            <a:avLst/>
          </a:prstGeom>
        </p:spPr>
        <p:txBody>
          <a:bodyPr wrap="square">
            <a:spAutoFit/>
          </a:bodyPr>
          <a:lstStyle/>
          <a:p>
            <a:pPr marL="0" marR="0" algn="ctr">
              <a:spcBef>
                <a:spcPts val="0"/>
              </a:spcBef>
              <a:spcAft>
                <a:spcPts val="0"/>
              </a:spcAft>
            </a:pPr>
            <a:r>
              <a:rPr lang="en-US" sz="2800" dirty="0">
                <a:solidFill>
                  <a:schemeClr val="tx2"/>
                </a:solidFill>
                <a:latin typeface="+mn-lt"/>
                <a:ea typeface="PMingLiU" panose="02020500000000000000" pitchFamily="18" charset="-120"/>
                <a:cs typeface="Times New Roman" panose="02020603050405020304" pitchFamily="18" charset="0"/>
              </a:rPr>
              <a:t>Make your household surfaces gleam with Snap </a:t>
            </a:r>
            <a:r>
              <a:rPr lang="en-US" sz="2800" dirty="0" smtClean="0">
                <a:solidFill>
                  <a:schemeClr val="tx2"/>
                </a:solidFill>
                <a:latin typeface="+mn-lt"/>
                <a:ea typeface="PMingLiU" panose="02020500000000000000" pitchFamily="18" charset="-120"/>
                <a:cs typeface="Times New Roman" panose="02020603050405020304" pitchFamily="18" charset="0"/>
              </a:rPr>
              <a:t>All-Purpose </a:t>
            </a:r>
            <a:r>
              <a:rPr lang="en-US" sz="2800" dirty="0">
                <a:solidFill>
                  <a:schemeClr val="tx2"/>
                </a:solidFill>
                <a:latin typeface="+mn-lt"/>
                <a:ea typeface="PMingLiU" panose="02020500000000000000" pitchFamily="18" charset="-120"/>
                <a:cs typeface="Times New Roman" panose="02020603050405020304" pitchFamily="18" charset="0"/>
              </a:rPr>
              <a:t>Cleaner! This strong and effective formula dissolves grease, films, smears </a:t>
            </a:r>
            <a:r>
              <a:rPr lang="en-US" sz="2800" dirty="0" smtClean="0">
                <a:solidFill>
                  <a:schemeClr val="tx2"/>
                </a:solidFill>
                <a:latin typeface="+mn-lt"/>
                <a:ea typeface="PMingLiU" panose="02020500000000000000" pitchFamily="18" charset="-120"/>
                <a:cs typeface="Times New Roman" panose="02020603050405020304" pitchFamily="18" charset="0"/>
              </a:rPr>
              <a:t>and fingerprint </a:t>
            </a:r>
            <a:r>
              <a:rPr lang="en-US" sz="2800" dirty="0">
                <a:solidFill>
                  <a:schemeClr val="tx2"/>
                </a:solidFill>
                <a:latin typeface="+mn-lt"/>
                <a:ea typeface="PMingLiU" panose="02020500000000000000" pitchFamily="18" charset="-120"/>
                <a:cs typeface="Times New Roman" panose="02020603050405020304" pitchFamily="18" charset="0"/>
              </a:rPr>
              <a:t>marks </a:t>
            </a:r>
            <a:r>
              <a:rPr lang="en-US" sz="2800" dirty="0" smtClean="0">
                <a:solidFill>
                  <a:schemeClr val="tx2"/>
                </a:solidFill>
                <a:latin typeface="+mn-lt"/>
                <a:ea typeface="PMingLiU" panose="02020500000000000000" pitchFamily="18" charset="-120"/>
                <a:cs typeface="Times New Roman" panose="02020603050405020304" pitchFamily="18" charset="0"/>
              </a:rPr>
              <a:t>from all household surfaces with </a:t>
            </a:r>
            <a:r>
              <a:rPr lang="en-US" sz="2800" dirty="0">
                <a:solidFill>
                  <a:schemeClr val="tx2"/>
                </a:solidFill>
                <a:latin typeface="+mn-lt"/>
                <a:ea typeface="PMingLiU" panose="02020500000000000000" pitchFamily="18" charset="-120"/>
                <a:cs typeface="Times New Roman" panose="02020603050405020304" pitchFamily="18" charset="0"/>
              </a:rPr>
              <a:t>ease. </a:t>
            </a:r>
            <a:endParaRPr lang="en-US" sz="2800" dirty="0" smtClean="0">
              <a:solidFill>
                <a:schemeClr val="tx2"/>
              </a:solidFill>
              <a:latin typeface="+mn-lt"/>
              <a:ea typeface="PMingLiU" panose="02020500000000000000" pitchFamily="18" charset="-120"/>
              <a:cs typeface="Times New Roman" panose="02020603050405020304" pitchFamily="18" charset="0"/>
            </a:endParaRPr>
          </a:p>
        </p:txBody>
      </p:sp>
      <p:sp>
        <p:nvSpPr>
          <p:cNvPr id="10" name="TextBox 9"/>
          <p:cNvSpPr txBox="1"/>
          <p:nvPr/>
        </p:nvSpPr>
        <p:spPr>
          <a:xfrm>
            <a:off x="3886200" y="4876800"/>
            <a:ext cx="3733800" cy="1692771"/>
          </a:xfrm>
          <a:prstGeom prst="rect">
            <a:avLst/>
          </a:prstGeom>
          <a:solidFill>
            <a:srgbClr val="574C9F"/>
          </a:solidFill>
        </p:spPr>
        <p:txBody>
          <a:bodyPr wrap="square" rtlCol="0">
            <a:spAutoFit/>
          </a:bodyPr>
          <a:lstStyle/>
          <a:p>
            <a:pPr algn="ctr"/>
            <a:r>
              <a:rPr lang="en-US" sz="2400" dirty="0" smtClean="0">
                <a:solidFill>
                  <a:schemeClr val="bg1"/>
                </a:solidFill>
                <a:latin typeface="+mn-lt"/>
              </a:rPr>
              <a:t>Kit includes 3 packs of All-Purpose Cleaner </a:t>
            </a:r>
          </a:p>
          <a:p>
            <a:pPr algn="ctr"/>
            <a:r>
              <a:rPr lang="en-US" sz="3200" dirty="0" smtClean="0">
                <a:solidFill>
                  <a:schemeClr val="bg1"/>
                </a:solidFill>
                <a:latin typeface="+mn-lt"/>
              </a:rPr>
              <a:t>=</a:t>
            </a:r>
          </a:p>
          <a:p>
            <a:pPr algn="ctr"/>
            <a:r>
              <a:rPr lang="en-US" sz="2400" dirty="0" smtClean="0">
                <a:solidFill>
                  <a:schemeClr val="bg1"/>
                </a:solidFill>
                <a:latin typeface="+mn-lt"/>
              </a:rPr>
              <a:t>3 Bottles of Product</a:t>
            </a:r>
            <a:endParaRPr lang="en-US" sz="2400" dirty="0">
              <a:solidFill>
                <a:schemeClr val="bg1"/>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803618"/>
            <a:ext cx="4876800" cy="5359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268" y="1828799"/>
            <a:ext cx="8229600" cy="4800601"/>
          </a:xfrm>
        </p:spPr>
        <p:txBody>
          <a:bodyPr>
            <a:normAutofit fontScale="92500" lnSpcReduction="20000"/>
          </a:bodyPr>
          <a:lstStyle/>
          <a:p>
            <a:r>
              <a:rPr lang="en-US" sz="3200" dirty="0" smtClean="0">
                <a:latin typeface="+mj-lt"/>
              </a:rPr>
              <a:t>Primary Benefits:</a:t>
            </a:r>
          </a:p>
          <a:p>
            <a:pPr lvl="1"/>
            <a:r>
              <a:rPr lang="en-US" sz="2400" dirty="0"/>
              <a:t>Cleaning agents derived from plant substances and compounds</a:t>
            </a:r>
          </a:p>
          <a:p>
            <a:pPr lvl="1"/>
            <a:r>
              <a:rPr lang="en-US" sz="2400" dirty="0"/>
              <a:t>Safe to use on a variety of surfaces.</a:t>
            </a:r>
          </a:p>
          <a:p>
            <a:pPr lvl="2"/>
            <a:r>
              <a:rPr lang="en-US" sz="2400" dirty="0"/>
              <a:t>Works on most household surfaces, including countertops, glass, mirrors and appliances </a:t>
            </a:r>
          </a:p>
          <a:p>
            <a:pPr lvl="1"/>
            <a:r>
              <a:rPr lang="en-US" sz="2400" dirty="0"/>
              <a:t>Dissolves grease, films, smears and fingerprints </a:t>
            </a:r>
          </a:p>
          <a:p>
            <a:pPr lvl="1"/>
            <a:r>
              <a:rPr lang="en-US" sz="2400" dirty="0"/>
              <a:t>No harsh chemicals or fumes </a:t>
            </a:r>
          </a:p>
          <a:p>
            <a:pPr lvl="1"/>
            <a:r>
              <a:rPr lang="en-US" sz="2400" dirty="0"/>
              <a:t>Contains no ammonia, bleach, or acidic </a:t>
            </a:r>
            <a:r>
              <a:rPr lang="en-US" sz="2400" dirty="0" smtClean="0"/>
              <a:t>components</a:t>
            </a:r>
          </a:p>
          <a:p>
            <a:pPr lvl="1"/>
            <a:r>
              <a:rPr lang="en-US" sz="2400" dirty="0" smtClean="0"/>
              <a:t>Phosphate Free</a:t>
            </a:r>
          </a:p>
          <a:p>
            <a:pPr lvl="1"/>
            <a:r>
              <a:rPr lang="en-US" sz="2400" dirty="0" smtClean="0"/>
              <a:t>Non-Toxic</a:t>
            </a:r>
          </a:p>
          <a:p>
            <a:pPr lvl="1"/>
            <a:r>
              <a:rPr lang="en-US" sz="2400" dirty="0" smtClean="0"/>
              <a:t>Biodegradable </a:t>
            </a:r>
            <a:endParaRPr lang="en-US" sz="2400" dirty="0"/>
          </a:p>
        </p:txBody>
      </p:sp>
      <p:sp>
        <p:nvSpPr>
          <p:cNvPr id="6" name="Title 1"/>
          <p:cNvSpPr>
            <a:spLocks noGrp="1"/>
          </p:cNvSpPr>
          <p:nvPr>
            <p:ph type="title"/>
          </p:nvPr>
        </p:nvSpPr>
        <p:spPr/>
        <p:txBody>
          <a:bodyPr>
            <a:normAutofit/>
          </a:bodyPr>
          <a:lstStyle/>
          <a:p>
            <a:pPr eaLnBrk="1" hangingPunct="1"/>
            <a:r>
              <a:rPr lang="en-US" sz="3600" dirty="0" smtClean="0"/>
              <a:t>Snap™ All-Purpose Cleaner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80848" y="1068348"/>
            <a:ext cx="8229600" cy="704850"/>
          </a:xfrm>
        </p:spPr>
        <p:txBody>
          <a:bodyPr>
            <a:normAutofit fontScale="90000"/>
          </a:bodyPr>
          <a:lstStyle/>
          <a:p>
            <a:r>
              <a:rPr lang="en-US" sz="4000" dirty="0"/>
              <a:t>Snap™ SANITARY BATHROOM </a:t>
            </a:r>
            <a:r>
              <a:rPr lang="en-US" sz="4000" dirty="0" smtClean="0"/>
              <a:t>CLEANER</a:t>
            </a:r>
            <a:endParaRPr lang="en-US" sz="4000" dirty="0"/>
          </a:p>
        </p:txBody>
      </p:sp>
      <p:sp>
        <p:nvSpPr>
          <p:cNvPr id="2" name="Rectangle 1"/>
          <p:cNvSpPr/>
          <p:nvPr/>
        </p:nvSpPr>
        <p:spPr>
          <a:xfrm>
            <a:off x="2729344" y="2286000"/>
            <a:ext cx="6300355" cy="2246769"/>
          </a:xfrm>
          <a:prstGeom prst="rect">
            <a:avLst/>
          </a:prstGeom>
        </p:spPr>
        <p:txBody>
          <a:bodyPr wrap="square">
            <a:spAutoFit/>
          </a:bodyPr>
          <a:lstStyle/>
          <a:p>
            <a:pPr marL="0" marR="0" algn="ctr">
              <a:spcBef>
                <a:spcPts val="0"/>
              </a:spcBef>
              <a:spcAft>
                <a:spcPts val="0"/>
              </a:spcAft>
            </a:pPr>
            <a:r>
              <a:rPr lang="en-US" sz="2800" dirty="0" err="1" smtClean="0">
                <a:solidFill>
                  <a:schemeClr val="tx2"/>
                </a:solidFill>
                <a:latin typeface="+mn-lt"/>
                <a:ea typeface="PMingLiU" panose="02020500000000000000" pitchFamily="18" charset="-120"/>
                <a:cs typeface="Times New Roman" panose="02020603050405020304" pitchFamily="18" charset="0"/>
              </a:rPr>
              <a:t>Sanitise</a:t>
            </a:r>
            <a:r>
              <a:rPr lang="en-US" sz="2800" dirty="0" smtClean="0">
                <a:solidFill>
                  <a:schemeClr val="tx2"/>
                </a:solidFill>
                <a:latin typeface="+mn-lt"/>
                <a:ea typeface="PMingLiU" panose="02020500000000000000" pitchFamily="18" charset="-120"/>
                <a:cs typeface="Times New Roman" panose="02020603050405020304" pitchFamily="18" charset="0"/>
              </a:rPr>
              <a:t> </a:t>
            </a:r>
            <a:r>
              <a:rPr lang="en-US" sz="2800" dirty="0">
                <a:solidFill>
                  <a:schemeClr val="tx2"/>
                </a:solidFill>
                <a:latin typeface="+mn-lt"/>
                <a:ea typeface="PMingLiU" panose="02020500000000000000" pitchFamily="18" charset="-120"/>
                <a:cs typeface="Times New Roman" panose="02020603050405020304" pitchFamily="18" charset="0"/>
              </a:rPr>
              <a:t>your bathroom </a:t>
            </a:r>
            <a:r>
              <a:rPr lang="en-US" sz="2800" dirty="0" smtClean="0">
                <a:solidFill>
                  <a:schemeClr val="tx2"/>
                </a:solidFill>
                <a:latin typeface="+mn-lt"/>
                <a:ea typeface="PMingLiU" panose="02020500000000000000" pitchFamily="18" charset="-120"/>
                <a:cs typeface="Times New Roman" panose="02020603050405020304" pitchFamily="18" charset="0"/>
              </a:rPr>
              <a:t>with Snap </a:t>
            </a:r>
            <a:r>
              <a:rPr lang="en-US" sz="2800" dirty="0">
                <a:solidFill>
                  <a:schemeClr val="tx2"/>
                </a:solidFill>
                <a:latin typeface="+mn-lt"/>
                <a:ea typeface="PMingLiU" panose="02020500000000000000" pitchFamily="18" charset="-120"/>
                <a:cs typeface="Times New Roman" panose="02020603050405020304" pitchFamily="18" charset="0"/>
              </a:rPr>
              <a:t>Sanitary Bathroom Cleaner! This mild, but highly effective bathroom cleaner easily eliminates soap scum, hard water stains, dirt and odors from bathroom surfaces. </a:t>
            </a:r>
            <a:endParaRPr lang="en-US" sz="2800" dirty="0">
              <a:solidFill>
                <a:schemeClr val="tx2"/>
              </a:solidFill>
              <a:effectLst/>
              <a:latin typeface="+mn-lt"/>
              <a:ea typeface="PMingLiU" panose="02020500000000000000" pitchFamily="18" charset="-120"/>
              <a:cs typeface="Times New Roman" panose="02020603050405020304" pitchFamily="18" charset="0"/>
            </a:endParaRPr>
          </a:p>
        </p:txBody>
      </p:sp>
      <p:sp>
        <p:nvSpPr>
          <p:cNvPr id="9" name="TextBox 8"/>
          <p:cNvSpPr txBox="1"/>
          <p:nvPr/>
        </p:nvSpPr>
        <p:spPr>
          <a:xfrm>
            <a:off x="4062499" y="4800600"/>
            <a:ext cx="3634047" cy="1692771"/>
          </a:xfrm>
          <a:prstGeom prst="rect">
            <a:avLst/>
          </a:prstGeom>
          <a:solidFill>
            <a:srgbClr val="DD5859"/>
          </a:solidFill>
        </p:spPr>
        <p:txBody>
          <a:bodyPr wrap="square" rtlCol="0">
            <a:spAutoFit/>
          </a:bodyPr>
          <a:lstStyle/>
          <a:p>
            <a:pPr algn="ctr"/>
            <a:r>
              <a:rPr lang="en-US" sz="2400" dirty="0" smtClean="0">
                <a:solidFill>
                  <a:schemeClr val="bg1"/>
                </a:solidFill>
                <a:latin typeface="+mn-lt"/>
              </a:rPr>
              <a:t>Kit includes 3 packs of Sanitary Bathroom Cleaner</a:t>
            </a:r>
          </a:p>
          <a:p>
            <a:pPr algn="ctr"/>
            <a:r>
              <a:rPr lang="en-US" sz="3200" dirty="0">
                <a:solidFill>
                  <a:schemeClr val="bg1"/>
                </a:solidFill>
                <a:latin typeface="+mn-lt"/>
              </a:rPr>
              <a:t>=</a:t>
            </a:r>
          </a:p>
          <a:p>
            <a:pPr algn="ctr"/>
            <a:r>
              <a:rPr lang="en-US" sz="2400" dirty="0">
                <a:solidFill>
                  <a:schemeClr val="bg1"/>
                </a:solidFill>
                <a:latin typeface="+mn-lt"/>
              </a:rPr>
              <a:t>3 Bottles of </a:t>
            </a:r>
            <a:r>
              <a:rPr lang="en-US" sz="2400" dirty="0" smtClean="0">
                <a:solidFill>
                  <a:schemeClr val="bg1"/>
                </a:solidFill>
                <a:latin typeface="+mn-lt"/>
              </a:rPr>
              <a:t>Product</a:t>
            </a:r>
            <a:endParaRPr lang="en-US" sz="2400" dirty="0">
              <a:solidFill>
                <a:schemeClr val="bg1"/>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773198"/>
            <a:ext cx="4876800" cy="5425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1011727"/>
            <a:ext cx="8229600" cy="704850"/>
          </a:xfrm>
        </p:spPr>
        <p:txBody>
          <a:bodyPr>
            <a:normAutofit fontScale="90000"/>
          </a:bodyPr>
          <a:lstStyle/>
          <a:p>
            <a:r>
              <a:rPr lang="en-US" sz="4000" dirty="0"/>
              <a:t>Snap™ </a:t>
            </a:r>
            <a:r>
              <a:rPr lang="en-US" sz="4000" dirty="0" smtClean="0"/>
              <a:t>SANITARY BATHROOM CLEANER</a:t>
            </a:r>
            <a:endParaRPr lang="en-US" sz="4000" dirty="0"/>
          </a:p>
        </p:txBody>
      </p:sp>
      <p:sp>
        <p:nvSpPr>
          <p:cNvPr id="3" name="Content Placeholder 2"/>
          <p:cNvSpPr>
            <a:spLocks noGrp="1"/>
          </p:cNvSpPr>
          <p:nvPr>
            <p:ph idx="1"/>
          </p:nvPr>
        </p:nvSpPr>
        <p:spPr>
          <a:xfrm>
            <a:off x="455776" y="2209800"/>
            <a:ext cx="8229600" cy="4876801"/>
          </a:xfrm>
        </p:spPr>
        <p:txBody>
          <a:bodyPr>
            <a:normAutofit fontScale="92500" lnSpcReduction="10000"/>
          </a:bodyPr>
          <a:lstStyle/>
          <a:p>
            <a:r>
              <a:rPr lang="en-US" sz="3200" dirty="0" smtClean="0">
                <a:latin typeface="+mj-lt"/>
              </a:rPr>
              <a:t>Primary Benefits:</a:t>
            </a:r>
          </a:p>
          <a:p>
            <a:pPr lvl="1"/>
            <a:r>
              <a:rPr lang="en-US" sz="2400" dirty="0" smtClean="0"/>
              <a:t>Cleaning </a:t>
            </a:r>
            <a:r>
              <a:rPr lang="en-US" sz="2400" dirty="0"/>
              <a:t>agents derived from plant substances and organic compounds</a:t>
            </a:r>
          </a:p>
          <a:p>
            <a:pPr lvl="1"/>
            <a:r>
              <a:rPr lang="en-US" sz="2400" dirty="0"/>
              <a:t>Easily eliminates soap scum, hard water stains, and dirt </a:t>
            </a:r>
          </a:p>
          <a:p>
            <a:pPr lvl="1"/>
            <a:r>
              <a:rPr lang="en-US" sz="2400" dirty="0"/>
              <a:t>Effectively removes dirt, grime, scum and grease from any water-safe surface without scratching </a:t>
            </a:r>
          </a:p>
          <a:p>
            <a:pPr lvl="1"/>
            <a:r>
              <a:rPr lang="en-US" sz="2400" dirty="0"/>
              <a:t>No ammonia</a:t>
            </a:r>
          </a:p>
          <a:p>
            <a:pPr lvl="1"/>
            <a:r>
              <a:rPr lang="en-US" sz="2400" dirty="0"/>
              <a:t>No harsh chemicals or </a:t>
            </a:r>
            <a:r>
              <a:rPr lang="en-US" sz="2400" dirty="0" smtClean="0"/>
              <a:t>fumes</a:t>
            </a:r>
          </a:p>
          <a:p>
            <a:pPr lvl="1"/>
            <a:r>
              <a:rPr lang="en-US" sz="2400" dirty="0" smtClean="0"/>
              <a:t>Phosphate Free</a:t>
            </a:r>
          </a:p>
          <a:p>
            <a:pPr lvl="1"/>
            <a:r>
              <a:rPr lang="en-US" sz="2400" dirty="0" smtClean="0"/>
              <a:t>Non-Toxic</a:t>
            </a:r>
          </a:p>
          <a:p>
            <a:pPr lvl="1"/>
            <a:r>
              <a:rPr lang="en-US" sz="2400" dirty="0" smtClean="0"/>
              <a:t>Biodegradable</a:t>
            </a:r>
            <a:endParaRPr lang="en-US" sz="2400" dirty="0"/>
          </a:p>
          <a:p>
            <a:pPr lvl="1"/>
            <a:endParaRPr lang="en-US" dirty="0">
              <a:latin typeface="+mj-lt"/>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33400" y="685800"/>
            <a:ext cx="8229600" cy="781050"/>
          </a:xfrm>
        </p:spPr>
        <p:txBody>
          <a:bodyPr>
            <a:normAutofit/>
          </a:bodyPr>
          <a:lstStyle/>
          <a:p>
            <a:r>
              <a:rPr lang="en-US" sz="3600" dirty="0" smtClean="0"/>
              <a:t>Snap™ ALL FRESH™</a:t>
            </a:r>
            <a:endParaRPr lang="en-US" sz="3600" dirty="0"/>
          </a:p>
        </p:txBody>
      </p:sp>
      <p:sp>
        <p:nvSpPr>
          <p:cNvPr id="2" name="Rectangle 1"/>
          <p:cNvSpPr/>
          <p:nvPr/>
        </p:nvSpPr>
        <p:spPr>
          <a:xfrm>
            <a:off x="2558241" y="2199144"/>
            <a:ext cx="6488083" cy="2677656"/>
          </a:xfrm>
          <a:prstGeom prst="rect">
            <a:avLst/>
          </a:prstGeom>
        </p:spPr>
        <p:txBody>
          <a:bodyPr wrap="square">
            <a:spAutoFit/>
          </a:bodyPr>
          <a:lstStyle/>
          <a:p>
            <a:pPr marL="0" marR="0" algn="ctr">
              <a:spcBef>
                <a:spcPts val="0"/>
              </a:spcBef>
              <a:spcAft>
                <a:spcPts val="0"/>
              </a:spcAft>
            </a:pPr>
            <a:r>
              <a:rPr lang="en-US" sz="2800" dirty="0">
                <a:solidFill>
                  <a:schemeClr val="tx2"/>
                </a:solidFill>
                <a:latin typeface="+mn-lt"/>
                <a:ea typeface="PMingLiU" panose="02020500000000000000" pitchFamily="18" charset="-120"/>
                <a:cs typeface="Times New Roman" panose="02020603050405020304" pitchFamily="18" charset="0"/>
              </a:rPr>
              <a:t>Don’t let unpleasant odors stink up your home, </a:t>
            </a:r>
            <a:r>
              <a:rPr lang="en-US" sz="2800" dirty="0" err="1" smtClean="0">
                <a:solidFill>
                  <a:schemeClr val="tx2"/>
                </a:solidFill>
                <a:latin typeface="+mn-lt"/>
                <a:ea typeface="PMingLiU" panose="02020500000000000000" pitchFamily="18" charset="-120"/>
                <a:cs typeface="Times New Roman" panose="02020603050405020304" pitchFamily="18" charset="0"/>
              </a:rPr>
              <a:t>neutralise</a:t>
            </a:r>
            <a:r>
              <a:rPr lang="en-US" sz="2800" dirty="0" smtClean="0">
                <a:solidFill>
                  <a:schemeClr val="tx2"/>
                </a:solidFill>
                <a:latin typeface="+mn-lt"/>
                <a:ea typeface="PMingLiU" panose="02020500000000000000" pitchFamily="18" charset="-120"/>
                <a:cs typeface="Times New Roman" panose="02020603050405020304" pitchFamily="18" charset="0"/>
              </a:rPr>
              <a:t> </a:t>
            </a:r>
            <a:r>
              <a:rPr lang="en-US" sz="2800" dirty="0" err="1" smtClean="0">
                <a:solidFill>
                  <a:schemeClr val="tx2"/>
                </a:solidFill>
                <a:latin typeface="+mn-lt"/>
                <a:ea typeface="PMingLiU" panose="02020500000000000000" pitchFamily="18" charset="-120"/>
                <a:cs typeface="Times New Roman" panose="02020603050405020304" pitchFamily="18" charset="0"/>
              </a:rPr>
              <a:t>odours</a:t>
            </a:r>
            <a:r>
              <a:rPr lang="en-US" sz="2800" dirty="0" smtClean="0">
                <a:solidFill>
                  <a:schemeClr val="tx2"/>
                </a:solidFill>
                <a:latin typeface="+mn-lt"/>
                <a:ea typeface="PMingLiU" panose="02020500000000000000" pitchFamily="18" charset="-120"/>
                <a:cs typeface="Times New Roman" panose="02020603050405020304" pitchFamily="18" charset="0"/>
              </a:rPr>
              <a:t> </a:t>
            </a:r>
            <a:r>
              <a:rPr lang="en-US" sz="2800" dirty="0">
                <a:solidFill>
                  <a:schemeClr val="tx2"/>
                </a:solidFill>
                <a:latin typeface="+mn-lt"/>
                <a:ea typeface="PMingLiU" panose="02020500000000000000" pitchFamily="18" charset="-120"/>
                <a:cs typeface="Times New Roman" panose="02020603050405020304" pitchFamily="18" charset="0"/>
              </a:rPr>
              <a:t>with Snap All Fresh! Simply spray to freshen up any room. </a:t>
            </a:r>
            <a:r>
              <a:rPr lang="en-US" sz="2800" dirty="0" smtClean="0">
                <a:solidFill>
                  <a:schemeClr val="tx2"/>
                </a:solidFill>
                <a:latin typeface="+mn-lt"/>
                <a:ea typeface="PMingLiU" panose="02020500000000000000" pitchFamily="18" charset="-120"/>
                <a:cs typeface="Times New Roman" panose="02020603050405020304" pitchFamily="18" charset="0"/>
              </a:rPr>
              <a:t> Great </a:t>
            </a:r>
            <a:r>
              <a:rPr lang="en-US" sz="2800" dirty="0">
                <a:solidFill>
                  <a:schemeClr val="tx2"/>
                </a:solidFill>
                <a:latin typeface="+mn-lt"/>
                <a:ea typeface="PMingLiU" panose="02020500000000000000" pitchFamily="18" charset="-120"/>
                <a:cs typeface="Times New Roman" panose="02020603050405020304" pitchFamily="18" charset="0"/>
              </a:rPr>
              <a:t>for use on linen, laundry, carpets and more. </a:t>
            </a:r>
            <a:endParaRPr lang="en-US" sz="2800" dirty="0" smtClean="0">
              <a:solidFill>
                <a:schemeClr val="tx2"/>
              </a:solidFill>
              <a:latin typeface="+mn-lt"/>
              <a:ea typeface="PMingLiU" panose="02020500000000000000" pitchFamily="18" charset="-120"/>
              <a:cs typeface="Times New Roman" panose="02020603050405020304" pitchFamily="18" charset="0"/>
            </a:endParaRPr>
          </a:p>
          <a:p>
            <a:pPr marL="0" marR="0">
              <a:spcBef>
                <a:spcPts val="0"/>
              </a:spcBef>
              <a:spcAft>
                <a:spcPts val="0"/>
              </a:spcAft>
            </a:pPr>
            <a:endParaRPr lang="en-US" sz="2800" dirty="0">
              <a:effectLst/>
              <a:latin typeface="+mn-lt"/>
              <a:ea typeface="PMingLiU" panose="02020500000000000000" pitchFamily="18" charset="-120"/>
              <a:cs typeface="Times New Roman" panose="02020603050405020304" pitchFamily="18" charset="0"/>
            </a:endParaRPr>
          </a:p>
        </p:txBody>
      </p:sp>
      <p:sp>
        <p:nvSpPr>
          <p:cNvPr id="7" name="TextBox 6"/>
          <p:cNvSpPr txBox="1"/>
          <p:nvPr/>
        </p:nvSpPr>
        <p:spPr>
          <a:xfrm>
            <a:off x="4049683" y="4876800"/>
            <a:ext cx="3505200" cy="1692771"/>
          </a:xfrm>
          <a:prstGeom prst="rect">
            <a:avLst/>
          </a:prstGeom>
          <a:solidFill>
            <a:srgbClr val="42BEA5"/>
          </a:solidFill>
        </p:spPr>
        <p:txBody>
          <a:bodyPr wrap="square" rtlCol="0">
            <a:spAutoFit/>
          </a:bodyPr>
          <a:lstStyle/>
          <a:p>
            <a:pPr algn="ctr"/>
            <a:r>
              <a:rPr lang="en-US" sz="2400" dirty="0" smtClean="0">
                <a:solidFill>
                  <a:schemeClr val="bg1"/>
                </a:solidFill>
                <a:latin typeface="+mn-lt"/>
              </a:rPr>
              <a:t>Kit includes 3 packs of All Fresh</a:t>
            </a:r>
          </a:p>
          <a:p>
            <a:pPr algn="ctr"/>
            <a:r>
              <a:rPr lang="en-US" sz="3200" dirty="0">
                <a:solidFill>
                  <a:schemeClr val="bg1"/>
                </a:solidFill>
                <a:latin typeface="+mn-lt"/>
              </a:rPr>
              <a:t>=</a:t>
            </a:r>
          </a:p>
          <a:p>
            <a:pPr algn="ctr"/>
            <a:r>
              <a:rPr lang="en-US" sz="2400" dirty="0">
                <a:solidFill>
                  <a:schemeClr val="bg1"/>
                </a:solidFill>
                <a:latin typeface="+mn-lt"/>
              </a:rPr>
              <a:t>3 Bottles of </a:t>
            </a:r>
            <a:r>
              <a:rPr lang="en-US" sz="2400" dirty="0" smtClean="0">
                <a:solidFill>
                  <a:schemeClr val="bg1"/>
                </a:solidFill>
                <a:latin typeface="+mn-lt"/>
              </a:rPr>
              <a:t>Product</a:t>
            </a:r>
            <a:endParaRPr lang="en-US" sz="2400" dirty="0">
              <a:solidFill>
                <a:schemeClr val="bg1"/>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52600"/>
            <a:ext cx="5181600" cy="541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685800"/>
            <a:ext cx="8229600" cy="781050"/>
          </a:xfrm>
        </p:spPr>
        <p:txBody>
          <a:bodyPr>
            <a:normAutofit/>
          </a:bodyPr>
          <a:lstStyle/>
          <a:p>
            <a:r>
              <a:rPr lang="en-US" sz="3600" dirty="0" smtClean="0"/>
              <a:t>Snap™ </a:t>
            </a:r>
            <a:r>
              <a:rPr lang="en-US" sz="3600" dirty="0"/>
              <a:t>ALL FRESH</a:t>
            </a:r>
            <a:r>
              <a:rPr lang="en-US" sz="3600" dirty="0" smtClean="0"/>
              <a:t>™</a:t>
            </a:r>
            <a:endParaRPr lang="en-US" sz="3600" dirty="0"/>
          </a:p>
        </p:txBody>
      </p:sp>
      <p:sp>
        <p:nvSpPr>
          <p:cNvPr id="3" name="Content Placeholder 2"/>
          <p:cNvSpPr>
            <a:spLocks noGrp="1"/>
          </p:cNvSpPr>
          <p:nvPr>
            <p:ph idx="1"/>
          </p:nvPr>
        </p:nvSpPr>
        <p:spPr>
          <a:xfrm>
            <a:off x="381000" y="2057400"/>
            <a:ext cx="8382000" cy="4876800"/>
          </a:xfrm>
        </p:spPr>
        <p:txBody>
          <a:bodyPr>
            <a:normAutofit fontScale="92500" lnSpcReduction="20000"/>
          </a:bodyPr>
          <a:lstStyle/>
          <a:p>
            <a:r>
              <a:rPr lang="en-US" sz="3200" dirty="0" smtClean="0">
                <a:latin typeface="+mj-lt"/>
              </a:rPr>
              <a:t>Primary Benefits:</a:t>
            </a:r>
          </a:p>
          <a:p>
            <a:pPr lvl="1"/>
            <a:r>
              <a:rPr lang="en-US" sz="2400" dirty="0"/>
              <a:t>Cleaning agents derived from plant substances and compounds</a:t>
            </a:r>
          </a:p>
          <a:p>
            <a:pPr lvl="1"/>
            <a:r>
              <a:rPr lang="en-US" sz="2400" dirty="0" err="1" smtClean="0"/>
              <a:t>Neutralises</a:t>
            </a:r>
            <a:r>
              <a:rPr lang="en-US" sz="2400" dirty="0" smtClean="0"/>
              <a:t> </a:t>
            </a:r>
            <a:r>
              <a:rPr lang="en-US" sz="2400" dirty="0" err="1" smtClean="0"/>
              <a:t>odours</a:t>
            </a:r>
            <a:endParaRPr lang="en-US" sz="2400" dirty="0"/>
          </a:p>
          <a:p>
            <a:pPr lvl="1"/>
            <a:r>
              <a:rPr lang="en-US" sz="2400" dirty="0"/>
              <a:t>Fresh scent</a:t>
            </a:r>
          </a:p>
          <a:p>
            <a:pPr lvl="1"/>
            <a:r>
              <a:rPr lang="en-US" sz="2400" dirty="0"/>
              <a:t>Excellent for use on airborne, fabric, pet, smoke, workout gear and cooking </a:t>
            </a:r>
            <a:r>
              <a:rPr lang="en-US" sz="2400" dirty="0" err="1" smtClean="0"/>
              <a:t>odours</a:t>
            </a:r>
            <a:endParaRPr lang="en-US" sz="2400" dirty="0"/>
          </a:p>
          <a:p>
            <a:pPr lvl="1"/>
            <a:r>
              <a:rPr lang="en-US" sz="2400" dirty="0"/>
              <a:t>Safe for all fabrics</a:t>
            </a:r>
            <a:r>
              <a:rPr lang="en-US" sz="2400" baseline="30000" dirty="0"/>
              <a:t>* </a:t>
            </a:r>
            <a:endParaRPr lang="en-US" sz="2400" dirty="0"/>
          </a:p>
          <a:p>
            <a:pPr lvl="1"/>
            <a:r>
              <a:rPr lang="en-US" sz="2400" dirty="0"/>
              <a:t>No harsh chemicals or </a:t>
            </a:r>
            <a:r>
              <a:rPr lang="en-US" sz="2400" dirty="0" smtClean="0"/>
              <a:t>fumes</a:t>
            </a:r>
          </a:p>
          <a:p>
            <a:pPr lvl="1"/>
            <a:r>
              <a:rPr lang="en-US" sz="2400" dirty="0" smtClean="0"/>
              <a:t>Non-Toxic</a:t>
            </a:r>
          </a:p>
          <a:p>
            <a:pPr lvl="1"/>
            <a:r>
              <a:rPr lang="en-US" sz="2400" dirty="0" smtClean="0"/>
              <a:t>Biodegradable</a:t>
            </a:r>
          </a:p>
          <a:p>
            <a:pPr lvl="1"/>
            <a:r>
              <a:rPr lang="en-US" sz="2400" dirty="0" smtClean="0"/>
              <a:t>Phosphate-Free </a:t>
            </a:r>
            <a:endParaRPr lang="en-US" sz="2400" dirty="0"/>
          </a:p>
          <a:p>
            <a:pPr>
              <a:buNone/>
            </a:pPr>
            <a:r>
              <a:rPr lang="en-US" baseline="30000" dirty="0" smtClean="0"/>
              <a:t>* </a:t>
            </a:r>
            <a:r>
              <a:rPr lang="en-US" dirty="0"/>
              <a:t>Test a small inconspicuous area of the fabric prior to using </a:t>
            </a:r>
          </a:p>
          <a:p>
            <a:pPr>
              <a:buNone/>
            </a:pPr>
            <a:endParaRPr lang="en-US" dirty="0"/>
          </a:p>
        </p:txBody>
      </p:sp>
    </p:spTree>
    <p:extLst>
      <p:ext uri="{BB962C8B-B14F-4D97-AF65-F5344CB8AC3E}">
        <p14:creationId xmlns:p14="http://schemas.microsoft.com/office/powerpoint/2010/main" val="248699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838200"/>
            <a:ext cx="8534400" cy="781050"/>
          </a:xfrm>
        </p:spPr>
        <p:txBody>
          <a:bodyPr>
            <a:normAutofit/>
          </a:bodyPr>
          <a:lstStyle/>
          <a:p>
            <a:r>
              <a:rPr lang="en-US" sz="3600" dirty="0" smtClean="0"/>
              <a:t>Snap™ STAIN REMOVER </a:t>
            </a:r>
            <a:endParaRPr lang="en-US" sz="3600" dirty="0"/>
          </a:p>
        </p:txBody>
      </p:sp>
      <p:sp>
        <p:nvSpPr>
          <p:cNvPr id="2" name="Rectangle 1"/>
          <p:cNvSpPr/>
          <p:nvPr/>
        </p:nvSpPr>
        <p:spPr>
          <a:xfrm>
            <a:off x="2362201" y="2242134"/>
            <a:ext cx="6647410" cy="2677656"/>
          </a:xfrm>
          <a:prstGeom prst="rect">
            <a:avLst/>
          </a:prstGeom>
        </p:spPr>
        <p:txBody>
          <a:bodyPr wrap="square">
            <a:spAutoFit/>
          </a:bodyPr>
          <a:lstStyle/>
          <a:p>
            <a:pPr marL="0" marR="0" algn="ctr">
              <a:spcBef>
                <a:spcPts val="0"/>
              </a:spcBef>
              <a:spcAft>
                <a:spcPts val="0"/>
              </a:spcAft>
            </a:pPr>
            <a:r>
              <a:rPr lang="en-US" sz="2800" dirty="0">
                <a:solidFill>
                  <a:schemeClr val="tx2"/>
                </a:solidFill>
                <a:latin typeface="+mn-lt"/>
                <a:ea typeface="PMingLiU" panose="02020500000000000000" pitchFamily="18" charset="-120"/>
                <a:cs typeface="Times New Roman" panose="02020603050405020304" pitchFamily="18" charset="0"/>
              </a:rPr>
              <a:t>Gently remove tough stains with Snap Stain Remover! Safely </a:t>
            </a:r>
            <a:r>
              <a:rPr lang="en-US" sz="2800" dirty="0" smtClean="0">
                <a:solidFill>
                  <a:schemeClr val="tx2"/>
                </a:solidFill>
                <a:latin typeface="+mn-lt"/>
                <a:ea typeface="PMingLiU" panose="02020500000000000000" pitchFamily="18" charset="-120"/>
                <a:cs typeface="Times New Roman" panose="02020603050405020304" pitchFamily="18" charset="0"/>
              </a:rPr>
              <a:t>eradicate stains </a:t>
            </a:r>
            <a:r>
              <a:rPr lang="en-US" sz="2800" dirty="0">
                <a:solidFill>
                  <a:schemeClr val="tx2"/>
                </a:solidFill>
                <a:latin typeface="+mn-lt"/>
                <a:ea typeface="PMingLiU" panose="02020500000000000000" pitchFamily="18" charset="-120"/>
                <a:cs typeface="Times New Roman" panose="02020603050405020304" pitchFamily="18" charset="0"/>
              </a:rPr>
              <a:t>and </a:t>
            </a:r>
            <a:r>
              <a:rPr lang="en-US" sz="2800" dirty="0" err="1" smtClean="0">
                <a:solidFill>
                  <a:schemeClr val="tx2"/>
                </a:solidFill>
                <a:latin typeface="+mn-lt"/>
                <a:ea typeface="PMingLiU" panose="02020500000000000000" pitchFamily="18" charset="-120"/>
                <a:cs typeface="Times New Roman" panose="02020603050405020304" pitchFamily="18" charset="0"/>
              </a:rPr>
              <a:t>odours</a:t>
            </a:r>
            <a:r>
              <a:rPr lang="en-US" sz="2800" dirty="0" smtClean="0">
                <a:solidFill>
                  <a:schemeClr val="tx2"/>
                </a:solidFill>
                <a:latin typeface="+mn-lt"/>
                <a:ea typeface="PMingLiU" panose="02020500000000000000" pitchFamily="18" charset="-120"/>
                <a:cs typeface="Times New Roman" panose="02020603050405020304" pitchFamily="18" charset="0"/>
              </a:rPr>
              <a:t> </a:t>
            </a:r>
            <a:r>
              <a:rPr lang="en-US" sz="2800" dirty="0">
                <a:solidFill>
                  <a:schemeClr val="tx2"/>
                </a:solidFill>
                <a:latin typeface="+mn-lt"/>
                <a:ea typeface="PMingLiU" panose="02020500000000000000" pitchFamily="18" charset="-120"/>
                <a:cs typeface="Times New Roman" panose="02020603050405020304" pitchFamily="18" charset="0"/>
              </a:rPr>
              <a:t>with our superior, fast-acting formula. </a:t>
            </a:r>
            <a:r>
              <a:rPr lang="en-US" sz="2800" dirty="0" smtClean="0">
                <a:solidFill>
                  <a:schemeClr val="tx2"/>
                </a:solidFill>
                <a:latin typeface="+mn-lt"/>
                <a:ea typeface="PMingLiU" panose="02020500000000000000" pitchFamily="18" charset="-120"/>
                <a:cs typeface="Times New Roman" panose="02020603050405020304" pitchFamily="18" charset="0"/>
              </a:rPr>
              <a:t>Excellent </a:t>
            </a:r>
            <a:r>
              <a:rPr lang="en-US" sz="2800" dirty="0">
                <a:solidFill>
                  <a:schemeClr val="tx2"/>
                </a:solidFill>
                <a:latin typeface="+mn-lt"/>
                <a:ea typeface="PMingLiU" panose="02020500000000000000" pitchFamily="18" charset="-120"/>
                <a:cs typeface="Times New Roman" panose="02020603050405020304" pitchFamily="18" charset="0"/>
              </a:rPr>
              <a:t>for use on clothing, carpets, upholstery and other washable fabrics. </a:t>
            </a:r>
            <a:endParaRPr lang="en-US" sz="2800" dirty="0" smtClean="0">
              <a:solidFill>
                <a:schemeClr val="tx2"/>
              </a:solidFill>
              <a:latin typeface="+mn-lt"/>
              <a:ea typeface="PMingLiU" panose="02020500000000000000" pitchFamily="18" charset="-120"/>
              <a:cs typeface="Times New Roman" panose="02020603050405020304" pitchFamily="18" charset="0"/>
            </a:endParaRPr>
          </a:p>
          <a:p>
            <a:pPr marL="0" marR="0">
              <a:spcBef>
                <a:spcPts val="0"/>
              </a:spcBef>
              <a:spcAft>
                <a:spcPts val="0"/>
              </a:spcAft>
            </a:pPr>
            <a:endParaRPr lang="en-US" sz="2800" dirty="0">
              <a:effectLst/>
              <a:latin typeface="+mn-lt"/>
              <a:ea typeface="PMingLiU" panose="02020500000000000000" pitchFamily="18" charset="-120"/>
              <a:cs typeface="Times New Roman" panose="02020603050405020304" pitchFamily="18" charset="0"/>
            </a:endParaRPr>
          </a:p>
        </p:txBody>
      </p:sp>
      <p:sp>
        <p:nvSpPr>
          <p:cNvPr id="7" name="TextBox 6"/>
          <p:cNvSpPr txBox="1"/>
          <p:nvPr/>
        </p:nvSpPr>
        <p:spPr>
          <a:xfrm>
            <a:off x="4032493" y="5029200"/>
            <a:ext cx="3505200" cy="1692771"/>
          </a:xfrm>
          <a:prstGeom prst="rect">
            <a:avLst/>
          </a:prstGeom>
          <a:solidFill>
            <a:srgbClr val="FFC000"/>
          </a:solidFill>
        </p:spPr>
        <p:txBody>
          <a:bodyPr wrap="square" rtlCol="0">
            <a:spAutoFit/>
          </a:bodyPr>
          <a:lstStyle/>
          <a:p>
            <a:pPr algn="ctr"/>
            <a:r>
              <a:rPr lang="en-US" sz="2400" dirty="0" smtClean="0">
                <a:solidFill>
                  <a:schemeClr val="bg1"/>
                </a:solidFill>
                <a:latin typeface="+mn-lt"/>
              </a:rPr>
              <a:t>Kit includes 3 packs of Stain Remover</a:t>
            </a:r>
          </a:p>
          <a:p>
            <a:pPr algn="ctr"/>
            <a:r>
              <a:rPr lang="en-US" sz="3200" dirty="0">
                <a:solidFill>
                  <a:schemeClr val="bg1"/>
                </a:solidFill>
                <a:latin typeface="+mn-lt"/>
              </a:rPr>
              <a:t>=</a:t>
            </a:r>
          </a:p>
          <a:p>
            <a:pPr algn="ctr"/>
            <a:r>
              <a:rPr lang="en-US" sz="2400" dirty="0">
                <a:solidFill>
                  <a:schemeClr val="bg1"/>
                </a:solidFill>
                <a:latin typeface="+mn-lt"/>
              </a:rPr>
              <a:t>3 Bottles of </a:t>
            </a:r>
            <a:r>
              <a:rPr lang="en-US" sz="2400" dirty="0" smtClean="0">
                <a:solidFill>
                  <a:schemeClr val="bg1"/>
                </a:solidFill>
                <a:latin typeface="+mn-lt"/>
              </a:rPr>
              <a:t>Product</a:t>
            </a:r>
            <a:endParaRPr lang="en-US" sz="2400" dirty="0">
              <a:solidFill>
                <a:schemeClr val="bg1"/>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52600"/>
            <a:ext cx="5181600" cy="5410200"/>
          </a:xfrm>
          <a:prstGeom prst="rect">
            <a:avLst/>
          </a:prstGeom>
        </p:spPr>
      </p:pic>
    </p:spTree>
    <p:extLst>
      <p:ext uri="{BB962C8B-B14F-4D97-AF65-F5344CB8AC3E}">
        <p14:creationId xmlns:p14="http://schemas.microsoft.com/office/powerpoint/2010/main" val="253106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65433"/>
            <a:ext cx="8458200" cy="4876801"/>
          </a:xfrm>
        </p:spPr>
        <p:txBody>
          <a:bodyPr>
            <a:normAutofit fontScale="92500"/>
          </a:bodyPr>
          <a:lstStyle/>
          <a:p>
            <a:r>
              <a:rPr lang="en-US" sz="3200" dirty="0" smtClean="0">
                <a:latin typeface="+mj-lt"/>
              </a:rPr>
              <a:t>Primary Benefits:</a:t>
            </a:r>
          </a:p>
          <a:p>
            <a:pPr lvl="1"/>
            <a:r>
              <a:rPr lang="en-US" sz="2400" dirty="0"/>
              <a:t>Cleaning agents derived from plant substances and compounds</a:t>
            </a:r>
          </a:p>
          <a:p>
            <a:pPr lvl="1"/>
            <a:r>
              <a:rPr lang="en-US" sz="2400" dirty="0"/>
              <a:t>Gently removes tough stains while eliminating </a:t>
            </a:r>
            <a:r>
              <a:rPr lang="en-US" sz="2400" dirty="0" err="1" smtClean="0"/>
              <a:t>odours</a:t>
            </a:r>
            <a:endParaRPr lang="en-US" sz="2400" dirty="0"/>
          </a:p>
          <a:p>
            <a:pPr lvl="1"/>
            <a:r>
              <a:rPr lang="en-US" sz="2400" dirty="0"/>
              <a:t>Safe for all fabrics</a:t>
            </a:r>
          </a:p>
          <a:p>
            <a:pPr lvl="1"/>
            <a:r>
              <a:rPr lang="en-US" sz="2400" dirty="0"/>
              <a:t>Works on clothing, carpets, upholstery and other washable fabrics</a:t>
            </a:r>
          </a:p>
          <a:p>
            <a:pPr lvl="1"/>
            <a:r>
              <a:rPr lang="en-US" sz="2400" dirty="0"/>
              <a:t>No harsh chemicals or </a:t>
            </a:r>
            <a:r>
              <a:rPr lang="en-US" sz="2400" dirty="0" smtClean="0"/>
              <a:t>fumes</a:t>
            </a:r>
          </a:p>
          <a:p>
            <a:pPr lvl="1"/>
            <a:r>
              <a:rPr lang="en-US" sz="2400" dirty="0" smtClean="0"/>
              <a:t>Non-Toxic</a:t>
            </a:r>
          </a:p>
          <a:p>
            <a:pPr lvl="1"/>
            <a:r>
              <a:rPr lang="en-US" sz="2400" dirty="0" smtClean="0"/>
              <a:t>Biodegradable</a:t>
            </a:r>
          </a:p>
          <a:p>
            <a:pPr lvl="1"/>
            <a:r>
              <a:rPr lang="en-US" sz="2400" dirty="0" smtClean="0"/>
              <a:t>Phosphate-Free</a:t>
            </a:r>
            <a:endParaRPr lang="en-US" sz="2400" dirty="0"/>
          </a:p>
          <a:p>
            <a:pPr marL="0" indent="0">
              <a:buNone/>
            </a:pPr>
            <a:endParaRPr lang="en-US" dirty="0"/>
          </a:p>
        </p:txBody>
      </p:sp>
      <p:sp>
        <p:nvSpPr>
          <p:cNvPr id="8" name="Title 1"/>
          <p:cNvSpPr>
            <a:spLocks noGrp="1"/>
          </p:cNvSpPr>
          <p:nvPr>
            <p:ph type="title"/>
          </p:nvPr>
        </p:nvSpPr>
        <p:spPr>
          <a:xfrm>
            <a:off x="533400" y="593071"/>
            <a:ext cx="7989752" cy="1083329"/>
          </a:xfrm>
        </p:spPr>
        <p:txBody>
          <a:bodyPr>
            <a:normAutofit/>
          </a:bodyPr>
          <a:lstStyle/>
          <a:p>
            <a:r>
              <a:rPr lang="en-US" sz="3600" dirty="0" smtClean="0"/>
              <a:t>Snap™ STAIN REMOVER </a:t>
            </a:r>
            <a:endParaRPr lang="en-US" sz="3600" dirty="0"/>
          </a:p>
        </p:txBody>
      </p:sp>
    </p:spTree>
    <p:extLst>
      <p:ext uri="{BB962C8B-B14F-4D97-AF65-F5344CB8AC3E}">
        <p14:creationId xmlns:p14="http://schemas.microsoft.com/office/powerpoint/2010/main" val="170170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590550"/>
            <a:ext cx="8229600" cy="781050"/>
          </a:xfrm>
        </p:spPr>
        <p:txBody>
          <a:bodyPr>
            <a:normAutofit/>
          </a:bodyPr>
          <a:lstStyle/>
          <a:p>
            <a:r>
              <a:rPr lang="en-US" sz="3600" dirty="0" smtClean="0"/>
              <a:t>Snap™ DISHWASHING LIQUID</a:t>
            </a:r>
            <a:endParaRPr lang="en-US" sz="3600" dirty="0"/>
          </a:p>
        </p:txBody>
      </p:sp>
      <p:sp>
        <p:nvSpPr>
          <p:cNvPr id="8" name="TextBox 7"/>
          <p:cNvSpPr txBox="1"/>
          <p:nvPr/>
        </p:nvSpPr>
        <p:spPr>
          <a:xfrm>
            <a:off x="3886200" y="4797191"/>
            <a:ext cx="3505200" cy="1692771"/>
          </a:xfrm>
          <a:prstGeom prst="rect">
            <a:avLst/>
          </a:prstGeom>
          <a:solidFill>
            <a:srgbClr val="92D050"/>
          </a:solidFill>
        </p:spPr>
        <p:txBody>
          <a:bodyPr wrap="square" rtlCol="0">
            <a:spAutoFit/>
          </a:bodyPr>
          <a:lstStyle/>
          <a:p>
            <a:pPr algn="ctr"/>
            <a:r>
              <a:rPr lang="en-US" sz="2400" dirty="0" smtClean="0">
                <a:solidFill>
                  <a:schemeClr val="bg1"/>
                </a:solidFill>
                <a:latin typeface="+mn-lt"/>
              </a:rPr>
              <a:t>Kit includes 3 packs of Dishwashing Liquid</a:t>
            </a:r>
          </a:p>
          <a:p>
            <a:pPr algn="ctr"/>
            <a:r>
              <a:rPr lang="en-US" sz="3200" dirty="0" smtClean="0">
                <a:solidFill>
                  <a:schemeClr val="bg1"/>
                </a:solidFill>
                <a:latin typeface="+mn-lt"/>
              </a:rPr>
              <a:t>=</a:t>
            </a:r>
          </a:p>
          <a:p>
            <a:pPr algn="ctr"/>
            <a:r>
              <a:rPr lang="en-US" sz="2400" dirty="0" smtClean="0">
                <a:solidFill>
                  <a:schemeClr val="bg1"/>
                </a:solidFill>
                <a:latin typeface="+mn-lt"/>
              </a:rPr>
              <a:t>3 Bottles of Product</a:t>
            </a:r>
            <a:endParaRPr lang="en-US" sz="2400" dirty="0">
              <a:solidFill>
                <a:schemeClr val="bg1"/>
              </a:solidFill>
              <a:latin typeface="+mn-lt"/>
            </a:endParaRPr>
          </a:p>
        </p:txBody>
      </p:sp>
      <p:sp>
        <p:nvSpPr>
          <p:cNvPr id="2" name="Rectangle 1"/>
          <p:cNvSpPr/>
          <p:nvPr/>
        </p:nvSpPr>
        <p:spPr>
          <a:xfrm>
            <a:off x="2057400" y="2199538"/>
            <a:ext cx="6910648" cy="2677656"/>
          </a:xfrm>
          <a:prstGeom prst="rect">
            <a:avLst/>
          </a:prstGeom>
        </p:spPr>
        <p:txBody>
          <a:bodyPr wrap="square">
            <a:spAutoFit/>
          </a:bodyPr>
          <a:lstStyle/>
          <a:p>
            <a:pPr marL="0" marR="0" algn="ctr">
              <a:spcBef>
                <a:spcPts val="0"/>
              </a:spcBef>
              <a:spcAft>
                <a:spcPts val="0"/>
              </a:spcAft>
            </a:pPr>
            <a:r>
              <a:rPr lang="en-US" sz="2800" dirty="0">
                <a:solidFill>
                  <a:schemeClr val="tx2"/>
                </a:solidFill>
                <a:latin typeface="+mn-lt"/>
                <a:ea typeface="PMingLiU" panose="02020500000000000000" pitchFamily="18" charset="-120"/>
                <a:cs typeface="Times New Roman" panose="02020603050405020304" pitchFamily="18" charset="0"/>
              </a:rPr>
              <a:t>Keep your dishes sparkling with our concentrated, fast-acting detergent that’ll clean even the dirtiest dishes! This superior, pH-balanced formula penetrates heavy grease deposits while maintaining its </a:t>
            </a:r>
            <a:r>
              <a:rPr lang="en-US" sz="2800" dirty="0" smtClean="0">
                <a:solidFill>
                  <a:schemeClr val="tx2"/>
                </a:solidFill>
                <a:latin typeface="+mn-lt"/>
                <a:ea typeface="PMingLiU" panose="02020500000000000000" pitchFamily="18" charset="-120"/>
                <a:cs typeface="Times New Roman" panose="02020603050405020304" pitchFamily="18" charset="0"/>
              </a:rPr>
              <a:t>suds</a:t>
            </a:r>
            <a:r>
              <a:rPr lang="en-US" sz="2800" dirty="0">
                <a:solidFill>
                  <a:schemeClr val="tx2"/>
                </a:solidFill>
                <a:latin typeface="+mn-lt"/>
                <a:ea typeface="PMingLiU" panose="02020500000000000000" pitchFamily="18" charset="-120"/>
                <a:cs typeface="Times New Roman" panose="02020603050405020304" pitchFamily="18" charset="0"/>
              </a:rPr>
              <a:t>.</a:t>
            </a:r>
            <a:r>
              <a:rPr lang="en-US" sz="2800" i="1" dirty="0">
                <a:solidFill>
                  <a:schemeClr val="tx2"/>
                </a:solidFill>
                <a:latin typeface="+mn-lt"/>
                <a:ea typeface="PMingLiU" panose="02020500000000000000" pitchFamily="18" charset="-120"/>
                <a:cs typeface="Times New Roman" panose="02020603050405020304" pitchFamily="18" charset="0"/>
              </a:rPr>
              <a:t> </a:t>
            </a:r>
            <a:endParaRPr lang="en-US" sz="2800" i="1" dirty="0" smtClean="0">
              <a:solidFill>
                <a:schemeClr val="tx2"/>
              </a:solidFill>
              <a:latin typeface="+mn-lt"/>
              <a:ea typeface="PMingLiU" panose="02020500000000000000" pitchFamily="18" charset="-120"/>
              <a:cs typeface="Times New Roman" panose="02020603050405020304" pitchFamily="18" charset="0"/>
            </a:endParaRPr>
          </a:p>
          <a:p>
            <a:pPr marL="0" marR="0">
              <a:spcBef>
                <a:spcPts val="0"/>
              </a:spcBef>
              <a:spcAft>
                <a:spcPts val="0"/>
              </a:spcAft>
            </a:pPr>
            <a:endParaRPr lang="en-US" sz="2800" dirty="0">
              <a:effectLst/>
              <a:latin typeface="+mn-lt"/>
              <a:ea typeface="PMingLiU" panose="02020500000000000000" pitchFamily="18" charset="-12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76400"/>
            <a:ext cx="5105400" cy="541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590550"/>
            <a:ext cx="8229600" cy="781050"/>
          </a:xfrm>
        </p:spPr>
        <p:txBody>
          <a:bodyPr>
            <a:normAutofit/>
          </a:bodyPr>
          <a:lstStyle/>
          <a:p>
            <a:r>
              <a:rPr lang="en-US" sz="3600" dirty="0" smtClean="0"/>
              <a:t>Snap™ DISHWASHING LIQUID</a:t>
            </a:r>
            <a:endParaRPr lang="en-US" sz="3600" dirty="0"/>
          </a:p>
        </p:txBody>
      </p:sp>
      <p:sp>
        <p:nvSpPr>
          <p:cNvPr id="3" name="Content Placeholder 2"/>
          <p:cNvSpPr>
            <a:spLocks noGrp="1"/>
          </p:cNvSpPr>
          <p:nvPr>
            <p:ph idx="1"/>
          </p:nvPr>
        </p:nvSpPr>
        <p:spPr>
          <a:xfrm>
            <a:off x="457200" y="1981200"/>
            <a:ext cx="7467600" cy="4572001"/>
          </a:xfrm>
        </p:spPr>
        <p:txBody>
          <a:bodyPr>
            <a:normAutofit fontScale="92500" lnSpcReduction="20000"/>
          </a:bodyPr>
          <a:lstStyle/>
          <a:p>
            <a:r>
              <a:rPr lang="en-US" sz="3200" dirty="0" smtClean="0">
                <a:latin typeface="+mj-lt"/>
              </a:rPr>
              <a:t>Primary Benefits:</a:t>
            </a:r>
          </a:p>
          <a:p>
            <a:pPr lvl="1"/>
            <a:r>
              <a:rPr lang="en-US" sz="2400" dirty="0"/>
              <a:t>Cleaning agents derived from plant substances and organic compounds</a:t>
            </a:r>
          </a:p>
          <a:p>
            <a:pPr lvl="1"/>
            <a:r>
              <a:rPr lang="en-US" sz="2400" dirty="0"/>
              <a:t>Great alternative to conventional dish liquids </a:t>
            </a:r>
          </a:p>
          <a:p>
            <a:pPr lvl="1"/>
            <a:r>
              <a:rPr lang="en-US" sz="2400" dirty="0"/>
              <a:t>pH-balanced to be mild on your hands </a:t>
            </a:r>
          </a:p>
          <a:p>
            <a:pPr lvl="1"/>
            <a:r>
              <a:rPr lang="en-US" sz="2400" dirty="0"/>
              <a:t>Heavy-duty formula removes grease from your dirtiest dishes</a:t>
            </a:r>
          </a:p>
          <a:p>
            <a:pPr lvl="1"/>
            <a:r>
              <a:rPr lang="en-US" sz="2400" dirty="0"/>
              <a:t>Excellent for use on pots, pans, dishes and </a:t>
            </a:r>
            <a:r>
              <a:rPr lang="en-US" sz="2400" dirty="0" smtClean="0"/>
              <a:t>glassware</a:t>
            </a:r>
          </a:p>
          <a:p>
            <a:pPr lvl="1"/>
            <a:r>
              <a:rPr lang="en-US" sz="2400" dirty="0" smtClean="0"/>
              <a:t>Phosphate-Free</a:t>
            </a:r>
          </a:p>
          <a:p>
            <a:pPr lvl="1"/>
            <a:r>
              <a:rPr lang="en-US" sz="2400" dirty="0" smtClean="0"/>
              <a:t>Non-Toxic</a:t>
            </a:r>
          </a:p>
          <a:p>
            <a:pPr lvl="1"/>
            <a:r>
              <a:rPr lang="en-US" sz="2400" dirty="0" smtClean="0"/>
              <a:t>Biodegradable</a:t>
            </a:r>
            <a:endParaRPr lang="en-US" sz="2400"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15389" y="1098185"/>
            <a:ext cx="8229600" cy="838200"/>
          </a:xfrm>
        </p:spPr>
        <p:txBody>
          <a:bodyPr>
            <a:noAutofit/>
          </a:bodyPr>
          <a:lstStyle/>
          <a:p>
            <a:pPr eaLnBrk="1" hangingPunct="1"/>
            <a:r>
              <a:rPr lang="en-US" sz="3600" dirty="0" smtClean="0"/>
              <a:t>Snap™ Products – </a:t>
            </a:r>
            <a:br>
              <a:rPr lang="en-US" sz="3600" dirty="0" smtClean="0"/>
            </a:br>
            <a:r>
              <a:rPr lang="en-US" sz="3600" dirty="0" smtClean="0"/>
              <a:t>The Beginning</a:t>
            </a:r>
          </a:p>
        </p:txBody>
      </p:sp>
      <p:sp>
        <p:nvSpPr>
          <p:cNvPr id="18434" name="Content Placeholder 2"/>
          <p:cNvSpPr>
            <a:spLocks noGrp="1"/>
          </p:cNvSpPr>
          <p:nvPr>
            <p:ph idx="1"/>
          </p:nvPr>
        </p:nvSpPr>
        <p:spPr>
          <a:xfrm>
            <a:off x="515389" y="1928072"/>
            <a:ext cx="7989752" cy="4929928"/>
          </a:xfrm>
        </p:spPr>
        <p:txBody>
          <a:bodyPr>
            <a:normAutofit fontScale="85000" lnSpcReduction="20000"/>
          </a:bodyPr>
          <a:lstStyle/>
          <a:p>
            <a:pPr marL="494100" lvl="1" indent="0" eaLnBrk="1" hangingPunct="1">
              <a:lnSpc>
                <a:spcPct val="90000"/>
              </a:lnSpc>
              <a:buNone/>
            </a:pPr>
            <a:endParaRPr lang="en-US" sz="2800" dirty="0" smtClean="0"/>
          </a:p>
          <a:p>
            <a:pPr marL="342900" indent="-246063">
              <a:lnSpc>
                <a:spcPct val="90000"/>
              </a:lnSpc>
            </a:pPr>
            <a:r>
              <a:rPr lang="en-US" sz="3300" dirty="0"/>
              <a:t>  </a:t>
            </a:r>
            <a:r>
              <a:rPr lang="en-US" sz="3800" dirty="0" smtClean="0"/>
              <a:t>Snap </a:t>
            </a:r>
            <a:r>
              <a:rPr lang="en-US" sz="3800" dirty="0"/>
              <a:t>originated in 1995 </a:t>
            </a:r>
            <a:endParaRPr lang="en-US" sz="3300" dirty="0"/>
          </a:p>
          <a:p>
            <a:pPr marL="666900" lvl="1" indent="-246063">
              <a:lnSpc>
                <a:spcPct val="90000"/>
              </a:lnSpc>
            </a:pPr>
            <a:r>
              <a:rPr lang="en-US" sz="3100" dirty="0" smtClean="0"/>
              <a:t>Safe</a:t>
            </a:r>
            <a:r>
              <a:rPr lang="en-US" sz="3100" dirty="0"/>
              <a:t>, </a:t>
            </a:r>
            <a:r>
              <a:rPr lang="en-US" sz="3100" dirty="0" smtClean="0"/>
              <a:t>concentrated, plant-based ingredients</a:t>
            </a:r>
          </a:p>
          <a:p>
            <a:pPr marL="666900" lvl="1" indent="-246063">
              <a:lnSpc>
                <a:spcPct val="90000"/>
              </a:lnSpc>
            </a:pPr>
            <a:r>
              <a:rPr lang="en-US" sz="3100" dirty="0" smtClean="0"/>
              <a:t>Environmentally-friendly before its time</a:t>
            </a:r>
          </a:p>
          <a:p>
            <a:pPr marL="342900" indent="-246063">
              <a:lnSpc>
                <a:spcPct val="90000"/>
              </a:lnSpc>
            </a:pPr>
            <a:endParaRPr lang="en-US" sz="3800" dirty="0" smtClean="0"/>
          </a:p>
          <a:p>
            <a:r>
              <a:rPr lang="en-US" sz="3800" dirty="0" smtClean="0"/>
              <a:t>Many </a:t>
            </a:r>
            <a:r>
              <a:rPr lang="en-US" sz="3800" dirty="0"/>
              <a:t>Snap products are…</a:t>
            </a:r>
          </a:p>
          <a:p>
            <a:pPr lvl="1"/>
            <a:r>
              <a:rPr lang="en-US" sz="3100" dirty="0"/>
              <a:t>Biodegradable</a:t>
            </a:r>
          </a:p>
          <a:p>
            <a:pPr lvl="1"/>
            <a:r>
              <a:rPr lang="en-US" sz="3100" dirty="0"/>
              <a:t>Phosphate-free</a:t>
            </a:r>
          </a:p>
          <a:p>
            <a:pPr lvl="1"/>
            <a:r>
              <a:rPr lang="en-US" sz="3100" dirty="0"/>
              <a:t>Non-toxic</a:t>
            </a:r>
          </a:p>
          <a:p>
            <a:pPr lvl="1"/>
            <a:r>
              <a:rPr lang="en-US" sz="3100" dirty="0" smtClean="0"/>
              <a:t>Made with recyclable or reusable bottles</a:t>
            </a:r>
            <a:endParaRPr lang="en-US" sz="3200" dirty="0" smtClean="0"/>
          </a:p>
          <a:p>
            <a:pPr marL="342900" indent="-246063" eaLnBrk="1" hangingPunct="1">
              <a:lnSpc>
                <a:spcPct val="90000"/>
              </a:lnSpc>
            </a:pPr>
            <a:endParaRPr lang="en-US" sz="3200" dirty="0" smtClean="0"/>
          </a:p>
        </p:txBody>
      </p:sp>
      <p:pic>
        <p:nvPicPr>
          <p:cNvPr id="6" name="Picture 5" descr="ecoFriendlySeal_r4_20080814.jpg"/>
          <p:cNvPicPr>
            <a:picLocks noChangeAspect="1"/>
          </p:cNvPicPr>
          <p:nvPr/>
        </p:nvPicPr>
        <p:blipFill>
          <a:blip r:embed="rId3" cstate="print"/>
          <a:stretch>
            <a:fillRect/>
          </a:stretch>
        </p:blipFill>
        <p:spPr>
          <a:xfrm>
            <a:off x="5579095" y="3733800"/>
            <a:ext cx="2409141" cy="1876662"/>
          </a:xfrm>
          <a:prstGeom prst="rect">
            <a:avLst/>
          </a:prstGeom>
        </p:spPr>
      </p:pic>
      <p:pic>
        <p:nvPicPr>
          <p:cNvPr id="7" name="Picture 6"/>
          <p:cNvPicPr>
            <a:picLocks noChangeAspect="1"/>
          </p:cNvPicPr>
          <p:nvPr/>
        </p:nvPicPr>
        <p:blipFill>
          <a:blip r:embed="rId4"/>
          <a:stretch>
            <a:fillRect/>
          </a:stretch>
        </p:blipFill>
        <p:spPr>
          <a:xfrm>
            <a:off x="7677450" y="533400"/>
            <a:ext cx="1067539" cy="1572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58" y="838200"/>
            <a:ext cx="7989752" cy="854729"/>
          </a:xfrm>
        </p:spPr>
        <p:txBody>
          <a:bodyPr/>
          <a:lstStyle/>
          <a:p>
            <a:r>
              <a:rPr lang="en-US" dirty="0" smtClean="0"/>
              <a:t>THE SNAP™ ESSENTIALS KIT</a:t>
            </a:r>
            <a:endParaRPr lang="en-US" dirty="0"/>
          </a:p>
        </p:txBody>
      </p:sp>
      <p:sp>
        <p:nvSpPr>
          <p:cNvPr id="3" name="Content Placeholder 2"/>
          <p:cNvSpPr>
            <a:spLocks noGrp="1"/>
          </p:cNvSpPr>
          <p:nvPr>
            <p:ph idx="1"/>
          </p:nvPr>
        </p:nvSpPr>
        <p:spPr>
          <a:xfrm>
            <a:off x="208766" y="2057400"/>
            <a:ext cx="8935234" cy="1507471"/>
          </a:xfrm>
        </p:spPr>
        <p:txBody>
          <a:bodyPr>
            <a:normAutofit lnSpcReduction="10000"/>
          </a:bodyPr>
          <a:lstStyle/>
          <a:p>
            <a:pPr marL="0" indent="0" algn="ctr">
              <a:buNone/>
            </a:pPr>
            <a:r>
              <a:rPr lang="en-US" sz="2400" dirty="0" smtClean="0"/>
              <a:t>Clean your </a:t>
            </a:r>
            <a:r>
              <a:rPr lang="en-US" sz="2400" dirty="0"/>
              <a:t>home in a snap with our collection of essential, and economical household cleaners. The Snap Essentials Kit contains everything you need to </a:t>
            </a:r>
            <a:r>
              <a:rPr lang="en-US" sz="2400" dirty="0" smtClean="0"/>
              <a:t>clean your home — </a:t>
            </a:r>
            <a:r>
              <a:rPr lang="en-US" sz="2400" dirty="0"/>
              <a:t>all in one, </a:t>
            </a:r>
            <a:r>
              <a:rPr lang="en-US" sz="2400" dirty="0" smtClean="0"/>
              <a:t>easy-to-use </a:t>
            </a:r>
            <a:r>
              <a:rPr lang="en-US" sz="2400" dirty="0"/>
              <a:t>pack! </a:t>
            </a:r>
          </a:p>
        </p:txBody>
      </p:sp>
      <p:sp>
        <p:nvSpPr>
          <p:cNvPr id="6" name="TextBox 5"/>
          <p:cNvSpPr txBox="1"/>
          <p:nvPr/>
        </p:nvSpPr>
        <p:spPr>
          <a:xfrm>
            <a:off x="6036179" y="4114800"/>
            <a:ext cx="2650621" cy="1815882"/>
          </a:xfrm>
          <a:prstGeom prst="rect">
            <a:avLst/>
          </a:prstGeom>
          <a:noFill/>
        </p:spPr>
        <p:txBody>
          <a:bodyPr wrap="square" rtlCol="0">
            <a:spAutoFit/>
          </a:bodyPr>
          <a:lstStyle/>
          <a:p>
            <a:r>
              <a:rPr lang="en-US" sz="2800" dirty="0" smtClean="0">
                <a:solidFill>
                  <a:schemeClr val="tx2"/>
                </a:solidFill>
                <a:latin typeface="+mn-lt"/>
              </a:rPr>
              <a:t>Code: 76945</a:t>
            </a:r>
          </a:p>
          <a:p>
            <a:r>
              <a:rPr lang="en-US" sz="2800" dirty="0" smtClean="0">
                <a:solidFill>
                  <a:schemeClr val="tx2"/>
                </a:solidFill>
                <a:latin typeface="+mn-lt"/>
              </a:rPr>
              <a:t>UC: $40.25 AUD</a:t>
            </a:r>
          </a:p>
          <a:p>
            <a:r>
              <a:rPr lang="en-US" sz="2800" dirty="0" smtClean="0">
                <a:solidFill>
                  <a:schemeClr val="tx2"/>
                </a:solidFill>
                <a:latin typeface="+mn-lt"/>
              </a:rPr>
              <a:t>SR: $56.25 AUD</a:t>
            </a:r>
          </a:p>
          <a:p>
            <a:r>
              <a:rPr lang="en-US" sz="2800" dirty="0" smtClean="0">
                <a:solidFill>
                  <a:schemeClr val="tx2"/>
                </a:solidFill>
                <a:latin typeface="+mn-lt"/>
              </a:rPr>
              <a:t>BV: 20</a:t>
            </a:r>
            <a:endParaRPr lang="en-US" sz="2800" dirty="0">
              <a:solidFill>
                <a:schemeClr val="tx2"/>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37" y="2438400"/>
            <a:ext cx="5422842" cy="4648200"/>
          </a:xfrm>
          <a:prstGeom prst="rect">
            <a:avLst/>
          </a:prstGeom>
        </p:spPr>
      </p:pic>
    </p:spTree>
    <p:extLst>
      <p:ext uri="{BB962C8B-B14F-4D97-AF65-F5344CB8AC3E}">
        <p14:creationId xmlns:p14="http://schemas.microsoft.com/office/powerpoint/2010/main" val="2171310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95" y="762000"/>
            <a:ext cx="8229600" cy="1143000"/>
          </a:xfrm>
        </p:spPr>
        <p:txBody>
          <a:bodyPr>
            <a:normAutofit fontScale="90000"/>
          </a:bodyPr>
          <a:lstStyle/>
          <a:p>
            <a:r>
              <a:rPr lang="en-US" sz="4000" dirty="0" smtClean="0"/>
              <a:t>SnaP™ Essentials Kit </a:t>
            </a:r>
            <a:br>
              <a:rPr lang="en-US" sz="4000" dirty="0" smtClean="0"/>
            </a:br>
            <a:r>
              <a:rPr lang="en-US" sz="4000" dirty="0" smtClean="0"/>
              <a:t>Product comparison</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70" y="2228850"/>
            <a:ext cx="8096250" cy="4629150"/>
          </a:xfrm>
          <a:prstGeom prst="rect">
            <a:avLst/>
          </a:prstGeom>
        </p:spPr>
      </p:pic>
    </p:spTree>
    <p:extLst>
      <p:ext uri="{BB962C8B-B14F-4D97-AF65-F5344CB8AC3E}">
        <p14:creationId xmlns:p14="http://schemas.microsoft.com/office/powerpoint/2010/main" val="217023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29754142"/>
              </p:ext>
            </p:extLst>
          </p:nvPr>
        </p:nvGraphicFramePr>
        <p:xfrm>
          <a:off x="76200" y="4724401"/>
          <a:ext cx="8991600" cy="1516064"/>
        </p:xfrm>
        <a:graphic>
          <a:graphicData uri="http://schemas.openxmlformats.org/drawingml/2006/table">
            <a:tbl>
              <a:tblPr firstRow="1" bandRow="1">
                <a:tableStyleId>{F5AB1C69-6EDB-4FF4-983F-18BD219EF322}</a:tableStyleId>
              </a:tblPr>
              <a:tblGrid>
                <a:gridCol w="1066800">
                  <a:extLst>
                    <a:ext uri="{9D8B030D-6E8A-4147-A177-3AD203B41FA5}">
                      <a16:colId xmlns:a16="http://schemas.microsoft.com/office/drawing/2014/main" xmlns="" val="20000"/>
                    </a:ext>
                  </a:extLst>
                </a:gridCol>
                <a:gridCol w="731520">
                  <a:extLst>
                    <a:ext uri="{9D8B030D-6E8A-4147-A177-3AD203B41FA5}">
                      <a16:colId xmlns:a16="http://schemas.microsoft.com/office/drawing/2014/main" xmlns="" val="20001"/>
                    </a:ext>
                  </a:extLst>
                </a:gridCol>
                <a:gridCol w="899160">
                  <a:extLst>
                    <a:ext uri="{9D8B030D-6E8A-4147-A177-3AD203B41FA5}">
                      <a16:colId xmlns:a16="http://schemas.microsoft.com/office/drawing/2014/main" xmlns="" val="20002"/>
                    </a:ext>
                  </a:extLst>
                </a:gridCol>
                <a:gridCol w="899160">
                  <a:extLst>
                    <a:ext uri="{9D8B030D-6E8A-4147-A177-3AD203B41FA5}">
                      <a16:colId xmlns:a16="http://schemas.microsoft.com/office/drawing/2014/main" xmlns="" val="20003"/>
                    </a:ext>
                  </a:extLst>
                </a:gridCol>
                <a:gridCol w="899160">
                  <a:extLst>
                    <a:ext uri="{9D8B030D-6E8A-4147-A177-3AD203B41FA5}">
                      <a16:colId xmlns:a16="http://schemas.microsoft.com/office/drawing/2014/main" xmlns="" val="20004"/>
                    </a:ext>
                  </a:extLst>
                </a:gridCol>
                <a:gridCol w="899160">
                  <a:extLst>
                    <a:ext uri="{9D8B030D-6E8A-4147-A177-3AD203B41FA5}">
                      <a16:colId xmlns:a16="http://schemas.microsoft.com/office/drawing/2014/main" xmlns="" val="20005"/>
                    </a:ext>
                  </a:extLst>
                </a:gridCol>
                <a:gridCol w="899160">
                  <a:extLst>
                    <a:ext uri="{9D8B030D-6E8A-4147-A177-3AD203B41FA5}">
                      <a16:colId xmlns:a16="http://schemas.microsoft.com/office/drawing/2014/main" xmlns="" val="20006"/>
                    </a:ext>
                  </a:extLst>
                </a:gridCol>
                <a:gridCol w="899160">
                  <a:extLst>
                    <a:ext uri="{9D8B030D-6E8A-4147-A177-3AD203B41FA5}">
                      <a16:colId xmlns:a16="http://schemas.microsoft.com/office/drawing/2014/main" xmlns="" val="20007"/>
                    </a:ext>
                  </a:extLst>
                </a:gridCol>
                <a:gridCol w="899160">
                  <a:extLst>
                    <a:ext uri="{9D8B030D-6E8A-4147-A177-3AD203B41FA5}">
                      <a16:colId xmlns:a16="http://schemas.microsoft.com/office/drawing/2014/main" xmlns="" val="20008"/>
                    </a:ext>
                  </a:extLst>
                </a:gridCol>
                <a:gridCol w="899160">
                  <a:extLst>
                    <a:ext uri="{9D8B030D-6E8A-4147-A177-3AD203B41FA5}">
                      <a16:colId xmlns:a16="http://schemas.microsoft.com/office/drawing/2014/main" xmlns="" val="20009"/>
                    </a:ext>
                  </a:extLst>
                </a:gridCol>
              </a:tblGrid>
              <a:tr h="651132">
                <a:tc>
                  <a:txBody>
                    <a:bodyPr/>
                    <a:lstStyle/>
                    <a:p>
                      <a:pPr algn="l" fontAlgn="b"/>
                      <a:endParaRPr lang="en-US" sz="1800" b="1" i="0" u="none" strike="noStrike" dirty="0">
                        <a:solidFill>
                          <a:srgbClr val="000000"/>
                        </a:solidFill>
                        <a:latin typeface="Calibri"/>
                      </a:endParaRPr>
                    </a:p>
                  </a:txBody>
                  <a:tcPr marL="9525" marR="9525" marT="9526" marB="0" anchor="b"/>
                </a:tc>
                <a:tc gridSpan="9">
                  <a:txBody>
                    <a:bodyPr/>
                    <a:lstStyle/>
                    <a:p>
                      <a:pPr algn="ctr" fontAlgn="b"/>
                      <a:r>
                        <a:rPr lang="en-US" sz="1800" u="none" strike="noStrike" dirty="0"/>
                        <a:t>Gross MONTHLY Profit Per # of </a:t>
                      </a:r>
                      <a:r>
                        <a:rPr lang="en-US" sz="1800" u="none" strike="noStrike" dirty="0" smtClean="0"/>
                        <a:t>Customers Reordering </a:t>
                      </a:r>
                      <a:r>
                        <a:rPr lang="en-US" sz="1800" u="none" strike="noStrike" dirty="0"/>
                        <a:t>Each Month </a:t>
                      </a:r>
                      <a:endParaRPr lang="en-US" sz="1800" b="1" i="0" u="none" strike="noStrike" dirty="0">
                        <a:solidFill>
                          <a:srgbClr val="000000"/>
                        </a:solidFill>
                        <a:latin typeface="Calibri"/>
                      </a:endParaRPr>
                    </a:p>
                  </a:txBody>
                  <a:tcPr marL="9525" marR="9525" marT="952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1" i="0" u="none" strike="noStrike" dirty="0">
                        <a:solidFill>
                          <a:srgbClr val="000000"/>
                        </a:solidFill>
                        <a:latin typeface="Calibri"/>
                      </a:endParaRPr>
                    </a:p>
                  </a:txBody>
                  <a:tcPr marL="9525" marR="9525" marT="9525" marB="0" anchor="b"/>
                </a:tc>
                <a:tc hMerge="1">
                  <a:txBody>
                    <a:bodyPr/>
                    <a:lstStyle/>
                    <a:p>
                      <a:pPr algn="l" fontAlgn="b"/>
                      <a:endParaRPr lang="en-US" sz="1100" b="1" i="0" u="none" strike="noStrike" dirty="0">
                        <a:solidFill>
                          <a:srgbClr val="000000"/>
                        </a:solidFill>
                        <a:latin typeface="Calibri"/>
                      </a:endParaRPr>
                    </a:p>
                  </a:txBody>
                  <a:tcPr marL="9525" marR="9525" marT="9522" marB="0" anchor="b">
                    <a:solidFill>
                      <a:srgbClr val="FFC000"/>
                    </a:solidFill>
                  </a:tcPr>
                </a:tc>
                <a:tc hMerge="1">
                  <a:txBody>
                    <a:bodyPr/>
                    <a:lstStyle/>
                    <a:p>
                      <a:pPr algn="l" fontAlgn="b"/>
                      <a:endParaRPr lang="en-US" sz="1100" b="1" i="0" u="none" strike="noStrike" dirty="0">
                        <a:solidFill>
                          <a:srgbClr val="000000"/>
                        </a:solidFill>
                        <a:latin typeface="Calibri"/>
                      </a:endParaRPr>
                    </a:p>
                  </a:txBody>
                  <a:tcPr marL="9525" marR="9525" marT="9522" marB="0" anchor="b">
                    <a:solidFill>
                      <a:srgbClr val="FFC000"/>
                    </a:solidFill>
                  </a:tcPr>
                </a:tc>
                <a:tc hMerge="1">
                  <a:txBody>
                    <a:bodyPr/>
                    <a:lstStyle/>
                    <a:p>
                      <a:pPr algn="l" fontAlgn="b"/>
                      <a:endParaRPr lang="en-US" sz="1100" b="1" i="0" u="none" strike="noStrike" dirty="0">
                        <a:solidFill>
                          <a:srgbClr val="000000"/>
                        </a:solidFill>
                        <a:latin typeface="Calibri"/>
                      </a:endParaRPr>
                    </a:p>
                  </a:txBody>
                  <a:tcPr marL="9525" marR="9525" marT="9522" marB="0" anchor="b">
                    <a:solidFill>
                      <a:srgbClr val="FFC000"/>
                    </a:solidFill>
                  </a:tcPr>
                </a:tc>
                <a:tc hMerge="1">
                  <a:txBody>
                    <a:bodyPr/>
                    <a:lstStyle/>
                    <a:p>
                      <a:pPr algn="l" fontAlgn="b"/>
                      <a:endParaRPr lang="en-US" sz="1100" b="1" i="0" u="none" strike="noStrike" dirty="0">
                        <a:solidFill>
                          <a:srgbClr val="000000"/>
                        </a:solidFill>
                        <a:latin typeface="Calibri"/>
                      </a:endParaRPr>
                    </a:p>
                  </a:txBody>
                  <a:tcPr marL="9525" marR="9525" marT="9522" marB="0" anchor="b">
                    <a:solidFill>
                      <a:srgbClr val="FFC000"/>
                    </a:solidFill>
                  </a:tcPr>
                </a:tc>
                <a:extLst>
                  <a:ext uri="{0D108BD9-81ED-4DB2-BD59-A6C34878D82A}">
                    <a16:rowId xmlns:a16="http://schemas.microsoft.com/office/drawing/2014/main" xmlns="" val="10000"/>
                  </a:ext>
                </a:extLst>
              </a:tr>
              <a:tr h="432466">
                <a:tc>
                  <a:txBody>
                    <a:bodyPr/>
                    <a:lstStyle/>
                    <a:p>
                      <a:pPr algn="l" fontAlgn="b"/>
                      <a:r>
                        <a:rPr lang="en-US" sz="1600" u="none" strike="noStrike" dirty="0" smtClean="0"/>
                        <a:t>AMOUNT</a:t>
                      </a:r>
                      <a:endParaRPr lang="en-US" sz="16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a:t>10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a:t>25</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a:t>50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a:t>100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a:t>250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a:t>500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smtClean="0"/>
                        <a:t>1,000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u="none" strike="noStrike" dirty="0" smtClean="0"/>
                        <a:t>1,500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chemeClr val="dk1"/>
                          </a:solidFill>
                          <a:latin typeface="+mn-lt"/>
                          <a:ea typeface="+mn-ea"/>
                        </a:rPr>
                        <a:t>3,000</a:t>
                      </a:r>
                      <a:endParaRPr lang="en-US" sz="20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extLst>
                  <a:ext uri="{0D108BD9-81ED-4DB2-BD59-A6C34878D82A}">
                    <a16:rowId xmlns:a16="http://schemas.microsoft.com/office/drawing/2014/main" xmlns="" val="10001"/>
                  </a:ext>
                </a:extLst>
              </a:tr>
              <a:tr h="432466">
                <a:tc>
                  <a:txBody>
                    <a:bodyPr/>
                    <a:lstStyle/>
                    <a:p>
                      <a:pPr algn="l" fontAlgn="b"/>
                      <a:r>
                        <a:rPr lang="en-US" sz="1600" u="none" strike="noStrike" dirty="0" smtClean="0"/>
                        <a:t>AUD</a:t>
                      </a:r>
                      <a:r>
                        <a:rPr lang="en-US" sz="1600" u="none" strike="noStrike" baseline="0" dirty="0" smtClean="0"/>
                        <a:t> $</a:t>
                      </a:r>
                      <a:endParaRPr lang="en-US" sz="1600" b="1" i="0" u="none" strike="noStrike" dirty="0">
                        <a:solidFill>
                          <a:srgbClr val="000000"/>
                        </a:solidFill>
                        <a:latin typeface="Yu Gothic Light" panose="020B0300000000000000" pitchFamily="34" charset="-128"/>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$160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$400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$800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$1,600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$4,000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$8,000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$16,000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$24,000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tc>
                  <a:txBody>
                    <a:bodyPr/>
                    <a:lstStyle/>
                    <a:p>
                      <a:pPr algn="ctr" fontAlgn="b"/>
                      <a:r>
                        <a:rPr lang="en-US" sz="2000" b="0" i="0" u="none" strike="noStrike" dirty="0" smtClean="0">
                          <a:solidFill>
                            <a:srgbClr val="000000"/>
                          </a:solidFill>
                          <a:latin typeface="+mn-lt"/>
                          <a:ea typeface="Yu Gothic Light" panose="020B0300000000000000" pitchFamily="34" charset="-128"/>
                        </a:rPr>
                        <a:t>$48,000</a:t>
                      </a:r>
                      <a:endParaRPr lang="en-US" sz="2000" b="0" i="0" u="none" strike="noStrike" dirty="0">
                        <a:solidFill>
                          <a:srgbClr val="000000"/>
                        </a:solidFill>
                        <a:latin typeface="+mn-lt"/>
                        <a:ea typeface="Yu Gothic Light" panose="020B0300000000000000" pitchFamily="34" charset="-128"/>
                      </a:endParaRPr>
                    </a:p>
                  </a:txBody>
                  <a:tcPr marL="9525" marR="9525" marT="9526" marB="0" anchor="b"/>
                </a:tc>
                <a:extLst>
                  <a:ext uri="{0D108BD9-81ED-4DB2-BD59-A6C34878D82A}">
                    <a16:rowId xmlns:a16="http://schemas.microsoft.com/office/drawing/2014/main" xmlns="" val="10002"/>
                  </a:ext>
                </a:extLst>
              </a:tr>
            </a:tbl>
          </a:graphicData>
        </a:graphic>
      </p:graphicFrame>
      <p:sp>
        <p:nvSpPr>
          <p:cNvPr id="4" name="TextBox 11"/>
          <p:cNvSpPr txBox="1">
            <a:spLocks noChangeArrowheads="1"/>
          </p:cNvSpPr>
          <p:nvPr/>
        </p:nvSpPr>
        <p:spPr bwMode="auto">
          <a:xfrm>
            <a:off x="152400" y="6273801"/>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800">
                <a:solidFill>
                  <a:srgbClr val="5E6DA4"/>
                </a:solidFill>
                <a:latin typeface="Verdana" pitchFamily="34" charset="0"/>
                <a:cs typeface="Arial" pitchFamily="34" charset="0"/>
              </a:rPr>
              <a:t>* The income levels mentioned in the following presentation are for illustration purposes only. They are not intended to represent the income of a typical Market Australia Independent Distributor, nor are they intended to represent that any given Independent Distributor will earn income in that amount. The success of any Market Australia Independent Distributor will depend upon the amount of hard work, talent and dedication he or she devotes to building his or her Market Australia business.</a:t>
            </a:r>
          </a:p>
        </p:txBody>
      </p:sp>
      <p:sp>
        <p:nvSpPr>
          <p:cNvPr id="7" name="TextBox 6"/>
          <p:cNvSpPr txBox="1"/>
          <p:nvPr/>
        </p:nvSpPr>
        <p:spPr>
          <a:xfrm>
            <a:off x="533400" y="1981200"/>
            <a:ext cx="4038600" cy="2554545"/>
          </a:xfrm>
          <a:prstGeom prst="rect">
            <a:avLst/>
          </a:prstGeom>
          <a:noFill/>
        </p:spPr>
        <p:txBody>
          <a:bodyPr wrap="square" rtlCol="0">
            <a:spAutoFit/>
          </a:bodyPr>
          <a:lstStyle/>
          <a:p>
            <a:r>
              <a:rPr lang="en-US" sz="4000" dirty="0" smtClean="0">
                <a:solidFill>
                  <a:schemeClr val="tx2"/>
                </a:solidFill>
                <a:latin typeface="+mn-lt"/>
              </a:rPr>
              <a:t>Code: 76945</a:t>
            </a:r>
          </a:p>
          <a:p>
            <a:r>
              <a:rPr lang="en-US" sz="4000" dirty="0" smtClean="0">
                <a:solidFill>
                  <a:schemeClr val="tx2"/>
                </a:solidFill>
                <a:latin typeface="+mn-lt"/>
              </a:rPr>
              <a:t>UC: $40.25 AUD</a:t>
            </a:r>
          </a:p>
          <a:p>
            <a:r>
              <a:rPr lang="en-US" sz="4000" dirty="0" smtClean="0">
                <a:solidFill>
                  <a:schemeClr val="tx2"/>
                </a:solidFill>
                <a:latin typeface="+mn-lt"/>
              </a:rPr>
              <a:t>SR: $56.25 AUD</a:t>
            </a:r>
          </a:p>
          <a:p>
            <a:r>
              <a:rPr lang="en-US" sz="4000" dirty="0" smtClean="0">
                <a:solidFill>
                  <a:schemeClr val="tx2"/>
                </a:solidFill>
                <a:latin typeface="+mn-lt"/>
              </a:rPr>
              <a:t>BV: 20</a:t>
            </a:r>
            <a:endParaRPr lang="en-US" sz="4000" dirty="0">
              <a:solidFill>
                <a:schemeClr val="tx2"/>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552" y="1066800"/>
            <a:ext cx="4889448" cy="4191000"/>
          </a:xfrm>
          <a:prstGeom prst="rect">
            <a:avLst/>
          </a:prstGeom>
        </p:spPr>
      </p:pic>
      <p:sp>
        <p:nvSpPr>
          <p:cNvPr id="5" name="TextBox 4"/>
          <p:cNvSpPr txBox="1"/>
          <p:nvPr/>
        </p:nvSpPr>
        <p:spPr>
          <a:xfrm>
            <a:off x="533400" y="592215"/>
            <a:ext cx="6934200" cy="1200329"/>
          </a:xfrm>
          <a:prstGeom prst="rect">
            <a:avLst/>
          </a:prstGeom>
          <a:noFill/>
        </p:spPr>
        <p:txBody>
          <a:bodyPr wrap="square" rtlCol="0">
            <a:spAutoFit/>
          </a:bodyPr>
          <a:lstStyle/>
          <a:p>
            <a:r>
              <a:rPr lang="en-US" sz="3600" dirty="0" smtClean="0">
                <a:solidFill>
                  <a:schemeClr val="bg1"/>
                </a:solidFill>
                <a:latin typeface="Gill Sans MT" panose="020B0502020104020203" pitchFamily="34" charset="0"/>
              </a:rPr>
              <a:t>Snap™ </a:t>
            </a:r>
            <a:r>
              <a:rPr lang="en-US" sz="3600" dirty="0">
                <a:solidFill>
                  <a:schemeClr val="bg1"/>
                </a:solidFill>
                <a:latin typeface="Gill Sans MT" panose="020B0502020104020203" pitchFamily="34" charset="0"/>
              </a:rPr>
              <a:t>Essentials Kit </a:t>
            </a:r>
            <a:br>
              <a:rPr lang="en-US" sz="3600" dirty="0">
                <a:solidFill>
                  <a:schemeClr val="bg1"/>
                </a:solidFill>
                <a:latin typeface="Gill Sans MT" panose="020B0502020104020203" pitchFamily="34" charset="0"/>
              </a:rPr>
            </a:br>
            <a:r>
              <a:rPr lang="en-US" sz="3600" dirty="0" smtClean="0">
                <a:solidFill>
                  <a:schemeClr val="bg1"/>
                </a:solidFill>
                <a:latin typeface="Gill Sans MT" panose="020B0502020104020203" pitchFamily="34" charset="0"/>
              </a:rPr>
              <a:t>Profit Chart</a:t>
            </a:r>
            <a:endParaRPr lang="en-US" sz="36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07362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883" y="1773117"/>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SOCIALISE WITH US </a:t>
            </a:r>
            <a:r>
              <a:rPr kumimoji="0" lang="en-US" sz="2800" b="1"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a:t>
            </a:r>
            <a:endParaRPr kumimoji="0" lang="en-US" sz="2800" b="0" i="0" u="none" strike="noStrike" cap="none" normalizeH="0" baseline="0" dirty="0" smtClean="0">
              <a:ln>
                <a:noFill/>
              </a:ln>
              <a:solidFill>
                <a:schemeClr val="bg1"/>
              </a:solidFill>
              <a:effectLst/>
              <a:latin typeface="Arial" pitchFamily="34" charset="0"/>
            </a:endParaRPr>
          </a:p>
        </p:txBody>
      </p:sp>
      <p:sp>
        <p:nvSpPr>
          <p:cNvPr id="9" name="Rectangle 8"/>
          <p:cNvSpPr/>
          <p:nvPr/>
        </p:nvSpPr>
        <p:spPr>
          <a:xfrm>
            <a:off x="26276" y="5405992"/>
            <a:ext cx="9144000" cy="369332"/>
          </a:xfrm>
          <a:prstGeom prst="rect">
            <a:avLst/>
          </a:prstGeom>
        </p:spPr>
        <p:txBody>
          <a:bodyPr wrap="square">
            <a:spAutoFit/>
          </a:bodyPr>
          <a:lstStyle/>
          <a:p>
            <a:pPr algn="ctr"/>
            <a:r>
              <a:rPr lang="en-US" b="1" dirty="0" smtClean="0">
                <a:solidFill>
                  <a:schemeClr val="tx1">
                    <a:lumMod val="95000"/>
                    <a:lumOff val="5000"/>
                  </a:schemeClr>
                </a:solidFill>
                <a:latin typeface="Calibri" pitchFamily="34" charset="0"/>
                <a:ea typeface="Times New Roman" pitchFamily="18" charset="0"/>
                <a:cs typeface="Times New Roman" pitchFamily="18" charset="0"/>
              </a:rPr>
              <a:t>LEARN MORE</a:t>
            </a:r>
            <a:endParaRPr lang="en-US" dirty="0">
              <a:solidFill>
                <a:schemeClr val="tx1">
                  <a:lumMod val="95000"/>
                  <a:lumOff val="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 y="2338384"/>
            <a:ext cx="9144000" cy="296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9166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6028" y="4661368"/>
            <a:ext cx="7171201" cy="884822"/>
          </a:xfrm>
          <a:prstGeom prst="rect">
            <a:avLst/>
          </a:prstGeom>
          <a:solidFill>
            <a:srgbClr val="FFB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799" y="737162"/>
            <a:ext cx="7989752" cy="1083329"/>
          </a:xfrm>
        </p:spPr>
        <p:txBody>
          <a:bodyPr>
            <a:normAutofit/>
          </a:bodyPr>
          <a:lstStyle/>
          <a:p>
            <a:r>
              <a:rPr lang="en-US" dirty="0" smtClean="0"/>
              <a:t>Discover </a:t>
            </a:r>
            <a:r>
              <a:rPr lang="en-US" dirty="0"/>
              <a:t>the ultimate home cleaning solution </a:t>
            </a:r>
            <a:r>
              <a:rPr lang="en-US" dirty="0" smtClean="0">
                <a:sym typeface="Symbol" panose="05050102010706020507" pitchFamily="18" charset="2"/>
              </a:rPr>
              <a:t> </a:t>
            </a:r>
            <a:r>
              <a:rPr lang="en-US" dirty="0" smtClean="0"/>
              <a:t>the </a:t>
            </a:r>
            <a:r>
              <a:rPr lang="en-US" dirty="0"/>
              <a:t>Snap Essentials Kit</a:t>
            </a:r>
            <a:r>
              <a:rPr lang="en-US" dirty="0" smtClean="0"/>
              <a:t>!</a:t>
            </a:r>
            <a:endParaRPr lang="en-US" dirty="0"/>
          </a:p>
        </p:txBody>
      </p:sp>
      <p:pic>
        <p:nvPicPr>
          <p:cNvPr id="4" name="Picture 3"/>
          <p:cNvPicPr>
            <a:picLocks noChangeAspect="1"/>
          </p:cNvPicPr>
          <p:nvPr/>
        </p:nvPicPr>
        <p:blipFill>
          <a:blip r:embed="rId2"/>
          <a:stretch>
            <a:fillRect/>
          </a:stretch>
        </p:blipFill>
        <p:spPr>
          <a:xfrm>
            <a:off x="448799" y="2056889"/>
            <a:ext cx="7171201" cy="2604479"/>
          </a:xfrm>
          <a:prstGeom prst="rect">
            <a:avLst/>
          </a:prstGeom>
        </p:spPr>
      </p:pic>
      <p:sp>
        <p:nvSpPr>
          <p:cNvPr id="8" name="Rectangle 7"/>
          <p:cNvSpPr/>
          <p:nvPr/>
        </p:nvSpPr>
        <p:spPr>
          <a:xfrm>
            <a:off x="446028" y="5533518"/>
            <a:ext cx="7171201" cy="89014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2751814" y="1915629"/>
            <a:ext cx="2565169" cy="3502193"/>
          </a:xfrm>
          <a:prstGeom prst="rect">
            <a:avLst/>
          </a:prstGeom>
        </p:spPr>
      </p:pic>
      <p:sp>
        <p:nvSpPr>
          <p:cNvPr id="11" name="TextBox 10"/>
          <p:cNvSpPr txBox="1"/>
          <p:nvPr/>
        </p:nvSpPr>
        <p:spPr>
          <a:xfrm>
            <a:off x="694113" y="5654220"/>
            <a:ext cx="6934200" cy="769441"/>
          </a:xfrm>
          <a:prstGeom prst="rect">
            <a:avLst/>
          </a:prstGeom>
          <a:noFill/>
        </p:spPr>
        <p:txBody>
          <a:bodyPr wrap="square" rtlCol="0">
            <a:spAutoFit/>
          </a:bodyPr>
          <a:lstStyle/>
          <a:p>
            <a:pPr algn="ctr"/>
            <a:r>
              <a:rPr lang="en-US" sz="4400" b="1" dirty="0" smtClean="0">
                <a:solidFill>
                  <a:schemeClr val="bg1"/>
                </a:solidFill>
                <a:latin typeface="+mn-lt"/>
              </a:rPr>
              <a:t>ESSENTIALS KIT</a:t>
            </a:r>
            <a:endParaRPr lang="en-US" sz="4400" b="1" dirty="0">
              <a:solidFill>
                <a:schemeClr val="bg1"/>
              </a:solidFill>
              <a:latin typeface="+mn-lt"/>
            </a:endParaRPr>
          </a:p>
        </p:txBody>
      </p:sp>
    </p:spTree>
    <p:extLst>
      <p:ext uri="{BB962C8B-B14F-4D97-AF65-F5344CB8AC3E}">
        <p14:creationId xmlns:p14="http://schemas.microsoft.com/office/powerpoint/2010/main" val="2852283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96" y="1959225"/>
            <a:ext cx="7989752" cy="4934797"/>
          </a:xfrm>
        </p:spPr>
        <p:txBody>
          <a:bodyPr>
            <a:normAutofit/>
          </a:bodyPr>
          <a:lstStyle/>
          <a:p>
            <a:r>
              <a:rPr lang="en-US" sz="3200" dirty="0" smtClean="0">
                <a:solidFill>
                  <a:schemeClr val="accent1">
                    <a:lumMod val="60000"/>
                    <a:lumOff val="40000"/>
                  </a:schemeClr>
                </a:solidFill>
              </a:rPr>
              <a:t>Plant-Based Ingredients</a:t>
            </a:r>
            <a:endParaRPr lang="en-US" sz="3200" dirty="0">
              <a:solidFill>
                <a:schemeClr val="accent1">
                  <a:lumMod val="60000"/>
                  <a:lumOff val="40000"/>
                </a:schemeClr>
              </a:solidFill>
            </a:endParaRPr>
          </a:p>
          <a:p>
            <a:pPr lvl="1"/>
            <a:r>
              <a:rPr lang="en-US" sz="2600" dirty="0" smtClean="0"/>
              <a:t>Safe, efficient and sustainable</a:t>
            </a:r>
          </a:p>
          <a:p>
            <a:pPr lvl="1"/>
            <a:r>
              <a:rPr lang="en-US" sz="2600" dirty="0" smtClean="0"/>
              <a:t>Plant-based </a:t>
            </a:r>
            <a:r>
              <a:rPr lang="en-US" sz="2600" dirty="0"/>
              <a:t>ingredients are pure, natural in origin and environmentally </a:t>
            </a:r>
            <a:r>
              <a:rPr lang="en-US" sz="2600" dirty="0" smtClean="0"/>
              <a:t>sustainable</a:t>
            </a:r>
          </a:p>
          <a:p>
            <a:pPr lvl="1"/>
            <a:r>
              <a:rPr lang="en-US" sz="2600" dirty="0" smtClean="0"/>
              <a:t>We chose plant based ingredients because we want to </a:t>
            </a:r>
            <a:r>
              <a:rPr lang="en-US" sz="2600" dirty="0"/>
              <a:t>make a </a:t>
            </a:r>
            <a:r>
              <a:rPr lang="en-US" sz="2600" dirty="0" smtClean="0"/>
              <a:t>impact on </a:t>
            </a:r>
            <a:r>
              <a:rPr lang="en-US" sz="2600" dirty="0"/>
              <a:t>your home, not on the </a:t>
            </a:r>
            <a:r>
              <a:rPr lang="en-US" sz="2600" dirty="0" smtClean="0"/>
              <a:t>environment</a:t>
            </a:r>
          </a:p>
          <a:p>
            <a:r>
              <a:rPr lang="en-US" sz="3200" dirty="0">
                <a:solidFill>
                  <a:schemeClr val="accent1">
                    <a:lumMod val="60000"/>
                    <a:lumOff val="40000"/>
                  </a:schemeClr>
                </a:solidFill>
              </a:rPr>
              <a:t>Biodegradable</a:t>
            </a:r>
          </a:p>
          <a:p>
            <a:pPr lvl="1"/>
            <a:r>
              <a:rPr lang="en-US" sz="2600" dirty="0"/>
              <a:t>Capable of being decomposed by natural processes</a:t>
            </a:r>
          </a:p>
          <a:p>
            <a:pPr lvl="1"/>
            <a:endParaRPr lang="en-US" sz="2800" dirty="0"/>
          </a:p>
        </p:txBody>
      </p:sp>
      <p:sp>
        <p:nvSpPr>
          <p:cNvPr id="4" name="Title 1"/>
          <p:cNvSpPr>
            <a:spLocks noGrp="1"/>
          </p:cNvSpPr>
          <p:nvPr>
            <p:ph type="title"/>
          </p:nvPr>
        </p:nvSpPr>
        <p:spPr>
          <a:xfrm>
            <a:off x="457200" y="685800"/>
            <a:ext cx="7989752" cy="1083329"/>
          </a:xfrm>
        </p:spPr>
        <p:txBody>
          <a:bodyPr>
            <a:noAutofit/>
          </a:bodyPr>
          <a:lstStyle/>
          <a:p>
            <a:pPr eaLnBrk="1" hangingPunct="1"/>
            <a:r>
              <a:rPr lang="en-US" sz="3000" dirty="0" smtClean="0"/>
              <a:t>WHAT MAKES THE SNAP ESSENTIALS KIT Environmentally</a:t>
            </a:r>
            <a:r>
              <a:rPr lang="en-US" sz="3000" dirty="0"/>
              <a:t> </a:t>
            </a:r>
            <a:r>
              <a:rPr lang="en-US" sz="3000" dirty="0" smtClean="0"/>
              <a:t>friendly?</a:t>
            </a:r>
          </a:p>
        </p:txBody>
      </p:sp>
    </p:spTree>
    <p:extLst>
      <p:ext uri="{BB962C8B-B14F-4D97-AF65-F5344CB8AC3E}">
        <p14:creationId xmlns:p14="http://schemas.microsoft.com/office/powerpoint/2010/main" val="2868458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453" y="2362200"/>
            <a:ext cx="7989752" cy="3630795"/>
          </a:xfrm>
        </p:spPr>
        <p:txBody>
          <a:bodyPr>
            <a:normAutofit fontScale="25000" lnSpcReduction="20000"/>
          </a:bodyPr>
          <a:lstStyle/>
          <a:p>
            <a:r>
              <a:rPr lang="en-US" sz="12800" dirty="0">
                <a:solidFill>
                  <a:schemeClr val="accent1">
                    <a:lumMod val="60000"/>
                    <a:lumOff val="40000"/>
                  </a:schemeClr>
                </a:solidFill>
              </a:rPr>
              <a:t>Non toxic</a:t>
            </a:r>
          </a:p>
          <a:p>
            <a:pPr lvl="1"/>
            <a:r>
              <a:rPr lang="en-US" sz="10000" dirty="0"/>
              <a:t>Not poisonous, harmful, or otherwise destructive upon </a:t>
            </a:r>
            <a:r>
              <a:rPr lang="en-US" sz="10000" dirty="0" smtClean="0"/>
              <a:t>exposure</a:t>
            </a:r>
          </a:p>
          <a:p>
            <a:pPr lvl="1"/>
            <a:r>
              <a:rPr lang="en-US" sz="10000" dirty="0" smtClean="0"/>
              <a:t>Safe to use </a:t>
            </a:r>
            <a:r>
              <a:rPr lang="en-US" sz="10000" dirty="0"/>
              <a:t>around </a:t>
            </a:r>
            <a:r>
              <a:rPr lang="en-US" sz="10000" dirty="0" smtClean="0"/>
              <a:t>kids and pets, and safe for the environment</a:t>
            </a:r>
            <a:endParaRPr lang="en-US" sz="10000" dirty="0"/>
          </a:p>
          <a:p>
            <a:r>
              <a:rPr lang="en-US" sz="12800" dirty="0">
                <a:solidFill>
                  <a:schemeClr val="accent1">
                    <a:lumMod val="60000"/>
                    <a:lumOff val="40000"/>
                  </a:schemeClr>
                </a:solidFill>
              </a:rPr>
              <a:t>Phosphate free</a:t>
            </a:r>
          </a:p>
          <a:p>
            <a:pPr lvl="1"/>
            <a:r>
              <a:rPr lang="en-US" sz="10000" dirty="0" smtClean="0"/>
              <a:t>Phosphates </a:t>
            </a:r>
            <a:r>
              <a:rPr lang="en-US" sz="10000" dirty="0"/>
              <a:t>leach into rivers &amp; waterways</a:t>
            </a:r>
          </a:p>
          <a:p>
            <a:pPr lvl="1"/>
            <a:r>
              <a:rPr lang="en-US" sz="10000" dirty="0"/>
              <a:t>Serve as a food source for algae, resulting in excessive algae growth reducing oxygen levels in water which kills native fish and other aquatic creatures</a:t>
            </a:r>
          </a:p>
          <a:p>
            <a:endParaRPr lang="en-US" dirty="0"/>
          </a:p>
        </p:txBody>
      </p:sp>
      <p:sp>
        <p:nvSpPr>
          <p:cNvPr id="5" name="Title 1"/>
          <p:cNvSpPr>
            <a:spLocks noGrp="1"/>
          </p:cNvSpPr>
          <p:nvPr>
            <p:ph type="title"/>
          </p:nvPr>
        </p:nvSpPr>
        <p:spPr>
          <a:xfrm>
            <a:off x="457200" y="685800"/>
            <a:ext cx="7989752" cy="1083329"/>
          </a:xfrm>
        </p:spPr>
        <p:txBody>
          <a:bodyPr>
            <a:normAutofit/>
          </a:bodyPr>
          <a:lstStyle/>
          <a:p>
            <a:r>
              <a:rPr lang="en-US" sz="3000" dirty="0"/>
              <a:t>WHAT MAKES THE SNAP ESSENTIALS KIT Environmentally </a:t>
            </a:r>
            <a:r>
              <a:rPr lang="en-US" sz="3000" dirty="0" smtClean="0"/>
              <a:t>friendly?</a:t>
            </a:r>
          </a:p>
        </p:txBody>
      </p:sp>
    </p:spTree>
    <p:extLst>
      <p:ext uri="{BB962C8B-B14F-4D97-AF65-F5344CB8AC3E}">
        <p14:creationId xmlns:p14="http://schemas.microsoft.com/office/powerpoint/2010/main" val="3330184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70803"/>
            <a:ext cx="7989752" cy="5087197"/>
          </a:xfrm>
        </p:spPr>
        <p:txBody>
          <a:bodyPr>
            <a:normAutofit fontScale="77500" lnSpcReduction="20000"/>
          </a:bodyPr>
          <a:lstStyle/>
          <a:p>
            <a:r>
              <a:rPr lang="en-US" sz="4100" dirty="0" smtClean="0">
                <a:solidFill>
                  <a:schemeClr val="accent1">
                    <a:lumMod val="60000"/>
                    <a:lumOff val="40000"/>
                  </a:schemeClr>
                </a:solidFill>
              </a:rPr>
              <a:t>Made with Reusable Bottles</a:t>
            </a:r>
          </a:p>
          <a:p>
            <a:pPr lvl="1"/>
            <a:r>
              <a:rPr lang="en-US" sz="3400" dirty="0" smtClean="0"/>
              <a:t>Packaging waste is a persistent problem in Australia. Australia produces over </a:t>
            </a:r>
            <a:r>
              <a:rPr lang="en-US" sz="3400" b="1" dirty="0" smtClean="0"/>
              <a:t>4 million </a:t>
            </a:r>
            <a:r>
              <a:rPr lang="en-US" sz="3400" dirty="0" smtClean="0"/>
              <a:t>tones of packaging each year. </a:t>
            </a:r>
          </a:p>
          <a:p>
            <a:pPr lvl="1"/>
            <a:r>
              <a:rPr lang="en-US" sz="3400" dirty="0" smtClean="0"/>
              <a:t>With our Snap Essentials Kit, 5 bottles are used to make 15 bottles of product</a:t>
            </a:r>
          </a:p>
          <a:p>
            <a:pPr lvl="1"/>
            <a:r>
              <a:rPr lang="en-US" sz="3400" dirty="0"/>
              <a:t>I</a:t>
            </a:r>
            <a:r>
              <a:rPr lang="en-US" sz="3400" dirty="0" smtClean="0"/>
              <a:t>f reused just three times, this packaging uses</a:t>
            </a:r>
            <a:r>
              <a:rPr lang="en-US" sz="3400" dirty="0"/>
              <a:t> over </a:t>
            </a:r>
            <a:r>
              <a:rPr lang="en-US" sz="3400" b="1" dirty="0"/>
              <a:t>66% less </a:t>
            </a:r>
            <a:r>
              <a:rPr lang="en-US" sz="3400" b="1" dirty="0" smtClean="0"/>
              <a:t>plastic</a:t>
            </a:r>
            <a:r>
              <a:rPr lang="en-US" sz="3400" dirty="0" smtClean="0"/>
              <a:t>!</a:t>
            </a:r>
          </a:p>
          <a:p>
            <a:pPr lvl="1"/>
            <a:r>
              <a:rPr lang="en-US" sz="3400" dirty="0" smtClean="0"/>
              <a:t>Plus</a:t>
            </a:r>
            <a:r>
              <a:rPr lang="en-US" sz="3400" dirty="0"/>
              <a:t>, these bottles can be reused many more times because they are crafted with high quality </a:t>
            </a:r>
            <a:r>
              <a:rPr lang="en-US" sz="3400" dirty="0" smtClean="0"/>
              <a:t>materials</a:t>
            </a:r>
          </a:p>
          <a:p>
            <a:pPr lvl="1"/>
            <a:r>
              <a:rPr lang="en-US" sz="3400" dirty="0" smtClean="0"/>
              <a:t>If all plastic packing was like the Snap Essentials Kit we could eradicate </a:t>
            </a:r>
            <a:r>
              <a:rPr lang="en-US" sz="3400" b="1" dirty="0" smtClean="0"/>
              <a:t>over </a:t>
            </a:r>
            <a:r>
              <a:rPr lang="en-US" sz="3400" b="1" dirty="0"/>
              <a:t>2</a:t>
            </a:r>
            <a:r>
              <a:rPr lang="en-US" sz="3400" b="1" dirty="0" smtClean="0"/>
              <a:t> million tons </a:t>
            </a:r>
            <a:r>
              <a:rPr lang="en-US" sz="3400" dirty="0" smtClean="0"/>
              <a:t>of plastic waste annually!</a:t>
            </a:r>
          </a:p>
        </p:txBody>
      </p:sp>
      <p:sp>
        <p:nvSpPr>
          <p:cNvPr id="4" name="Title 1"/>
          <p:cNvSpPr>
            <a:spLocks noGrp="1"/>
          </p:cNvSpPr>
          <p:nvPr>
            <p:ph type="title"/>
          </p:nvPr>
        </p:nvSpPr>
        <p:spPr>
          <a:xfrm>
            <a:off x="533400" y="687474"/>
            <a:ext cx="7989752" cy="1083329"/>
          </a:xfrm>
        </p:spPr>
        <p:txBody>
          <a:bodyPr>
            <a:normAutofit/>
          </a:bodyPr>
          <a:lstStyle/>
          <a:p>
            <a:r>
              <a:rPr lang="en-US" sz="3000" dirty="0"/>
              <a:t>WHAT MAKES THE SNAP ESSENTIALS KIT Environmentally </a:t>
            </a:r>
            <a:r>
              <a:rPr lang="en-US" sz="3000" dirty="0" smtClean="0"/>
              <a:t>friendly?</a:t>
            </a:r>
          </a:p>
        </p:txBody>
      </p:sp>
    </p:spTree>
    <p:extLst>
      <p:ext uri="{BB962C8B-B14F-4D97-AF65-F5344CB8AC3E}">
        <p14:creationId xmlns:p14="http://schemas.microsoft.com/office/powerpoint/2010/main" val="20640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067" y="2057400"/>
            <a:ext cx="8456815" cy="4708981"/>
          </a:xfrm>
          <a:prstGeom prst="rect">
            <a:avLst/>
          </a:prstGeom>
        </p:spPr>
        <p:txBody>
          <a:bodyPr wrap="square">
            <a:spAutoFit/>
          </a:bodyPr>
          <a:lstStyle/>
          <a:p>
            <a:r>
              <a:rPr lang="en-US" sz="2800" dirty="0" smtClean="0">
                <a:solidFill>
                  <a:schemeClr val="accent1">
                    <a:lumMod val="60000"/>
                    <a:lumOff val="40000"/>
                  </a:schemeClr>
                </a:solidFill>
                <a:latin typeface="+mn-lt"/>
              </a:rPr>
              <a:t>According to Euromonitor International Report on Home Care Cleaning Products:</a:t>
            </a:r>
          </a:p>
          <a:p>
            <a:endParaRPr lang="en-US" sz="2400" dirty="0">
              <a:latin typeface="+mn-lt"/>
            </a:endParaRPr>
          </a:p>
          <a:p>
            <a:pPr marL="342900" indent="-342900">
              <a:buFont typeface="Arial" panose="020B0604020202020204" pitchFamily="34" charset="0"/>
              <a:buChar char="•"/>
            </a:pPr>
            <a:r>
              <a:rPr lang="en-US" sz="2000" dirty="0"/>
              <a:t>With rising exposure to global social and environmental issues, Australian consumers are increasingly paying attention to environmentally friendly home care products</a:t>
            </a:r>
            <a:r>
              <a:rPr lang="en-US" sz="2000" dirty="0" smtClean="0"/>
              <a:t>.</a:t>
            </a:r>
          </a:p>
          <a:p>
            <a:pPr marL="342900" indent="-342900">
              <a:buFont typeface="Arial" panose="020B0604020202020204" pitchFamily="34" charset="0"/>
              <a:buChar char="•"/>
            </a:pPr>
            <a:r>
              <a:rPr lang="en-US" sz="2000" dirty="0"/>
              <a:t>The increasing numbers of brands focusing on environmentally friendly and sustainable products is set to drive further growth in these products during the forecast period</a:t>
            </a:r>
            <a:r>
              <a:rPr lang="en-US" sz="2000" dirty="0" smtClean="0"/>
              <a:t>.</a:t>
            </a:r>
          </a:p>
          <a:p>
            <a:pPr marL="342900" indent="-342900">
              <a:buFont typeface="Arial" panose="020B0604020202020204" pitchFamily="34" charset="0"/>
              <a:buChar char="•"/>
            </a:pPr>
            <a:r>
              <a:rPr lang="en-US" sz="2000" dirty="0"/>
              <a:t>The housing market is expected to continue growing and supporting sales of home and garden specialist retailers over the forecast period</a:t>
            </a:r>
            <a:r>
              <a:rPr lang="en-US" sz="2000" dirty="0" smtClean="0"/>
              <a:t>.</a:t>
            </a:r>
          </a:p>
          <a:p>
            <a:pPr marL="342900" indent="-342900">
              <a:buFont typeface="Arial" panose="020B0604020202020204" pitchFamily="34" charset="0"/>
              <a:buChar char="•"/>
            </a:pPr>
            <a:r>
              <a:rPr lang="en-US" sz="2000" dirty="0"/>
              <a:t>When it comes to home care products, Australian consumers would generally prefer to judge a brand by its value for money when making their purchasing decisions.</a:t>
            </a:r>
            <a:endParaRPr lang="en-US" sz="2000" dirty="0">
              <a:latin typeface="+mn-lt"/>
            </a:endParaRPr>
          </a:p>
        </p:txBody>
      </p:sp>
      <p:sp>
        <p:nvSpPr>
          <p:cNvPr id="6" name="Title 5"/>
          <p:cNvSpPr>
            <a:spLocks noGrp="1"/>
          </p:cNvSpPr>
          <p:nvPr>
            <p:ph type="title"/>
          </p:nvPr>
        </p:nvSpPr>
        <p:spPr/>
        <p:txBody>
          <a:bodyPr/>
          <a:lstStyle/>
          <a:p>
            <a:r>
              <a:rPr lang="en-US" dirty="0" smtClean="0"/>
              <a:t>State of the Industry-</a:t>
            </a:r>
            <a:br>
              <a:rPr lang="en-US" dirty="0" smtClean="0"/>
            </a:br>
            <a:r>
              <a:rPr lang="en-US" dirty="0" smtClean="0"/>
              <a:t>Eco-friendly cleaning products</a:t>
            </a:r>
            <a:endParaRPr lang="en-US" dirty="0"/>
          </a:p>
        </p:txBody>
      </p:sp>
    </p:spTree>
    <p:extLst>
      <p:ext uri="{BB962C8B-B14F-4D97-AF65-F5344CB8AC3E}">
        <p14:creationId xmlns:p14="http://schemas.microsoft.com/office/powerpoint/2010/main" val="402073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402" y="2087988"/>
            <a:ext cx="8456815" cy="2862322"/>
          </a:xfrm>
          <a:prstGeom prst="rect">
            <a:avLst/>
          </a:prstGeom>
        </p:spPr>
        <p:txBody>
          <a:bodyPr wrap="square">
            <a:spAutoFit/>
          </a:bodyPr>
          <a:lstStyle/>
          <a:p>
            <a:pPr algn="ctr"/>
            <a:r>
              <a:rPr lang="en-US" sz="2600" dirty="0">
                <a:solidFill>
                  <a:schemeClr val="tx2"/>
                </a:solidFill>
                <a:latin typeface="+mn-lt"/>
              </a:rPr>
              <a:t>To keep every room in your home spotless, each kit includes </a:t>
            </a:r>
            <a:r>
              <a:rPr lang="en-US" sz="2600" dirty="0" smtClean="0">
                <a:solidFill>
                  <a:schemeClr val="tx2"/>
                </a:solidFill>
                <a:latin typeface="+mn-lt"/>
              </a:rPr>
              <a:t>3 </a:t>
            </a:r>
            <a:r>
              <a:rPr lang="en-US" sz="2600" dirty="0">
                <a:solidFill>
                  <a:schemeClr val="tx2"/>
                </a:solidFill>
                <a:latin typeface="+mn-lt"/>
              </a:rPr>
              <a:t>packs each of All-Purpose Cleaner, Sanitary Bathroom Cleaner</a:t>
            </a:r>
            <a:r>
              <a:rPr lang="en-US" sz="2600" dirty="0" smtClean="0">
                <a:solidFill>
                  <a:schemeClr val="tx2"/>
                </a:solidFill>
                <a:latin typeface="+mn-lt"/>
              </a:rPr>
              <a:t>,  All </a:t>
            </a:r>
            <a:r>
              <a:rPr lang="en-US" sz="2600" dirty="0">
                <a:solidFill>
                  <a:schemeClr val="tx2"/>
                </a:solidFill>
                <a:latin typeface="+mn-lt"/>
              </a:rPr>
              <a:t>Fresh</a:t>
            </a:r>
            <a:r>
              <a:rPr lang="en-US" sz="2600" dirty="0" smtClean="0">
                <a:solidFill>
                  <a:schemeClr val="tx2"/>
                </a:solidFill>
                <a:latin typeface="+mn-lt"/>
              </a:rPr>
              <a:t>™, Stain Remover and </a:t>
            </a:r>
            <a:r>
              <a:rPr lang="en-US" sz="2600" dirty="0">
                <a:solidFill>
                  <a:schemeClr val="tx2"/>
                </a:solidFill>
                <a:latin typeface="+mn-lt"/>
              </a:rPr>
              <a:t>Dishwashing Liquid</a:t>
            </a:r>
            <a:r>
              <a:rPr lang="en-US" sz="2600" dirty="0" smtClean="0">
                <a:solidFill>
                  <a:schemeClr val="tx2"/>
                </a:solidFill>
                <a:latin typeface="+mn-lt"/>
              </a:rPr>
              <a:t>.</a:t>
            </a:r>
            <a:r>
              <a:rPr lang="en-US" sz="2600" dirty="0">
                <a:solidFill>
                  <a:schemeClr val="tx2"/>
                </a:solidFill>
                <a:latin typeface="+mn-lt"/>
              </a:rPr>
              <a:t> Let our cost-effective, cutting edge formulas eradicate dirt, odors and stains ­— saving you time and money. </a:t>
            </a:r>
          </a:p>
          <a:p>
            <a:pPr algn="ctr"/>
            <a:r>
              <a:rPr lang="en-US" sz="2600" dirty="0" smtClean="0">
                <a:solidFill>
                  <a:schemeClr val="tx2"/>
                </a:solidFill>
                <a:latin typeface="+mn-lt"/>
              </a:rPr>
              <a:t> </a:t>
            </a:r>
            <a:endParaRPr lang="en-US" sz="2600" dirty="0">
              <a:solidFill>
                <a:schemeClr val="tx2"/>
              </a:solidFill>
              <a:latin typeface="+mn-lt"/>
            </a:endParaRPr>
          </a:p>
          <a:p>
            <a:pPr algn="ctr"/>
            <a:endParaRPr lang="en-US" sz="2400" dirty="0">
              <a:latin typeface="+mn-lt"/>
            </a:endParaRPr>
          </a:p>
        </p:txBody>
      </p:sp>
      <p:sp>
        <p:nvSpPr>
          <p:cNvPr id="6" name="Title 5"/>
          <p:cNvSpPr>
            <a:spLocks noGrp="1"/>
          </p:cNvSpPr>
          <p:nvPr>
            <p:ph type="title"/>
          </p:nvPr>
        </p:nvSpPr>
        <p:spPr>
          <a:xfrm>
            <a:off x="518934" y="760112"/>
            <a:ext cx="7989752" cy="1083329"/>
          </a:xfrm>
        </p:spPr>
        <p:txBody>
          <a:bodyPr>
            <a:noAutofit/>
          </a:bodyPr>
          <a:lstStyle/>
          <a:p>
            <a:r>
              <a:rPr lang="en-US" sz="3600" dirty="0"/>
              <a:t>INTRODUCING THE </a:t>
            </a:r>
            <a:r>
              <a:rPr lang="en-US" sz="3600" dirty="0" smtClean="0"/>
              <a:t/>
            </a:r>
            <a:br>
              <a:rPr lang="en-US" sz="3600" dirty="0" smtClean="0"/>
            </a:br>
            <a:r>
              <a:rPr lang="en-US" sz="3600" dirty="0" smtClean="0"/>
              <a:t>SNAP </a:t>
            </a:r>
            <a:r>
              <a:rPr lang="en-US" sz="3600" dirty="0"/>
              <a:t>ESSENTIALS KIT!</a:t>
            </a:r>
          </a:p>
        </p:txBody>
      </p:sp>
      <p:sp>
        <p:nvSpPr>
          <p:cNvPr id="8" name="Equal 7"/>
          <p:cNvSpPr/>
          <p:nvPr/>
        </p:nvSpPr>
        <p:spPr>
          <a:xfrm>
            <a:off x="3564426" y="5142626"/>
            <a:ext cx="1748532" cy="914400"/>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429551" y="4979808"/>
            <a:ext cx="3312666" cy="1077218"/>
          </a:xfrm>
          <a:prstGeom prst="rect">
            <a:avLst/>
          </a:prstGeom>
        </p:spPr>
        <p:txBody>
          <a:bodyPr wrap="square">
            <a:spAutoFit/>
          </a:bodyPr>
          <a:lstStyle/>
          <a:p>
            <a:pPr algn="ctr"/>
            <a:r>
              <a:rPr lang="en-US" sz="3200" dirty="0" smtClean="0">
                <a:solidFill>
                  <a:schemeClr val="tx2"/>
                </a:solidFill>
                <a:latin typeface="+mn-lt"/>
              </a:rPr>
              <a:t>15 Bottles of Cleaning Solution</a:t>
            </a:r>
            <a:endParaRPr lang="en-US" sz="3200"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33" y="4108391"/>
            <a:ext cx="2743200" cy="2743200"/>
          </a:xfrm>
          <a:prstGeom prst="rect">
            <a:avLst/>
          </a:prstGeom>
        </p:spPr>
      </p:pic>
    </p:spTree>
    <p:extLst>
      <p:ext uri="{BB962C8B-B14F-4D97-AF65-F5344CB8AC3E}">
        <p14:creationId xmlns:p14="http://schemas.microsoft.com/office/powerpoint/2010/main" val="315229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34" y="2129360"/>
            <a:ext cx="8767068" cy="1292662"/>
          </a:xfrm>
          <a:prstGeom prst="rect">
            <a:avLst/>
          </a:prstGeom>
        </p:spPr>
        <p:txBody>
          <a:bodyPr wrap="square">
            <a:spAutoFit/>
          </a:bodyPr>
          <a:lstStyle/>
          <a:p>
            <a:pPr algn="ctr"/>
            <a:r>
              <a:rPr lang="en-US" sz="2600" dirty="0" smtClean="0">
                <a:solidFill>
                  <a:schemeClr val="tx2"/>
                </a:solidFill>
                <a:latin typeface="+mn-lt"/>
              </a:rPr>
              <a:t>The </a:t>
            </a:r>
            <a:r>
              <a:rPr lang="en-US" sz="2600" dirty="0">
                <a:solidFill>
                  <a:schemeClr val="tx2"/>
                </a:solidFill>
                <a:latin typeface="+mn-lt"/>
              </a:rPr>
              <a:t>kit also includes 5 labeled bottles for added convenience. </a:t>
            </a:r>
            <a:r>
              <a:rPr lang="en-US" sz="2600" dirty="0" smtClean="0">
                <a:solidFill>
                  <a:schemeClr val="tx2"/>
                </a:solidFill>
                <a:latin typeface="+mn-lt"/>
              </a:rPr>
              <a:t>These </a:t>
            </a:r>
            <a:r>
              <a:rPr lang="en-US" sz="2600" dirty="0">
                <a:solidFill>
                  <a:schemeClr val="tx2"/>
                </a:solidFill>
                <a:latin typeface="+mn-lt"/>
              </a:rPr>
              <a:t>bottles are a reusable one-time buy, making them easier on the environment and your wallet! </a:t>
            </a:r>
          </a:p>
        </p:txBody>
      </p:sp>
      <p:sp>
        <p:nvSpPr>
          <p:cNvPr id="6" name="Title 5"/>
          <p:cNvSpPr>
            <a:spLocks noGrp="1"/>
          </p:cNvSpPr>
          <p:nvPr>
            <p:ph type="title"/>
          </p:nvPr>
        </p:nvSpPr>
        <p:spPr>
          <a:xfrm>
            <a:off x="581192" y="762000"/>
            <a:ext cx="7989752" cy="1083329"/>
          </a:xfrm>
        </p:spPr>
        <p:txBody>
          <a:bodyPr>
            <a:noAutofit/>
          </a:bodyPr>
          <a:lstStyle/>
          <a:p>
            <a:r>
              <a:rPr lang="en-US" sz="3600" dirty="0"/>
              <a:t>INTRODUCING THE </a:t>
            </a:r>
            <a:r>
              <a:rPr lang="en-US" sz="3600" dirty="0" smtClean="0"/>
              <a:t/>
            </a:r>
            <a:br>
              <a:rPr lang="en-US" sz="3600" dirty="0" smtClean="0"/>
            </a:br>
            <a:r>
              <a:rPr lang="en-US" sz="3600" dirty="0" smtClean="0"/>
              <a:t>SNAP </a:t>
            </a:r>
            <a:r>
              <a:rPr lang="en-US" sz="3600" dirty="0"/>
              <a:t>ESSENTIALS KIT!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1968" y="2743200"/>
            <a:ext cx="4648200" cy="4116936"/>
          </a:xfrm>
          <a:prstGeom prst="rect">
            <a:avLst/>
          </a:prstGeom>
        </p:spPr>
      </p:pic>
    </p:spTree>
    <p:extLst>
      <p:ext uri="{BB962C8B-B14F-4D97-AF65-F5344CB8AC3E}">
        <p14:creationId xmlns:p14="http://schemas.microsoft.com/office/powerpoint/2010/main" val="334094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do I use </a:t>
            </a:r>
            <a:br>
              <a:rPr lang="en-US" sz="3600" dirty="0" smtClean="0"/>
            </a:br>
            <a:r>
              <a:rPr lang="en-US" sz="3600" dirty="0" smtClean="0"/>
              <a:t>the snap essentials kit?</a:t>
            </a:r>
            <a:endParaRPr lang="en-US" sz="3600" dirty="0"/>
          </a:p>
        </p:txBody>
      </p:sp>
      <p:sp>
        <p:nvSpPr>
          <p:cNvPr id="3" name="Content Placeholder 2"/>
          <p:cNvSpPr>
            <a:spLocks noGrp="1"/>
          </p:cNvSpPr>
          <p:nvPr>
            <p:ph idx="1"/>
          </p:nvPr>
        </p:nvSpPr>
        <p:spPr>
          <a:xfrm>
            <a:off x="259684" y="1770803"/>
            <a:ext cx="8610600" cy="2362200"/>
          </a:xfrm>
        </p:spPr>
        <p:txBody>
          <a:bodyPr>
            <a:noAutofit/>
          </a:bodyPr>
          <a:lstStyle/>
          <a:p>
            <a:pPr marL="0" indent="0" algn="ctr">
              <a:buNone/>
            </a:pPr>
            <a:r>
              <a:rPr lang="en-US" sz="2600" dirty="0" smtClean="0"/>
              <a:t>Our </a:t>
            </a:r>
            <a:r>
              <a:rPr lang="en-US" sz="2600" dirty="0"/>
              <a:t>cutting edge formulas and innovative packaging are leading the way to the future of cleaning. Drop a pack into its matching labeled bottle, fill with water and wait one minute.  Shake to mix, and it’s ready to go! </a:t>
            </a:r>
          </a:p>
        </p:txBody>
      </p:sp>
      <p:pic>
        <p:nvPicPr>
          <p:cNvPr id="4" name="Picture 3"/>
          <p:cNvPicPr>
            <a:picLocks noChangeAspect="1"/>
          </p:cNvPicPr>
          <p:nvPr/>
        </p:nvPicPr>
        <p:blipFill rotWithShape="1">
          <a:blip r:embed="rId3"/>
          <a:srcRect l="3410" t="34123" r="7955" b="5900"/>
          <a:stretch/>
        </p:blipFill>
        <p:spPr>
          <a:xfrm>
            <a:off x="434207" y="3966364"/>
            <a:ext cx="8436077" cy="2913803"/>
          </a:xfrm>
          <a:prstGeom prst="rect">
            <a:avLst/>
          </a:prstGeom>
        </p:spPr>
      </p:pic>
    </p:spTree>
    <p:extLst>
      <p:ext uri="{BB962C8B-B14F-4D97-AF65-F5344CB8AC3E}">
        <p14:creationId xmlns:p14="http://schemas.microsoft.com/office/powerpoint/2010/main" val="1067577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21791</TotalTime>
  <Words>1258</Words>
  <Application>Microsoft Office PowerPoint</Application>
  <PresentationFormat>On-screen Show (4:3)</PresentationFormat>
  <Paragraphs>188</Paragraphs>
  <Slides>24</Slides>
  <Notes>13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Custom Design</vt:lpstr>
      <vt:lpstr>Dividend</vt:lpstr>
      <vt:lpstr>PowerPoint Presentation</vt:lpstr>
      <vt:lpstr>Snap™ Products –  The Beginning</vt:lpstr>
      <vt:lpstr>WHAT MAKES THE SNAP ESSENTIALS KIT Environmentally friendly?</vt:lpstr>
      <vt:lpstr>WHAT MAKES THE SNAP ESSENTIALS KIT Environmentally friendly?</vt:lpstr>
      <vt:lpstr>WHAT MAKES THE SNAP ESSENTIALS KIT Environmentally friendly?</vt:lpstr>
      <vt:lpstr>State of the Industry- Eco-friendly cleaning products</vt:lpstr>
      <vt:lpstr>INTRODUCING THE  SNAP ESSENTIALS KIT!</vt:lpstr>
      <vt:lpstr>INTRODUCING THE  SNAP ESSENTIALS KIT!</vt:lpstr>
      <vt:lpstr>How do I use  the snap essentials kit?</vt:lpstr>
      <vt:lpstr>Snap™ All-Purpose Cleaner</vt:lpstr>
      <vt:lpstr>Snap™ All-Purpose Cleaner</vt:lpstr>
      <vt:lpstr>Snap™ SANITARY BATHROOM CLEANER</vt:lpstr>
      <vt:lpstr>Snap™ SANITARY BATHROOM CLEANER</vt:lpstr>
      <vt:lpstr>Snap™ ALL FRESH™</vt:lpstr>
      <vt:lpstr>Snap™ ALL FRESH™</vt:lpstr>
      <vt:lpstr>Snap™ STAIN REMOVER </vt:lpstr>
      <vt:lpstr>Snap™ STAIN REMOVER </vt:lpstr>
      <vt:lpstr>Snap™ DISHWASHING LIQUID</vt:lpstr>
      <vt:lpstr>Snap™ DISHWASHING LIQUID</vt:lpstr>
      <vt:lpstr>THE SNAP™ ESSENTIALS KIT</vt:lpstr>
      <vt:lpstr>SnaP™ Essentials Kit  Product comparison</vt:lpstr>
      <vt:lpstr>PowerPoint Presentation</vt:lpstr>
      <vt:lpstr>PowerPoint Presentation</vt:lpstr>
      <vt:lpstr>Discover the ultimate home cleaning solution  the Snap Essentials Kit!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dc:title>
  <dc:creator>Jordan Crawford</dc:creator>
  <cp:lastModifiedBy>kylie</cp:lastModifiedBy>
  <cp:revision>414</cp:revision>
  <cp:lastPrinted>2016-07-19T16:00:11Z</cp:lastPrinted>
  <dcterms:created xsi:type="dcterms:W3CDTF">2009-07-24T14:26:40Z</dcterms:created>
  <dcterms:modified xsi:type="dcterms:W3CDTF">2017-04-05T22:41:44Z</dcterms:modified>
</cp:coreProperties>
</file>