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7"/>
  </p:handoutMasterIdLst>
  <p:sldIdLst>
    <p:sldId id="256" r:id="rId2"/>
    <p:sldId id="265" r:id="rId3"/>
    <p:sldId id="280" r:id="rId4"/>
    <p:sldId id="258" r:id="rId5"/>
    <p:sldId id="276" r:id="rId6"/>
    <p:sldId id="263" r:id="rId7"/>
    <p:sldId id="278" r:id="rId8"/>
    <p:sldId id="279" r:id="rId9"/>
    <p:sldId id="277" r:id="rId10"/>
    <p:sldId id="262" r:id="rId11"/>
    <p:sldId id="266" r:id="rId12"/>
    <p:sldId id="268" r:id="rId13"/>
    <p:sldId id="270" r:id="rId14"/>
    <p:sldId id="272" r:id="rId15"/>
    <p:sldId id="275"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360" y="-108"/>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180595-7CB5-40CC-A267-03C5885597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TW" altLang="en-US"/>
        </a:p>
      </dgm:t>
    </dgm:pt>
    <dgm:pt modelId="{ECB6AEBA-7D84-47A8-BF86-CF3BCF4E0233}">
      <dgm:prSet phldrT="[文字]" custT="1"/>
      <dgm:spPr/>
      <dgm:t>
        <a:bodyPr/>
        <a:lstStyle/>
        <a:p>
          <a:r>
            <a:rPr lang="zh-TW" altLang="en-US" sz="2400" b="1" dirty="0" smtClean="0">
              <a:latin typeface="微軟正黑體" pitchFamily="34" charset="-120"/>
              <a:ea typeface="微軟正黑體" pitchFamily="34" charset="-120"/>
            </a:rPr>
            <a:t>洽談合作條件</a:t>
          </a:r>
          <a:endParaRPr lang="zh-TW" altLang="en-US" sz="2400" b="1" dirty="0">
            <a:latin typeface="微軟正黑體" pitchFamily="34" charset="-120"/>
            <a:ea typeface="微軟正黑體" pitchFamily="34" charset="-120"/>
          </a:endParaRPr>
        </a:p>
      </dgm:t>
    </dgm:pt>
    <dgm:pt modelId="{A14EE5B6-6DAE-476C-9A94-0B43C38DA429}" type="parTrans" cxnId="{029B0F06-AB14-4B79-81A9-6C961E8F8709}">
      <dgm:prSet/>
      <dgm:spPr/>
      <dgm:t>
        <a:bodyPr/>
        <a:lstStyle/>
        <a:p>
          <a:endParaRPr lang="zh-TW" altLang="en-US"/>
        </a:p>
      </dgm:t>
    </dgm:pt>
    <dgm:pt modelId="{8CCEC33B-12A8-49B6-84A5-3C4F71954B65}" type="sibTrans" cxnId="{029B0F06-AB14-4B79-81A9-6C961E8F8709}">
      <dgm:prSet/>
      <dgm:spPr/>
      <dgm:t>
        <a:bodyPr/>
        <a:lstStyle/>
        <a:p>
          <a:endParaRPr lang="zh-TW" altLang="en-US"/>
        </a:p>
      </dgm:t>
    </dgm:pt>
    <dgm:pt modelId="{0EEF6F28-5A71-470F-A433-55A2DE034C4B}">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收單費率確認</a:t>
          </a:r>
          <a:endParaRPr lang="zh-TW" altLang="en-US" sz="1400" b="1" dirty="0">
            <a:latin typeface="微軟正黑體" pitchFamily="34" charset="-120"/>
            <a:ea typeface="微軟正黑體" pitchFamily="34" charset="-120"/>
          </a:endParaRPr>
        </a:p>
      </dgm:t>
    </dgm:pt>
    <dgm:pt modelId="{A7F896D4-3237-48FA-92E7-08B1AB8FDF7C}" type="parTrans" cxnId="{51ED9D80-12E8-4C75-826A-30EC6033DB59}">
      <dgm:prSet/>
      <dgm:spPr/>
      <dgm:t>
        <a:bodyPr/>
        <a:lstStyle/>
        <a:p>
          <a:endParaRPr lang="zh-TW" altLang="en-US"/>
        </a:p>
      </dgm:t>
    </dgm:pt>
    <dgm:pt modelId="{9D0861C5-41A7-49E6-ADBF-7919DD711B07}" type="sibTrans" cxnId="{51ED9D80-12E8-4C75-826A-30EC6033DB59}">
      <dgm:prSet/>
      <dgm:spPr/>
      <dgm:t>
        <a:bodyPr/>
        <a:lstStyle/>
        <a:p>
          <a:endParaRPr lang="zh-TW" altLang="en-US"/>
        </a:p>
      </dgm:t>
    </dgm:pt>
    <dgm:pt modelId="{9F4EDDDE-071E-45A7-BB60-F7FCE84168F0}">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開立永豐銀行撥款帳戶</a:t>
          </a:r>
          <a:endParaRPr lang="zh-TW" altLang="en-US" sz="1400" b="1" dirty="0">
            <a:latin typeface="微軟正黑體" pitchFamily="34" charset="-120"/>
            <a:ea typeface="微軟正黑體" pitchFamily="34" charset="-120"/>
          </a:endParaRPr>
        </a:p>
      </dgm:t>
    </dgm:pt>
    <dgm:pt modelId="{4011290E-16E0-47D6-AD2C-34F388C2C752}" type="parTrans" cxnId="{281EC7EA-E9AC-4CA5-838A-669F9063E5A3}">
      <dgm:prSet/>
      <dgm:spPr/>
      <dgm:t>
        <a:bodyPr/>
        <a:lstStyle/>
        <a:p>
          <a:endParaRPr lang="zh-TW" altLang="en-US"/>
        </a:p>
      </dgm:t>
    </dgm:pt>
    <dgm:pt modelId="{CD343DAE-ACF4-4242-8F22-F244A2B7F5B5}" type="sibTrans" cxnId="{281EC7EA-E9AC-4CA5-838A-669F9063E5A3}">
      <dgm:prSet/>
      <dgm:spPr/>
      <dgm:t>
        <a:bodyPr/>
        <a:lstStyle/>
        <a:p>
          <a:endParaRPr lang="zh-TW" altLang="en-US"/>
        </a:p>
      </dgm:t>
    </dgm:pt>
    <dgm:pt modelId="{7990F9BB-BB50-4FC6-B52E-CD4912565E67}">
      <dgm:prSet phldrT="[文字]" custT="1"/>
      <dgm:spPr/>
      <dgm:t>
        <a:bodyPr/>
        <a:lstStyle/>
        <a:p>
          <a:r>
            <a:rPr lang="zh-TW" altLang="en-US" sz="2400" b="1" dirty="0" smtClean="0">
              <a:latin typeface="微軟正黑體" pitchFamily="34" charset="-120"/>
              <a:ea typeface="微軟正黑體" pitchFamily="34" charset="-120"/>
            </a:rPr>
            <a:t>簽約用印收件</a:t>
          </a:r>
          <a:endParaRPr lang="zh-TW" altLang="en-US" sz="2400" b="1" dirty="0">
            <a:latin typeface="微軟正黑體" pitchFamily="34" charset="-120"/>
            <a:ea typeface="微軟正黑體" pitchFamily="34" charset="-120"/>
          </a:endParaRPr>
        </a:p>
      </dgm:t>
    </dgm:pt>
    <dgm:pt modelId="{4316B47D-C5E6-4510-9E0C-F10168E2468A}" type="parTrans" cxnId="{2A93C204-CF53-4106-BBF6-9B059748D051}">
      <dgm:prSet/>
      <dgm:spPr/>
      <dgm:t>
        <a:bodyPr/>
        <a:lstStyle/>
        <a:p>
          <a:endParaRPr lang="zh-TW" altLang="en-US"/>
        </a:p>
      </dgm:t>
    </dgm:pt>
    <dgm:pt modelId="{8D43BB6D-9367-471C-8DDF-49AE0B35547D}" type="sibTrans" cxnId="{2A93C204-CF53-4106-BBF6-9B059748D051}">
      <dgm:prSet/>
      <dgm:spPr/>
      <dgm:t>
        <a:bodyPr/>
        <a:lstStyle/>
        <a:p>
          <a:endParaRPr lang="zh-TW" altLang="en-US"/>
        </a:p>
      </dgm:t>
    </dgm:pt>
    <dgm:pt modelId="{E144AE1E-784F-4EC8-95A8-F828F4A04CFC}">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商店合約書用印</a:t>
          </a:r>
          <a:endParaRPr lang="zh-TW" altLang="en-US" sz="1400" b="1" dirty="0">
            <a:latin typeface="微軟正黑體" pitchFamily="34" charset="-120"/>
            <a:ea typeface="微軟正黑體" pitchFamily="34" charset="-120"/>
          </a:endParaRPr>
        </a:p>
      </dgm:t>
    </dgm:pt>
    <dgm:pt modelId="{42EB0228-F75C-481B-AE97-1D7D1AF661B8}" type="parTrans" cxnId="{08174A10-ACB7-464A-813C-D61A6B10A4AD}">
      <dgm:prSet/>
      <dgm:spPr/>
      <dgm:t>
        <a:bodyPr/>
        <a:lstStyle/>
        <a:p>
          <a:endParaRPr lang="zh-TW" altLang="en-US"/>
        </a:p>
      </dgm:t>
    </dgm:pt>
    <dgm:pt modelId="{EB519118-51B7-49BB-AB94-6071CF470A45}" type="sibTrans" cxnId="{08174A10-ACB7-464A-813C-D61A6B10A4AD}">
      <dgm:prSet/>
      <dgm:spPr/>
      <dgm:t>
        <a:bodyPr/>
        <a:lstStyle/>
        <a:p>
          <a:endParaRPr lang="zh-TW" altLang="en-US"/>
        </a:p>
      </dgm:t>
    </dgm:pt>
    <dgm:pt modelId="{FB259341-A43B-4E5B-AD21-E18E927DC034}">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商店門市拍攝</a:t>
          </a:r>
          <a:endParaRPr lang="zh-TW" altLang="en-US" sz="1400" b="1" dirty="0">
            <a:latin typeface="微軟正黑體" pitchFamily="34" charset="-120"/>
            <a:ea typeface="微軟正黑體" pitchFamily="34" charset="-120"/>
          </a:endParaRPr>
        </a:p>
      </dgm:t>
    </dgm:pt>
    <dgm:pt modelId="{E2050F6C-5CDB-47EA-A538-887470136F73}" type="parTrans" cxnId="{0083C356-0546-4C13-BC2D-47030A966A7C}">
      <dgm:prSet/>
      <dgm:spPr/>
      <dgm:t>
        <a:bodyPr/>
        <a:lstStyle/>
        <a:p>
          <a:endParaRPr lang="zh-TW" altLang="en-US"/>
        </a:p>
      </dgm:t>
    </dgm:pt>
    <dgm:pt modelId="{52A8F888-FCC4-43EA-86A8-6A1240AA21CC}" type="sibTrans" cxnId="{0083C356-0546-4C13-BC2D-47030A966A7C}">
      <dgm:prSet/>
      <dgm:spPr/>
      <dgm:t>
        <a:bodyPr/>
        <a:lstStyle/>
        <a:p>
          <a:endParaRPr lang="zh-TW" altLang="en-US"/>
        </a:p>
      </dgm:t>
    </dgm:pt>
    <dgm:pt modelId="{0FEB48A9-16CB-4C14-B782-EDC7644DA1EA}">
      <dgm:prSet phldrT="[文字]" custT="1"/>
      <dgm:spPr/>
      <dgm:t>
        <a:bodyPr/>
        <a:lstStyle/>
        <a:p>
          <a:r>
            <a:rPr lang="zh-TW" altLang="en-US" sz="2400" b="1" dirty="0" smtClean="0">
              <a:latin typeface="微軟正黑體" pitchFamily="34" charset="-120"/>
              <a:ea typeface="微軟正黑體" pitchFamily="34" charset="-120"/>
            </a:rPr>
            <a:t>徵信審核</a:t>
          </a:r>
          <a:endParaRPr lang="zh-TW" altLang="en-US" sz="2400" b="1" dirty="0">
            <a:latin typeface="微軟正黑體" pitchFamily="34" charset="-120"/>
            <a:ea typeface="微軟正黑體" pitchFamily="34" charset="-120"/>
          </a:endParaRPr>
        </a:p>
      </dgm:t>
    </dgm:pt>
    <dgm:pt modelId="{E32C97E6-A9DE-45CE-8906-20A675D7CC60}" type="parTrans" cxnId="{661C638D-3339-4A52-84E8-DCBBD3E9049A}">
      <dgm:prSet/>
      <dgm:spPr/>
      <dgm:t>
        <a:bodyPr/>
        <a:lstStyle/>
        <a:p>
          <a:endParaRPr lang="zh-TW" altLang="en-US"/>
        </a:p>
      </dgm:t>
    </dgm:pt>
    <dgm:pt modelId="{D29B1366-3ADB-44AE-9482-B60FB929675F}" type="sibTrans" cxnId="{661C638D-3339-4A52-84E8-DCBBD3E9049A}">
      <dgm:prSet/>
      <dgm:spPr/>
      <dgm:t>
        <a:bodyPr/>
        <a:lstStyle/>
        <a:p>
          <a:endParaRPr lang="zh-TW" altLang="en-US"/>
        </a:p>
      </dgm:t>
    </dgm:pt>
    <dgm:pt modelId="{77B265D3-DB0F-44F7-99F3-2381E414F51C}">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商店資料審查</a:t>
          </a:r>
          <a:endParaRPr lang="zh-TW" altLang="en-US" sz="1400" b="1" dirty="0">
            <a:latin typeface="微軟正黑體" pitchFamily="34" charset="-120"/>
            <a:ea typeface="微軟正黑體" pitchFamily="34" charset="-120"/>
          </a:endParaRPr>
        </a:p>
      </dgm:t>
    </dgm:pt>
    <dgm:pt modelId="{EB8FFD60-FDD8-46F6-A754-673AD3476268}" type="parTrans" cxnId="{E43FE14C-E55D-4DBB-BC48-28E98896712B}">
      <dgm:prSet/>
      <dgm:spPr/>
      <dgm:t>
        <a:bodyPr/>
        <a:lstStyle/>
        <a:p>
          <a:endParaRPr lang="zh-TW" altLang="en-US"/>
        </a:p>
      </dgm:t>
    </dgm:pt>
    <dgm:pt modelId="{20B276CF-FFDF-4038-90BF-482A69DBBBEC}" type="sibTrans" cxnId="{E43FE14C-E55D-4DBB-BC48-28E98896712B}">
      <dgm:prSet/>
      <dgm:spPr/>
      <dgm:t>
        <a:bodyPr/>
        <a:lstStyle/>
        <a:p>
          <a:endParaRPr lang="zh-TW" altLang="en-US"/>
        </a:p>
      </dgm:t>
    </dgm:pt>
    <dgm:pt modelId="{DF14C56C-6D3E-4029-AB3D-93B94CA6362A}">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核准派工</a:t>
          </a:r>
          <a:endParaRPr lang="zh-TW" altLang="en-US" sz="1400" b="1" dirty="0">
            <a:latin typeface="微軟正黑體" pitchFamily="34" charset="-120"/>
            <a:ea typeface="微軟正黑體" pitchFamily="34" charset="-120"/>
          </a:endParaRPr>
        </a:p>
      </dgm:t>
    </dgm:pt>
    <dgm:pt modelId="{D2D8B88F-C4E2-4902-844F-CCC687AF12E2}" type="parTrans" cxnId="{ECB19757-2F56-4D77-9827-CCF8EF11D5BE}">
      <dgm:prSet/>
      <dgm:spPr/>
      <dgm:t>
        <a:bodyPr/>
        <a:lstStyle/>
        <a:p>
          <a:endParaRPr lang="zh-TW" altLang="en-US"/>
        </a:p>
      </dgm:t>
    </dgm:pt>
    <dgm:pt modelId="{F3A00F9E-8A31-4F23-8B83-37E53C46F468}" type="sibTrans" cxnId="{ECB19757-2F56-4D77-9827-CCF8EF11D5BE}">
      <dgm:prSet/>
      <dgm:spPr/>
      <dgm:t>
        <a:bodyPr/>
        <a:lstStyle/>
        <a:p>
          <a:endParaRPr lang="zh-TW" altLang="en-US"/>
        </a:p>
      </dgm:t>
    </dgm:pt>
    <dgm:pt modelId="{C16E11C0-96F7-4F07-AAEC-1487474804BF}">
      <dgm:prSet phldrT="[文字]" custT="1"/>
      <dgm:spPr/>
      <dgm:t>
        <a:bodyPr/>
        <a:lstStyle/>
        <a:p>
          <a:r>
            <a:rPr lang="zh-TW" altLang="en-US" sz="2400" b="1" dirty="0" smtClean="0">
              <a:latin typeface="微軟正黑體" pitchFamily="34" charset="-120"/>
              <a:ea typeface="微軟正黑體" pitchFamily="34" charset="-120"/>
            </a:rPr>
            <a:t>安裝讀卡機及</a:t>
          </a:r>
          <a:r>
            <a:rPr lang="en-US" altLang="zh-TW" sz="2400" b="1" dirty="0" smtClean="0">
              <a:latin typeface="微軟正黑體" pitchFamily="34" charset="-120"/>
              <a:ea typeface="微軟正黑體" pitchFamily="34" charset="-120"/>
            </a:rPr>
            <a:t>APP</a:t>
          </a:r>
          <a:endParaRPr lang="zh-TW" altLang="en-US" sz="2400" b="1" dirty="0">
            <a:latin typeface="微軟正黑體" pitchFamily="34" charset="-120"/>
            <a:ea typeface="微軟正黑體" pitchFamily="34" charset="-120"/>
          </a:endParaRPr>
        </a:p>
      </dgm:t>
    </dgm:pt>
    <dgm:pt modelId="{D8D42BC8-8187-4768-87F0-A30D4521A563}" type="parTrans" cxnId="{B6690BB3-5F46-4D2A-A51A-218B1659EF8C}">
      <dgm:prSet/>
      <dgm:spPr/>
      <dgm:t>
        <a:bodyPr/>
        <a:lstStyle/>
        <a:p>
          <a:endParaRPr lang="zh-TW" altLang="en-US"/>
        </a:p>
      </dgm:t>
    </dgm:pt>
    <dgm:pt modelId="{F5E3CBEA-5EE3-4F9C-99AD-A606D279039C}" type="sibTrans" cxnId="{B6690BB3-5F46-4D2A-A51A-218B1659EF8C}">
      <dgm:prSet/>
      <dgm:spPr/>
      <dgm:t>
        <a:bodyPr/>
        <a:lstStyle/>
        <a:p>
          <a:endParaRPr lang="zh-TW" altLang="en-US"/>
        </a:p>
      </dgm:t>
    </dgm:pt>
    <dgm:pt modelId="{DE99E539-0149-4E85-BF97-21F7C5BE2147}">
      <dgm:prSet phldrT="[文字]" custT="1"/>
      <dgm:spPr/>
      <dgm:t>
        <a:bodyPr/>
        <a:lstStyle/>
        <a:p>
          <a:r>
            <a:rPr lang="zh-TW" altLang="en-US" sz="2400" b="1" dirty="0" smtClean="0">
              <a:latin typeface="微軟正黑體" pitchFamily="34" charset="-120"/>
              <a:ea typeface="微軟正黑體" pitchFamily="34" charset="-120"/>
            </a:rPr>
            <a:t>開始刷卡</a:t>
          </a:r>
          <a:endParaRPr lang="zh-TW" altLang="en-US" sz="2400" b="1" dirty="0">
            <a:latin typeface="微軟正黑體" pitchFamily="34" charset="-120"/>
            <a:ea typeface="微軟正黑體" pitchFamily="34" charset="-120"/>
          </a:endParaRPr>
        </a:p>
      </dgm:t>
    </dgm:pt>
    <dgm:pt modelId="{BDBA685F-D421-4758-B366-9BFBAC1411DA}" type="parTrans" cxnId="{79F79297-F19D-4C84-934A-ED122E4B2A3F}">
      <dgm:prSet/>
      <dgm:spPr/>
      <dgm:t>
        <a:bodyPr/>
        <a:lstStyle/>
        <a:p>
          <a:endParaRPr lang="zh-TW" altLang="en-US"/>
        </a:p>
      </dgm:t>
    </dgm:pt>
    <dgm:pt modelId="{63BD80E8-6505-43AE-A0E2-7422BA0BA82A}" type="sibTrans" cxnId="{79F79297-F19D-4C84-934A-ED122E4B2A3F}">
      <dgm:prSet/>
      <dgm:spPr/>
      <dgm:t>
        <a:bodyPr/>
        <a:lstStyle/>
        <a:p>
          <a:endParaRPr lang="zh-TW" altLang="en-US"/>
        </a:p>
      </dgm:t>
    </dgm:pt>
    <dgm:pt modelId="{9F6FD97F-289F-4B45-8A14-A624D854EE21}">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合約書內容確認</a:t>
          </a:r>
          <a:endParaRPr lang="zh-TW" altLang="en-US" sz="1400" b="1" dirty="0">
            <a:latin typeface="微軟正黑體" pitchFamily="34" charset="-120"/>
            <a:ea typeface="微軟正黑體" pitchFamily="34" charset="-120"/>
          </a:endParaRPr>
        </a:p>
      </dgm:t>
    </dgm:pt>
    <dgm:pt modelId="{4E3DD282-8C20-432D-B306-94E568AADB7A}" type="parTrans" cxnId="{BDBB5001-5D03-48D6-8902-C2C01C2CE887}">
      <dgm:prSet/>
      <dgm:spPr/>
      <dgm:t>
        <a:bodyPr/>
        <a:lstStyle/>
        <a:p>
          <a:endParaRPr lang="zh-TW" altLang="en-US"/>
        </a:p>
      </dgm:t>
    </dgm:pt>
    <dgm:pt modelId="{D6BE6B24-DB14-4B3F-B7EF-64BD881B8C1F}" type="sibTrans" cxnId="{BDBB5001-5D03-48D6-8902-C2C01C2CE887}">
      <dgm:prSet/>
      <dgm:spPr/>
      <dgm:t>
        <a:bodyPr/>
        <a:lstStyle/>
        <a:p>
          <a:endParaRPr lang="zh-TW" altLang="en-US"/>
        </a:p>
      </dgm:t>
    </dgm:pt>
    <dgm:pt modelId="{9C7572BC-5550-40A7-8459-7D5CD07A721D}">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專人收取簽約文件</a:t>
          </a:r>
          <a:endParaRPr lang="zh-TW" altLang="en-US" sz="1400" b="1" dirty="0">
            <a:latin typeface="微軟正黑體" pitchFamily="34" charset="-120"/>
            <a:ea typeface="微軟正黑體" pitchFamily="34" charset="-120"/>
          </a:endParaRPr>
        </a:p>
      </dgm:t>
    </dgm:pt>
    <dgm:pt modelId="{A7584598-00A3-4CC5-AE47-4BCD188E9FEE}" type="parTrans" cxnId="{81260E39-B0D2-4D10-B234-28A3EAC0AAAA}">
      <dgm:prSet/>
      <dgm:spPr/>
      <dgm:t>
        <a:bodyPr/>
        <a:lstStyle/>
        <a:p>
          <a:endParaRPr lang="zh-TW" altLang="en-US"/>
        </a:p>
      </dgm:t>
    </dgm:pt>
    <dgm:pt modelId="{A7F8084D-4D42-40AE-AC1C-476A10B5F9B5}" type="sibTrans" cxnId="{81260E39-B0D2-4D10-B234-28A3EAC0AAAA}">
      <dgm:prSet/>
      <dgm:spPr/>
      <dgm:t>
        <a:bodyPr/>
        <a:lstStyle/>
        <a:p>
          <a:endParaRPr lang="zh-TW" altLang="en-US"/>
        </a:p>
      </dgm:t>
    </dgm:pt>
    <dgm:pt modelId="{468D9AE8-3C3C-409E-9C73-75464CA6FAA4}">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每日結帳後，永豐銀行將撥款至指定帳戶</a:t>
          </a:r>
          <a:endParaRPr lang="zh-TW" altLang="en-US" sz="1400" b="1" dirty="0">
            <a:latin typeface="微軟正黑體" pitchFamily="34" charset="-120"/>
            <a:ea typeface="微軟正黑體" pitchFamily="34" charset="-120"/>
          </a:endParaRPr>
        </a:p>
      </dgm:t>
    </dgm:pt>
    <dgm:pt modelId="{2B5D8030-04BC-40EF-B294-CA27230BDB70}" type="parTrans" cxnId="{3C52217F-6E50-4535-ABCC-1D8746E77047}">
      <dgm:prSet/>
      <dgm:spPr/>
      <dgm:t>
        <a:bodyPr/>
        <a:lstStyle/>
        <a:p>
          <a:endParaRPr lang="zh-TW" altLang="en-US"/>
        </a:p>
      </dgm:t>
    </dgm:pt>
    <dgm:pt modelId="{BA504429-3E9E-4AFF-BB86-53364FC9D30D}" type="sibTrans" cxnId="{3C52217F-6E50-4535-ABCC-1D8746E77047}">
      <dgm:prSet/>
      <dgm:spPr/>
      <dgm:t>
        <a:bodyPr/>
        <a:lstStyle/>
        <a:p>
          <a:endParaRPr lang="zh-TW" altLang="en-US"/>
        </a:p>
      </dgm:t>
    </dgm:pt>
    <dgm:pt modelId="{7E110600-7F07-4707-9A57-5F5A7952F828}">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每月初開立電子發票及收據</a:t>
          </a:r>
          <a:endParaRPr lang="zh-TW" altLang="en-US" sz="1400" b="1" dirty="0">
            <a:latin typeface="微軟正黑體" pitchFamily="34" charset="-120"/>
            <a:ea typeface="微軟正黑體" pitchFamily="34" charset="-120"/>
          </a:endParaRPr>
        </a:p>
      </dgm:t>
    </dgm:pt>
    <dgm:pt modelId="{2A041CA1-49BB-4093-8ECD-2DE14F288A80}" type="parTrans" cxnId="{F306C14E-7BD9-43EF-B03F-C4328DA72432}">
      <dgm:prSet/>
      <dgm:spPr/>
      <dgm:t>
        <a:bodyPr/>
        <a:lstStyle/>
        <a:p>
          <a:endParaRPr lang="zh-TW" altLang="en-US"/>
        </a:p>
      </dgm:t>
    </dgm:pt>
    <dgm:pt modelId="{A3B3223F-53B4-4770-978A-20F18EB59F04}" type="sibTrans" cxnId="{F306C14E-7BD9-43EF-B03F-C4328DA72432}">
      <dgm:prSet/>
      <dgm:spPr/>
      <dgm:t>
        <a:bodyPr/>
        <a:lstStyle/>
        <a:p>
          <a:endParaRPr lang="zh-TW" altLang="en-US"/>
        </a:p>
      </dgm:t>
    </dgm:pt>
    <dgm:pt modelId="{2D6D089B-CDF6-4F69-9149-9C6B00B6BB78}">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寄發</a:t>
          </a:r>
          <a:r>
            <a:rPr lang="en-US" altLang="zh-TW" sz="1400" b="1" dirty="0" err="1" smtClean="0">
              <a:latin typeface="微軟正黑體" pitchFamily="34" charset="-120"/>
              <a:ea typeface="微軟正黑體" pitchFamily="34" charset="-120"/>
            </a:rPr>
            <a:t>mPOS</a:t>
          </a:r>
          <a:r>
            <a:rPr lang="zh-TW" altLang="en-US" sz="1400" b="1" dirty="0" smtClean="0">
              <a:latin typeface="微軟正黑體" pitchFamily="34" charset="-120"/>
              <a:ea typeface="微軟正黑體" pitchFamily="34" charset="-120"/>
            </a:rPr>
            <a:t>帳號及啟動碼</a:t>
          </a:r>
          <a:endParaRPr lang="zh-TW" altLang="en-US" sz="1400" b="1" dirty="0">
            <a:latin typeface="微軟正黑體" pitchFamily="34" charset="-120"/>
            <a:ea typeface="微軟正黑體" pitchFamily="34" charset="-120"/>
          </a:endParaRPr>
        </a:p>
      </dgm:t>
    </dgm:pt>
    <dgm:pt modelId="{94544715-5977-475A-83F9-541D30C702F6}" type="parTrans" cxnId="{22051E74-D8B0-4E37-A5BC-1EDB6E3426B4}">
      <dgm:prSet/>
      <dgm:spPr/>
      <dgm:t>
        <a:bodyPr/>
        <a:lstStyle/>
        <a:p>
          <a:endParaRPr lang="zh-TW" altLang="en-US"/>
        </a:p>
      </dgm:t>
    </dgm:pt>
    <dgm:pt modelId="{5E9ABA35-482A-4106-B2B1-F1D844499468}" type="sibTrans" cxnId="{22051E74-D8B0-4E37-A5BC-1EDB6E3426B4}">
      <dgm:prSet/>
      <dgm:spPr/>
      <dgm:t>
        <a:bodyPr/>
        <a:lstStyle/>
        <a:p>
          <a:endParaRPr lang="zh-TW" altLang="en-US"/>
        </a:p>
      </dgm:t>
    </dgm:pt>
    <dgm:pt modelId="{19A00AAF-8C62-4CCD-A8EA-178C16BA5B76}">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寄發</a:t>
          </a:r>
          <a:r>
            <a:rPr lang="en-US" altLang="zh-TW" sz="1400" b="1" dirty="0" err="1" smtClean="0">
              <a:latin typeface="微軟正黑體" pitchFamily="34" charset="-120"/>
              <a:ea typeface="微軟正黑體" pitchFamily="34" charset="-120"/>
            </a:rPr>
            <a:t>mPOS</a:t>
          </a:r>
          <a:r>
            <a:rPr lang="zh-TW" altLang="en-US" sz="1400" b="1" dirty="0" smtClean="0">
              <a:latin typeface="微軟正黑體" pitchFamily="34" charset="-120"/>
              <a:ea typeface="微軟正黑體" pitchFamily="34" charset="-120"/>
            </a:rPr>
            <a:t>讀卡機</a:t>
          </a:r>
          <a:endParaRPr lang="zh-TW" altLang="en-US" sz="1400" b="1" dirty="0">
            <a:latin typeface="微軟正黑體" pitchFamily="34" charset="-120"/>
            <a:ea typeface="微軟正黑體" pitchFamily="34" charset="-120"/>
          </a:endParaRPr>
        </a:p>
      </dgm:t>
    </dgm:pt>
    <dgm:pt modelId="{7C31C577-0FBB-4907-A6FB-AA0E7B311848}" type="parTrans" cxnId="{5878EE69-541B-4F1B-933D-01A8A5935DF2}">
      <dgm:prSet/>
      <dgm:spPr/>
      <dgm:t>
        <a:bodyPr/>
        <a:lstStyle/>
        <a:p>
          <a:endParaRPr lang="zh-TW" altLang="en-US"/>
        </a:p>
      </dgm:t>
    </dgm:pt>
    <dgm:pt modelId="{4AB66A20-8017-4F2D-ADF2-D0696EE2BA53}" type="sibTrans" cxnId="{5878EE69-541B-4F1B-933D-01A8A5935DF2}">
      <dgm:prSet/>
      <dgm:spPr/>
      <dgm:t>
        <a:bodyPr/>
        <a:lstStyle/>
        <a:p>
          <a:endParaRPr lang="zh-TW" altLang="en-US"/>
        </a:p>
      </dgm:t>
    </dgm:pt>
    <dgm:pt modelId="{7F68DC8D-8557-40D2-B864-52B06BD953C9}">
      <dgm:prSet phldrT="[文字]" custT="1"/>
      <dgm:spPr/>
      <dgm:t>
        <a:bodyPr/>
        <a:lstStyle/>
        <a:p>
          <a:pPr>
            <a:lnSpc>
              <a:spcPts val="1680"/>
            </a:lnSpc>
            <a:spcAft>
              <a:spcPts val="0"/>
            </a:spcAft>
          </a:pPr>
          <a:r>
            <a:rPr lang="zh-TW" altLang="en-US" sz="1400" b="1" dirty="0" smtClean="0">
              <a:latin typeface="微軟正黑體" pitchFamily="34" charset="-120"/>
              <a:ea typeface="微軟正黑體" pitchFamily="34" charset="-120"/>
            </a:rPr>
            <a:t>安裝</a:t>
          </a:r>
          <a:r>
            <a:rPr lang="en-US" altLang="zh-TW" sz="1400" b="1" dirty="0" smtClean="0">
              <a:latin typeface="微軟正黑體" pitchFamily="34" charset="-120"/>
              <a:ea typeface="微軟正黑體" pitchFamily="34" charset="-120"/>
            </a:rPr>
            <a:t>APP</a:t>
          </a:r>
          <a:r>
            <a:rPr lang="zh-TW" altLang="en-US" sz="1400" b="1" dirty="0" smtClean="0">
              <a:latin typeface="微軟正黑體" pitchFamily="34" charset="-120"/>
              <a:ea typeface="微軟正黑體" pitchFamily="34" charset="-120"/>
            </a:rPr>
            <a:t>，啟用</a:t>
          </a:r>
          <a:r>
            <a:rPr lang="en-US" altLang="zh-TW" sz="1400" b="1" dirty="0" err="1" smtClean="0">
              <a:latin typeface="微軟正黑體" pitchFamily="34" charset="-120"/>
              <a:ea typeface="微軟正黑體" pitchFamily="34" charset="-120"/>
            </a:rPr>
            <a:t>mPOS</a:t>
          </a:r>
          <a:endParaRPr lang="zh-TW" altLang="en-US" sz="1400" b="1" dirty="0">
            <a:latin typeface="微軟正黑體" pitchFamily="34" charset="-120"/>
            <a:ea typeface="微軟正黑體" pitchFamily="34" charset="-120"/>
          </a:endParaRPr>
        </a:p>
      </dgm:t>
    </dgm:pt>
    <dgm:pt modelId="{96B8AD66-A8E8-4EF7-955F-DC686602C12A}" type="parTrans" cxnId="{E558D51D-8579-494A-98F3-D80CA1175230}">
      <dgm:prSet/>
      <dgm:spPr/>
      <dgm:t>
        <a:bodyPr/>
        <a:lstStyle/>
        <a:p>
          <a:endParaRPr lang="zh-TW" altLang="en-US"/>
        </a:p>
      </dgm:t>
    </dgm:pt>
    <dgm:pt modelId="{B9E5C240-14AF-456D-B104-CFA40B8FDEA6}" type="sibTrans" cxnId="{E558D51D-8579-494A-98F3-D80CA1175230}">
      <dgm:prSet/>
      <dgm:spPr/>
      <dgm:t>
        <a:bodyPr/>
        <a:lstStyle/>
        <a:p>
          <a:endParaRPr lang="zh-TW" altLang="en-US"/>
        </a:p>
      </dgm:t>
    </dgm:pt>
    <dgm:pt modelId="{96DC600D-766F-4FFB-8A38-F1DA1CFEAD74}" type="pres">
      <dgm:prSet presAssocID="{64180595-7CB5-40CC-A267-03C58855975E}" presName="Name0" presStyleCnt="0">
        <dgm:presLayoutVars>
          <dgm:dir/>
          <dgm:animLvl val="lvl"/>
          <dgm:resizeHandles val="exact"/>
        </dgm:presLayoutVars>
      </dgm:prSet>
      <dgm:spPr/>
      <dgm:t>
        <a:bodyPr/>
        <a:lstStyle/>
        <a:p>
          <a:endParaRPr lang="zh-TW" altLang="en-US"/>
        </a:p>
      </dgm:t>
    </dgm:pt>
    <dgm:pt modelId="{1DCE6382-6D85-43C9-AC1A-6A741EDA138A}" type="pres">
      <dgm:prSet presAssocID="{ECB6AEBA-7D84-47A8-BF86-CF3BCF4E0233}" presName="linNode" presStyleCnt="0"/>
      <dgm:spPr/>
    </dgm:pt>
    <dgm:pt modelId="{3B75A143-57D1-4EF3-9FD7-E8F71E1145FF}" type="pres">
      <dgm:prSet presAssocID="{ECB6AEBA-7D84-47A8-BF86-CF3BCF4E0233}" presName="parentText" presStyleLbl="node1" presStyleIdx="0" presStyleCnt="5">
        <dgm:presLayoutVars>
          <dgm:chMax val="1"/>
          <dgm:bulletEnabled val="1"/>
        </dgm:presLayoutVars>
      </dgm:prSet>
      <dgm:spPr/>
      <dgm:t>
        <a:bodyPr/>
        <a:lstStyle/>
        <a:p>
          <a:endParaRPr lang="zh-TW" altLang="en-US"/>
        </a:p>
      </dgm:t>
    </dgm:pt>
    <dgm:pt modelId="{E370688A-C907-46EE-B716-9B03B94FCC62}" type="pres">
      <dgm:prSet presAssocID="{ECB6AEBA-7D84-47A8-BF86-CF3BCF4E0233}" presName="descendantText" presStyleLbl="alignAccFollowNode1" presStyleIdx="0" presStyleCnt="5">
        <dgm:presLayoutVars>
          <dgm:bulletEnabled val="1"/>
        </dgm:presLayoutVars>
      </dgm:prSet>
      <dgm:spPr/>
      <dgm:t>
        <a:bodyPr/>
        <a:lstStyle/>
        <a:p>
          <a:endParaRPr lang="zh-TW" altLang="en-US"/>
        </a:p>
      </dgm:t>
    </dgm:pt>
    <dgm:pt modelId="{D43EC4B0-AB6C-4D3E-9978-F93BE8ABD83B}" type="pres">
      <dgm:prSet presAssocID="{8CCEC33B-12A8-49B6-84A5-3C4F71954B65}" presName="sp" presStyleCnt="0"/>
      <dgm:spPr/>
    </dgm:pt>
    <dgm:pt modelId="{588AF7E3-9316-4533-A382-04CFB2E59A5B}" type="pres">
      <dgm:prSet presAssocID="{7990F9BB-BB50-4FC6-B52E-CD4912565E67}" presName="linNode" presStyleCnt="0"/>
      <dgm:spPr/>
    </dgm:pt>
    <dgm:pt modelId="{EAC576AC-6540-4848-9935-8CD5821D2662}" type="pres">
      <dgm:prSet presAssocID="{7990F9BB-BB50-4FC6-B52E-CD4912565E67}" presName="parentText" presStyleLbl="node1" presStyleIdx="1" presStyleCnt="5">
        <dgm:presLayoutVars>
          <dgm:chMax val="1"/>
          <dgm:bulletEnabled val="1"/>
        </dgm:presLayoutVars>
      </dgm:prSet>
      <dgm:spPr/>
      <dgm:t>
        <a:bodyPr/>
        <a:lstStyle/>
        <a:p>
          <a:endParaRPr lang="zh-TW" altLang="en-US"/>
        </a:p>
      </dgm:t>
    </dgm:pt>
    <dgm:pt modelId="{3926BBCB-AD51-4DB9-BBA4-97F261F3E5EB}" type="pres">
      <dgm:prSet presAssocID="{7990F9BB-BB50-4FC6-B52E-CD4912565E67}" presName="descendantText" presStyleLbl="alignAccFollowNode1" presStyleIdx="1" presStyleCnt="5">
        <dgm:presLayoutVars>
          <dgm:bulletEnabled val="1"/>
        </dgm:presLayoutVars>
      </dgm:prSet>
      <dgm:spPr/>
      <dgm:t>
        <a:bodyPr/>
        <a:lstStyle/>
        <a:p>
          <a:endParaRPr lang="zh-TW" altLang="en-US"/>
        </a:p>
      </dgm:t>
    </dgm:pt>
    <dgm:pt modelId="{F6079576-5ACD-4802-BAA7-7CB45A0A232A}" type="pres">
      <dgm:prSet presAssocID="{8D43BB6D-9367-471C-8DDF-49AE0B35547D}" presName="sp" presStyleCnt="0"/>
      <dgm:spPr/>
    </dgm:pt>
    <dgm:pt modelId="{84D008C0-CFD7-4A28-B028-AC4AE5201C3B}" type="pres">
      <dgm:prSet presAssocID="{0FEB48A9-16CB-4C14-B782-EDC7644DA1EA}" presName="linNode" presStyleCnt="0"/>
      <dgm:spPr/>
    </dgm:pt>
    <dgm:pt modelId="{4BD1C4D7-7328-420B-9E0E-89001127B56B}" type="pres">
      <dgm:prSet presAssocID="{0FEB48A9-16CB-4C14-B782-EDC7644DA1EA}" presName="parentText" presStyleLbl="node1" presStyleIdx="2" presStyleCnt="5">
        <dgm:presLayoutVars>
          <dgm:chMax val="1"/>
          <dgm:bulletEnabled val="1"/>
        </dgm:presLayoutVars>
      </dgm:prSet>
      <dgm:spPr/>
      <dgm:t>
        <a:bodyPr/>
        <a:lstStyle/>
        <a:p>
          <a:endParaRPr lang="zh-TW" altLang="en-US"/>
        </a:p>
      </dgm:t>
    </dgm:pt>
    <dgm:pt modelId="{488F0FFD-55D0-4695-80F1-9A6C5F3E8FD6}" type="pres">
      <dgm:prSet presAssocID="{0FEB48A9-16CB-4C14-B782-EDC7644DA1EA}" presName="descendantText" presStyleLbl="alignAccFollowNode1" presStyleIdx="2" presStyleCnt="5">
        <dgm:presLayoutVars>
          <dgm:bulletEnabled val="1"/>
        </dgm:presLayoutVars>
      </dgm:prSet>
      <dgm:spPr/>
      <dgm:t>
        <a:bodyPr/>
        <a:lstStyle/>
        <a:p>
          <a:endParaRPr lang="zh-TW" altLang="en-US"/>
        </a:p>
      </dgm:t>
    </dgm:pt>
    <dgm:pt modelId="{D6BD03F3-FA42-4A88-99AB-46520E0212BA}" type="pres">
      <dgm:prSet presAssocID="{D29B1366-3ADB-44AE-9482-B60FB929675F}" presName="sp" presStyleCnt="0"/>
      <dgm:spPr/>
    </dgm:pt>
    <dgm:pt modelId="{F9747777-3027-4A73-9924-40C5FC079E11}" type="pres">
      <dgm:prSet presAssocID="{C16E11C0-96F7-4F07-AAEC-1487474804BF}" presName="linNode" presStyleCnt="0"/>
      <dgm:spPr/>
    </dgm:pt>
    <dgm:pt modelId="{0223D383-D32D-42AD-95C1-5812181E15A4}" type="pres">
      <dgm:prSet presAssocID="{C16E11C0-96F7-4F07-AAEC-1487474804BF}" presName="parentText" presStyleLbl="node1" presStyleIdx="3" presStyleCnt="5">
        <dgm:presLayoutVars>
          <dgm:chMax val="1"/>
          <dgm:bulletEnabled val="1"/>
        </dgm:presLayoutVars>
      </dgm:prSet>
      <dgm:spPr/>
      <dgm:t>
        <a:bodyPr/>
        <a:lstStyle/>
        <a:p>
          <a:endParaRPr lang="zh-TW" altLang="en-US"/>
        </a:p>
      </dgm:t>
    </dgm:pt>
    <dgm:pt modelId="{F2D77C60-B3BF-4FAA-8AE7-EE6896B8699D}" type="pres">
      <dgm:prSet presAssocID="{C16E11C0-96F7-4F07-AAEC-1487474804BF}" presName="descendantText" presStyleLbl="alignAccFollowNode1" presStyleIdx="3" presStyleCnt="5">
        <dgm:presLayoutVars>
          <dgm:bulletEnabled val="1"/>
        </dgm:presLayoutVars>
      </dgm:prSet>
      <dgm:spPr/>
      <dgm:t>
        <a:bodyPr/>
        <a:lstStyle/>
        <a:p>
          <a:endParaRPr lang="zh-TW" altLang="en-US"/>
        </a:p>
      </dgm:t>
    </dgm:pt>
    <dgm:pt modelId="{7F5DB928-2CD9-45BD-A7CE-C61786CEEC70}" type="pres">
      <dgm:prSet presAssocID="{F5E3CBEA-5EE3-4F9C-99AD-A606D279039C}" presName="sp" presStyleCnt="0"/>
      <dgm:spPr/>
    </dgm:pt>
    <dgm:pt modelId="{4CEA7B57-5D75-41A6-8494-5B5C7801329F}" type="pres">
      <dgm:prSet presAssocID="{DE99E539-0149-4E85-BF97-21F7C5BE2147}" presName="linNode" presStyleCnt="0"/>
      <dgm:spPr/>
    </dgm:pt>
    <dgm:pt modelId="{824834A0-3677-41E2-8EEE-45B41F6834AB}" type="pres">
      <dgm:prSet presAssocID="{DE99E539-0149-4E85-BF97-21F7C5BE2147}" presName="parentText" presStyleLbl="node1" presStyleIdx="4" presStyleCnt="5">
        <dgm:presLayoutVars>
          <dgm:chMax val="1"/>
          <dgm:bulletEnabled val="1"/>
        </dgm:presLayoutVars>
      </dgm:prSet>
      <dgm:spPr/>
      <dgm:t>
        <a:bodyPr/>
        <a:lstStyle/>
        <a:p>
          <a:endParaRPr lang="zh-TW" altLang="en-US"/>
        </a:p>
      </dgm:t>
    </dgm:pt>
    <dgm:pt modelId="{FB951387-A2E3-4BCE-A7B5-20C7987C3EC7}" type="pres">
      <dgm:prSet presAssocID="{DE99E539-0149-4E85-BF97-21F7C5BE2147}" presName="descendantText" presStyleLbl="alignAccFollowNode1" presStyleIdx="4" presStyleCnt="5">
        <dgm:presLayoutVars>
          <dgm:bulletEnabled val="1"/>
        </dgm:presLayoutVars>
      </dgm:prSet>
      <dgm:spPr/>
      <dgm:t>
        <a:bodyPr/>
        <a:lstStyle/>
        <a:p>
          <a:endParaRPr lang="zh-TW" altLang="en-US"/>
        </a:p>
      </dgm:t>
    </dgm:pt>
  </dgm:ptLst>
  <dgm:cxnLst>
    <dgm:cxn modelId="{FAFD9832-7277-4D34-BF79-424CD67426B6}" type="presOf" srcId="{64180595-7CB5-40CC-A267-03C58855975E}" destId="{96DC600D-766F-4FFB-8A38-F1DA1CFEAD74}" srcOrd="0" destOrd="0" presId="urn:microsoft.com/office/officeart/2005/8/layout/vList5"/>
    <dgm:cxn modelId="{2A93C204-CF53-4106-BBF6-9B059748D051}" srcId="{64180595-7CB5-40CC-A267-03C58855975E}" destId="{7990F9BB-BB50-4FC6-B52E-CD4912565E67}" srcOrd="1" destOrd="0" parTransId="{4316B47D-C5E6-4510-9E0C-F10168E2468A}" sibTransId="{8D43BB6D-9367-471C-8DDF-49AE0B35547D}"/>
    <dgm:cxn modelId="{51ED9D80-12E8-4C75-826A-30EC6033DB59}" srcId="{ECB6AEBA-7D84-47A8-BF86-CF3BCF4E0233}" destId="{0EEF6F28-5A71-470F-A433-55A2DE034C4B}" srcOrd="0" destOrd="0" parTransId="{A7F896D4-3237-48FA-92E7-08B1AB8FDF7C}" sibTransId="{9D0861C5-41A7-49E6-ADBF-7919DD711B07}"/>
    <dgm:cxn modelId="{E558D51D-8579-494A-98F3-D80CA1175230}" srcId="{C16E11C0-96F7-4F07-AAEC-1487474804BF}" destId="{7F68DC8D-8557-40D2-B864-52B06BD953C9}" srcOrd="2" destOrd="0" parTransId="{96B8AD66-A8E8-4EF7-955F-DC686602C12A}" sibTransId="{B9E5C240-14AF-456D-B104-CFA40B8FDEA6}"/>
    <dgm:cxn modelId="{007A7176-57CF-4F65-9C3F-A6E48E381FE3}" type="presOf" srcId="{9F6FD97F-289F-4B45-8A14-A624D854EE21}" destId="{E370688A-C907-46EE-B716-9B03B94FCC62}" srcOrd="0" destOrd="2" presId="urn:microsoft.com/office/officeart/2005/8/layout/vList5"/>
    <dgm:cxn modelId="{D41AC1C9-E35A-4062-9B89-9249AAC1F8E3}" type="presOf" srcId="{C16E11C0-96F7-4F07-AAEC-1487474804BF}" destId="{0223D383-D32D-42AD-95C1-5812181E15A4}" srcOrd="0" destOrd="0" presId="urn:microsoft.com/office/officeart/2005/8/layout/vList5"/>
    <dgm:cxn modelId="{5925EA35-6048-4ABB-BE49-85FF5983F3B4}" type="presOf" srcId="{E144AE1E-784F-4EC8-95A8-F828F4A04CFC}" destId="{3926BBCB-AD51-4DB9-BBA4-97F261F3E5EB}" srcOrd="0" destOrd="0" presId="urn:microsoft.com/office/officeart/2005/8/layout/vList5"/>
    <dgm:cxn modelId="{1CCC7E39-AD42-4A8D-B9F0-AE41AAB3EBA7}" type="presOf" srcId="{DF14C56C-6D3E-4029-AB3D-93B94CA6362A}" destId="{488F0FFD-55D0-4695-80F1-9A6C5F3E8FD6}" srcOrd="0" destOrd="1" presId="urn:microsoft.com/office/officeart/2005/8/layout/vList5"/>
    <dgm:cxn modelId="{BDBB5001-5D03-48D6-8902-C2C01C2CE887}" srcId="{ECB6AEBA-7D84-47A8-BF86-CF3BCF4E0233}" destId="{9F6FD97F-289F-4B45-8A14-A624D854EE21}" srcOrd="2" destOrd="0" parTransId="{4E3DD282-8C20-432D-B306-94E568AADB7A}" sibTransId="{D6BE6B24-DB14-4B3F-B7EF-64BD881B8C1F}"/>
    <dgm:cxn modelId="{79F79297-F19D-4C84-934A-ED122E4B2A3F}" srcId="{64180595-7CB5-40CC-A267-03C58855975E}" destId="{DE99E539-0149-4E85-BF97-21F7C5BE2147}" srcOrd="4" destOrd="0" parTransId="{BDBA685F-D421-4758-B366-9BFBAC1411DA}" sibTransId="{63BD80E8-6505-43AE-A0E2-7422BA0BA82A}"/>
    <dgm:cxn modelId="{808CC190-4847-4F44-9BD3-CCA5517B3B6F}" type="presOf" srcId="{19A00AAF-8C62-4CCD-A8EA-178C16BA5B76}" destId="{F2D77C60-B3BF-4FAA-8AE7-EE6896B8699D}" srcOrd="0" destOrd="1" presId="urn:microsoft.com/office/officeart/2005/8/layout/vList5"/>
    <dgm:cxn modelId="{5878EE69-541B-4F1B-933D-01A8A5935DF2}" srcId="{C16E11C0-96F7-4F07-AAEC-1487474804BF}" destId="{19A00AAF-8C62-4CCD-A8EA-178C16BA5B76}" srcOrd="1" destOrd="0" parTransId="{7C31C577-0FBB-4907-A6FB-AA0E7B311848}" sibTransId="{4AB66A20-8017-4F2D-ADF2-D0696EE2BA53}"/>
    <dgm:cxn modelId="{00EEA32D-B9C7-4814-A654-C8DA91D27C7C}" type="presOf" srcId="{2D6D089B-CDF6-4F69-9149-9C6B00B6BB78}" destId="{F2D77C60-B3BF-4FAA-8AE7-EE6896B8699D}" srcOrd="0" destOrd="0" presId="urn:microsoft.com/office/officeart/2005/8/layout/vList5"/>
    <dgm:cxn modelId="{77CC0E95-31D5-49EE-937E-F0934F1C8DA7}" type="presOf" srcId="{77B265D3-DB0F-44F7-99F3-2381E414F51C}" destId="{488F0FFD-55D0-4695-80F1-9A6C5F3E8FD6}" srcOrd="0" destOrd="0" presId="urn:microsoft.com/office/officeart/2005/8/layout/vList5"/>
    <dgm:cxn modelId="{ECB19757-2F56-4D77-9827-CCF8EF11D5BE}" srcId="{0FEB48A9-16CB-4C14-B782-EDC7644DA1EA}" destId="{DF14C56C-6D3E-4029-AB3D-93B94CA6362A}" srcOrd="1" destOrd="0" parTransId="{D2D8B88F-C4E2-4902-844F-CCC687AF12E2}" sibTransId="{F3A00F9E-8A31-4F23-8B83-37E53C46F468}"/>
    <dgm:cxn modelId="{DFEEF978-8E02-4A79-B711-FB4C2EF68AA5}" type="presOf" srcId="{9F4EDDDE-071E-45A7-BB60-F7FCE84168F0}" destId="{E370688A-C907-46EE-B716-9B03B94FCC62}" srcOrd="0" destOrd="1" presId="urn:microsoft.com/office/officeart/2005/8/layout/vList5"/>
    <dgm:cxn modelId="{11A4BB55-81E8-4606-971F-0C1ACBE7B9DA}" type="presOf" srcId="{0EEF6F28-5A71-470F-A433-55A2DE034C4B}" destId="{E370688A-C907-46EE-B716-9B03B94FCC62}" srcOrd="0" destOrd="0" presId="urn:microsoft.com/office/officeart/2005/8/layout/vList5"/>
    <dgm:cxn modelId="{661C638D-3339-4A52-84E8-DCBBD3E9049A}" srcId="{64180595-7CB5-40CC-A267-03C58855975E}" destId="{0FEB48A9-16CB-4C14-B782-EDC7644DA1EA}" srcOrd="2" destOrd="0" parTransId="{E32C97E6-A9DE-45CE-8906-20A675D7CC60}" sibTransId="{D29B1366-3ADB-44AE-9482-B60FB929675F}"/>
    <dgm:cxn modelId="{B6690BB3-5F46-4D2A-A51A-218B1659EF8C}" srcId="{64180595-7CB5-40CC-A267-03C58855975E}" destId="{C16E11C0-96F7-4F07-AAEC-1487474804BF}" srcOrd="3" destOrd="0" parTransId="{D8D42BC8-8187-4768-87F0-A30D4521A563}" sibTransId="{F5E3CBEA-5EE3-4F9C-99AD-A606D279039C}"/>
    <dgm:cxn modelId="{22051E74-D8B0-4E37-A5BC-1EDB6E3426B4}" srcId="{C16E11C0-96F7-4F07-AAEC-1487474804BF}" destId="{2D6D089B-CDF6-4F69-9149-9C6B00B6BB78}" srcOrd="0" destOrd="0" parTransId="{94544715-5977-475A-83F9-541D30C702F6}" sibTransId="{5E9ABA35-482A-4106-B2B1-F1D844499468}"/>
    <dgm:cxn modelId="{8FEBFD0C-D6F3-4DA5-9315-E667C5BDB7CF}" type="presOf" srcId="{468D9AE8-3C3C-409E-9C73-75464CA6FAA4}" destId="{FB951387-A2E3-4BCE-A7B5-20C7987C3EC7}" srcOrd="0" destOrd="0" presId="urn:microsoft.com/office/officeart/2005/8/layout/vList5"/>
    <dgm:cxn modelId="{CC5E5710-32D8-4514-A991-D19953CFD4B6}" type="presOf" srcId="{7F68DC8D-8557-40D2-B864-52B06BD953C9}" destId="{F2D77C60-B3BF-4FAA-8AE7-EE6896B8699D}" srcOrd="0" destOrd="2" presId="urn:microsoft.com/office/officeart/2005/8/layout/vList5"/>
    <dgm:cxn modelId="{0270BDD2-BBD7-49AF-A66C-C0847B969F23}" type="presOf" srcId="{DE99E539-0149-4E85-BF97-21F7C5BE2147}" destId="{824834A0-3677-41E2-8EEE-45B41F6834AB}" srcOrd="0" destOrd="0" presId="urn:microsoft.com/office/officeart/2005/8/layout/vList5"/>
    <dgm:cxn modelId="{E43FE14C-E55D-4DBB-BC48-28E98896712B}" srcId="{0FEB48A9-16CB-4C14-B782-EDC7644DA1EA}" destId="{77B265D3-DB0F-44F7-99F3-2381E414F51C}" srcOrd="0" destOrd="0" parTransId="{EB8FFD60-FDD8-46F6-A754-673AD3476268}" sibTransId="{20B276CF-FFDF-4038-90BF-482A69DBBBEC}"/>
    <dgm:cxn modelId="{637A074B-A3AB-46AE-A8F3-AFE2280AA20A}" type="presOf" srcId="{0FEB48A9-16CB-4C14-B782-EDC7644DA1EA}" destId="{4BD1C4D7-7328-420B-9E0E-89001127B56B}" srcOrd="0" destOrd="0" presId="urn:microsoft.com/office/officeart/2005/8/layout/vList5"/>
    <dgm:cxn modelId="{0083C356-0546-4C13-BC2D-47030A966A7C}" srcId="{7990F9BB-BB50-4FC6-B52E-CD4912565E67}" destId="{FB259341-A43B-4E5B-AD21-E18E927DC034}" srcOrd="1" destOrd="0" parTransId="{E2050F6C-5CDB-47EA-A538-887470136F73}" sibTransId="{52A8F888-FCC4-43EA-86A8-6A1240AA21CC}"/>
    <dgm:cxn modelId="{029B0F06-AB14-4B79-81A9-6C961E8F8709}" srcId="{64180595-7CB5-40CC-A267-03C58855975E}" destId="{ECB6AEBA-7D84-47A8-BF86-CF3BCF4E0233}" srcOrd="0" destOrd="0" parTransId="{A14EE5B6-6DAE-476C-9A94-0B43C38DA429}" sibTransId="{8CCEC33B-12A8-49B6-84A5-3C4F71954B65}"/>
    <dgm:cxn modelId="{3C52217F-6E50-4535-ABCC-1D8746E77047}" srcId="{DE99E539-0149-4E85-BF97-21F7C5BE2147}" destId="{468D9AE8-3C3C-409E-9C73-75464CA6FAA4}" srcOrd="0" destOrd="0" parTransId="{2B5D8030-04BC-40EF-B294-CA27230BDB70}" sibTransId="{BA504429-3E9E-4AFF-BB86-53364FC9D30D}"/>
    <dgm:cxn modelId="{08174A10-ACB7-464A-813C-D61A6B10A4AD}" srcId="{7990F9BB-BB50-4FC6-B52E-CD4912565E67}" destId="{E144AE1E-784F-4EC8-95A8-F828F4A04CFC}" srcOrd="0" destOrd="0" parTransId="{42EB0228-F75C-481B-AE97-1D7D1AF661B8}" sibTransId="{EB519118-51B7-49BB-AB94-6071CF470A45}"/>
    <dgm:cxn modelId="{B2FE7974-6114-4228-B87F-8CC9BB5AC745}" type="presOf" srcId="{7E110600-7F07-4707-9A57-5F5A7952F828}" destId="{FB951387-A2E3-4BCE-A7B5-20C7987C3EC7}" srcOrd="0" destOrd="1" presId="urn:microsoft.com/office/officeart/2005/8/layout/vList5"/>
    <dgm:cxn modelId="{158F6310-3E00-47F0-8E72-E349E9DAEB77}" type="presOf" srcId="{7990F9BB-BB50-4FC6-B52E-CD4912565E67}" destId="{EAC576AC-6540-4848-9935-8CD5821D2662}" srcOrd="0" destOrd="0" presId="urn:microsoft.com/office/officeart/2005/8/layout/vList5"/>
    <dgm:cxn modelId="{F306C14E-7BD9-43EF-B03F-C4328DA72432}" srcId="{DE99E539-0149-4E85-BF97-21F7C5BE2147}" destId="{7E110600-7F07-4707-9A57-5F5A7952F828}" srcOrd="1" destOrd="0" parTransId="{2A041CA1-49BB-4093-8ECD-2DE14F288A80}" sibTransId="{A3B3223F-53B4-4770-978A-20F18EB59F04}"/>
    <dgm:cxn modelId="{5174828D-F592-4EB8-AB0A-1388576B18E9}" type="presOf" srcId="{9C7572BC-5550-40A7-8459-7D5CD07A721D}" destId="{3926BBCB-AD51-4DB9-BBA4-97F261F3E5EB}" srcOrd="0" destOrd="2" presId="urn:microsoft.com/office/officeart/2005/8/layout/vList5"/>
    <dgm:cxn modelId="{281EC7EA-E9AC-4CA5-838A-669F9063E5A3}" srcId="{ECB6AEBA-7D84-47A8-BF86-CF3BCF4E0233}" destId="{9F4EDDDE-071E-45A7-BB60-F7FCE84168F0}" srcOrd="1" destOrd="0" parTransId="{4011290E-16E0-47D6-AD2C-34F388C2C752}" sibTransId="{CD343DAE-ACF4-4242-8F22-F244A2B7F5B5}"/>
    <dgm:cxn modelId="{79D69B07-D804-4975-9CA7-4C3E292E5E1A}" type="presOf" srcId="{FB259341-A43B-4E5B-AD21-E18E927DC034}" destId="{3926BBCB-AD51-4DB9-BBA4-97F261F3E5EB}" srcOrd="0" destOrd="1" presId="urn:microsoft.com/office/officeart/2005/8/layout/vList5"/>
    <dgm:cxn modelId="{E846FE00-90C9-4F5A-ABF3-4CB8B8E76259}" type="presOf" srcId="{ECB6AEBA-7D84-47A8-BF86-CF3BCF4E0233}" destId="{3B75A143-57D1-4EF3-9FD7-E8F71E1145FF}" srcOrd="0" destOrd="0" presId="urn:microsoft.com/office/officeart/2005/8/layout/vList5"/>
    <dgm:cxn modelId="{81260E39-B0D2-4D10-B234-28A3EAC0AAAA}" srcId="{7990F9BB-BB50-4FC6-B52E-CD4912565E67}" destId="{9C7572BC-5550-40A7-8459-7D5CD07A721D}" srcOrd="2" destOrd="0" parTransId="{A7584598-00A3-4CC5-AE47-4BCD188E9FEE}" sibTransId="{A7F8084D-4D42-40AE-AC1C-476A10B5F9B5}"/>
    <dgm:cxn modelId="{CB7B01B3-7BAC-47A3-BB45-9899C9EA0B1E}" type="presParOf" srcId="{96DC600D-766F-4FFB-8A38-F1DA1CFEAD74}" destId="{1DCE6382-6D85-43C9-AC1A-6A741EDA138A}" srcOrd="0" destOrd="0" presId="urn:microsoft.com/office/officeart/2005/8/layout/vList5"/>
    <dgm:cxn modelId="{1CEC67E6-F016-4E5C-B2E6-B972B67C225B}" type="presParOf" srcId="{1DCE6382-6D85-43C9-AC1A-6A741EDA138A}" destId="{3B75A143-57D1-4EF3-9FD7-E8F71E1145FF}" srcOrd="0" destOrd="0" presId="urn:microsoft.com/office/officeart/2005/8/layout/vList5"/>
    <dgm:cxn modelId="{48F946AE-E35C-40E6-9BDB-5C99CB45276B}" type="presParOf" srcId="{1DCE6382-6D85-43C9-AC1A-6A741EDA138A}" destId="{E370688A-C907-46EE-B716-9B03B94FCC62}" srcOrd="1" destOrd="0" presId="urn:microsoft.com/office/officeart/2005/8/layout/vList5"/>
    <dgm:cxn modelId="{B7B52BF1-209D-4D58-99DE-CEFFB5AF365A}" type="presParOf" srcId="{96DC600D-766F-4FFB-8A38-F1DA1CFEAD74}" destId="{D43EC4B0-AB6C-4D3E-9978-F93BE8ABD83B}" srcOrd="1" destOrd="0" presId="urn:microsoft.com/office/officeart/2005/8/layout/vList5"/>
    <dgm:cxn modelId="{57CC77BF-E52E-4587-B264-8885F180CEB9}" type="presParOf" srcId="{96DC600D-766F-4FFB-8A38-F1DA1CFEAD74}" destId="{588AF7E3-9316-4533-A382-04CFB2E59A5B}" srcOrd="2" destOrd="0" presId="urn:microsoft.com/office/officeart/2005/8/layout/vList5"/>
    <dgm:cxn modelId="{96F7BA99-5341-4BA8-B6D7-4211D437D415}" type="presParOf" srcId="{588AF7E3-9316-4533-A382-04CFB2E59A5B}" destId="{EAC576AC-6540-4848-9935-8CD5821D2662}" srcOrd="0" destOrd="0" presId="urn:microsoft.com/office/officeart/2005/8/layout/vList5"/>
    <dgm:cxn modelId="{520BF65E-BB05-475B-95C7-A8218AD946DD}" type="presParOf" srcId="{588AF7E3-9316-4533-A382-04CFB2E59A5B}" destId="{3926BBCB-AD51-4DB9-BBA4-97F261F3E5EB}" srcOrd="1" destOrd="0" presId="urn:microsoft.com/office/officeart/2005/8/layout/vList5"/>
    <dgm:cxn modelId="{BE8A5FEB-A9DB-422A-8BFD-2238DFD90FA1}" type="presParOf" srcId="{96DC600D-766F-4FFB-8A38-F1DA1CFEAD74}" destId="{F6079576-5ACD-4802-BAA7-7CB45A0A232A}" srcOrd="3" destOrd="0" presId="urn:microsoft.com/office/officeart/2005/8/layout/vList5"/>
    <dgm:cxn modelId="{1D22BC34-3159-403D-B47A-9E369D9B9248}" type="presParOf" srcId="{96DC600D-766F-4FFB-8A38-F1DA1CFEAD74}" destId="{84D008C0-CFD7-4A28-B028-AC4AE5201C3B}" srcOrd="4" destOrd="0" presId="urn:microsoft.com/office/officeart/2005/8/layout/vList5"/>
    <dgm:cxn modelId="{7860A4A1-F974-4024-AB63-25C741DD4EAC}" type="presParOf" srcId="{84D008C0-CFD7-4A28-B028-AC4AE5201C3B}" destId="{4BD1C4D7-7328-420B-9E0E-89001127B56B}" srcOrd="0" destOrd="0" presId="urn:microsoft.com/office/officeart/2005/8/layout/vList5"/>
    <dgm:cxn modelId="{6B85E447-1F18-4713-B382-EC682220C505}" type="presParOf" srcId="{84D008C0-CFD7-4A28-B028-AC4AE5201C3B}" destId="{488F0FFD-55D0-4695-80F1-9A6C5F3E8FD6}" srcOrd="1" destOrd="0" presId="urn:microsoft.com/office/officeart/2005/8/layout/vList5"/>
    <dgm:cxn modelId="{13851DDA-B2CB-4710-96A1-FF216FDF7446}" type="presParOf" srcId="{96DC600D-766F-4FFB-8A38-F1DA1CFEAD74}" destId="{D6BD03F3-FA42-4A88-99AB-46520E0212BA}" srcOrd="5" destOrd="0" presId="urn:microsoft.com/office/officeart/2005/8/layout/vList5"/>
    <dgm:cxn modelId="{332E5884-0879-4D8D-8636-CA52E7517C91}" type="presParOf" srcId="{96DC600D-766F-4FFB-8A38-F1DA1CFEAD74}" destId="{F9747777-3027-4A73-9924-40C5FC079E11}" srcOrd="6" destOrd="0" presId="urn:microsoft.com/office/officeart/2005/8/layout/vList5"/>
    <dgm:cxn modelId="{766E98FF-AC13-46F8-B348-CBA8DD4E4A2B}" type="presParOf" srcId="{F9747777-3027-4A73-9924-40C5FC079E11}" destId="{0223D383-D32D-42AD-95C1-5812181E15A4}" srcOrd="0" destOrd="0" presId="urn:microsoft.com/office/officeart/2005/8/layout/vList5"/>
    <dgm:cxn modelId="{8352B752-466C-41F2-87D9-79429A05BD2F}" type="presParOf" srcId="{F9747777-3027-4A73-9924-40C5FC079E11}" destId="{F2D77C60-B3BF-4FAA-8AE7-EE6896B8699D}" srcOrd="1" destOrd="0" presId="urn:microsoft.com/office/officeart/2005/8/layout/vList5"/>
    <dgm:cxn modelId="{18F1D4F4-85F6-4BD6-BB04-14EE4E0DF850}" type="presParOf" srcId="{96DC600D-766F-4FFB-8A38-F1DA1CFEAD74}" destId="{7F5DB928-2CD9-45BD-A7CE-C61786CEEC70}" srcOrd="7" destOrd="0" presId="urn:microsoft.com/office/officeart/2005/8/layout/vList5"/>
    <dgm:cxn modelId="{9A202BDB-5860-4E5D-B5A2-739DFA72FE8F}" type="presParOf" srcId="{96DC600D-766F-4FFB-8A38-F1DA1CFEAD74}" destId="{4CEA7B57-5D75-41A6-8494-5B5C7801329F}" srcOrd="8" destOrd="0" presId="urn:microsoft.com/office/officeart/2005/8/layout/vList5"/>
    <dgm:cxn modelId="{C1807539-D67A-484E-A2D5-E727680AB669}" type="presParOf" srcId="{4CEA7B57-5D75-41A6-8494-5B5C7801329F}" destId="{824834A0-3677-41E2-8EEE-45B41F6834AB}" srcOrd="0" destOrd="0" presId="urn:microsoft.com/office/officeart/2005/8/layout/vList5"/>
    <dgm:cxn modelId="{49E0F1D7-54CD-443D-850D-26AB135D6704}" type="presParOf" srcId="{4CEA7B57-5D75-41A6-8494-5B5C7801329F}" destId="{FB951387-A2E3-4BCE-A7B5-20C7987C3EC7}"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70688A-C907-46EE-B716-9B03B94FCC62}">
      <dsp:nvSpPr>
        <dsp:cNvPr id="0" name=""/>
        <dsp:cNvSpPr/>
      </dsp:nvSpPr>
      <dsp:spPr>
        <a:xfrm rot="5400000">
          <a:off x="4816055" y="-2005441"/>
          <a:ext cx="664699" cy="484555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收單費率確認</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開立永豐銀行撥款帳戶</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合約書內容確認</a:t>
          </a:r>
          <a:endParaRPr lang="zh-TW" altLang="en-US" sz="1400" b="1" kern="1200" dirty="0">
            <a:latin typeface="微軟正黑體" pitchFamily="34" charset="-120"/>
            <a:ea typeface="微軟正黑體" pitchFamily="34" charset="-120"/>
          </a:endParaRPr>
        </a:p>
      </dsp:txBody>
      <dsp:txXfrm rot="5400000">
        <a:off x="4816055" y="-2005441"/>
        <a:ext cx="664699" cy="4845557"/>
      </dsp:txXfrm>
    </dsp:sp>
    <dsp:sp modelId="{3B75A143-57D1-4EF3-9FD7-E8F71E1145FF}">
      <dsp:nvSpPr>
        <dsp:cNvPr id="0" name=""/>
        <dsp:cNvSpPr/>
      </dsp:nvSpPr>
      <dsp:spPr>
        <a:xfrm>
          <a:off x="0" y="1900"/>
          <a:ext cx="2725626" cy="8308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洽談合作條件</a:t>
          </a:r>
          <a:endParaRPr lang="zh-TW" altLang="en-US" sz="2400" b="1" kern="1200" dirty="0">
            <a:latin typeface="微軟正黑體" pitchFamily="34" charset="-120"/>
            <a:ea typeface="微軟正黑體" pitchFamily="34" charset="-120"/>
          </a:endParaRPr>
        </a:p>
      </dsp:txBody>
      <dsp:txXfrm>
        <a:off x="0" y="1900"/>
        <a:ext cx="2725626" cy="830874"/>
      </dsp:txXfrm>
    </dsp:sp>
    <dsp:sp modelId="{3926BBCB-AD51-4DB9-BBA4-97F261F3E5EB}">
      <dsp:nvSpPr>
        <dsp:cNvPr id="0" name=""/>
        <dsp:cNvSpPr/>
      </dsp:nvSpPr>
      <dsp:spPr>
        <a:xfrm rot="5400000">
          <a:off x="4816055" y="-1133022"/>
          <a:ext cx="664699" cy="484555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商店合約書用印</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商店門市拍攝</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專人收取簽約文件</a:t>
          </a:r>
          <a:endParaRPr lang="zh-TW" altLang="en-US" sz="1400" b="1" kern="1200" dirty="0">
            <a:latin typeface="微軟正黑體" pitchFamily="34" charset="-120"/>
            <a:ea typeface="微軟正黑體" pitchFamily="34" charset="-120"/>
          </a:endParaRPr>
        </a:p>
      </dsp:txBody>
      <dsp:txXfrm rot="5400000">
        <a:off x="4816055" y="-1133022"/>
        <a:ext cx="664699" cy="4845557"/>
      </dsp:txXfrm>
    </dsp:sp>
    <dsp:sp modelId="{EAC576AC-6540-4848-9935-8CD5821D2662}">
      <dsp:nvSpPr>
        <dsp:cNvPr id="0" name=""/>
        <dsp:cNvSpPr/>
      </dsp:nvSpPr>
      <dsp:spPr>
        <a:xfrm>
          <a:off x="0" y="874318"/>
          <a:ext cx="2725626" cy="8308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簽約用印收件</a:t>
          </a:r>
          <a:endParaRPr lang="zh-TW" altLang="en-US" sz="2400" b="1" kern="1200" dirty="0">
            <a:latin typeface="微軟正黑體" pitchFamily="34" charset="-120"/>
            <a:ea typeface="微軟正黑體" pitchFamily="34" charset="-120"/>
          </a:endParaRPr>
        </a:p>
      </dsp:txBody>
      <dsp:txXfrm>
        <a:off x="0" y="874318"/>
        <a:ext cx="2725626" cy="830874"/>
      </dsp:txXfrm>
    </dsp:sp>
    <dsp:sp modelId="{488F0FFD-55D0-4695-80F1-9A6C5F3E8FD6}">
      <dsp:nvSpPr>
        <dsp:cNvPr id="0" name=""/>
        <dsp:cNvSpPr/>
      </dsp:nvSpPr>
      <dsp:spPr>
        <a:xfrm rot="5400000">
          <a:off x="4816055" y="-260603"/>
          <a:ext cx="664699" cy="484555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商店資料審查</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核准派工</a:t>
          </a:r>
          <a:endParaRPr lang="zh-TW" altLang="en-US" sz="1400" b="1" kern="1200" dirty="0">
            <a:latin typeface="微軟正黑體" pitchFamily="34" charset="-120"/>
            <a:ea typeface="微軟正黑體" pitchFamily="34" charset="-120"/>
          </a:endParaRPr>
        </a:p>
      </dsp:txBody>
      <dsp:txXfrm rot="5400000">
        <a:off x="4816055" y="-260603"/>
        <a:ext cx="664699" cy="4845557"/>
      </dsp:txXfrm>
    </dsp:sp>
    <dsp:sp modelId="{4BD1C4D7-7328-420B-9E0E-89001127B56B}">
      <dsp:nvSpPr>
        <dsp:cNvPr id="0" name=""/>
        <dsp:cNvSpPr/>
      </dsp:nvSpPr>
      <dsp:spPr>
        <a:xfrm>
          <a:off x="0" y="1746737"/>
          <a:ext cx="2725626" cy="8308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徵信審核</a:t>
          </a:r>
          <a:endParaRPr lang="zh-TW" altLang="en-US" sz="2400" b="1" kern="1200" dirty="0">
            <a:latin typeface="微軟正黑體" pitchFamily="34" charset="-120"/>
            <a:ea typeface="微軟正黑體" pitchFamily="34" charset="-120"/>
          </a:endParaRPr>
        </a:p>
      </dsp:txBody>
      <dsp:txXfrm>
        <a:off x="0" y="1746737"/>
        <a:ext cx="2725626" cy="830874"/>
      </dsp:txXfrm>
    </dsp:sp>
    <dsp:sp modelId="{F2D77C60-B3BF-4FAA-8AE7-EE6896B8699D}">
      <dsp:nvSpPr>
        <dsp:cNvPr id="0" name=""/>
        <dsp:cNvSpPr/>
      </dsp:nvSpPr>
      <dsp:spPr>
        <a:xfrm rot="5400000">
          <a:off x="4816055" y="611814"/>
          <a:ext cx="664699" cy="484555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寄發</a:t>
          </a:r>
          <a:r>
            <a:rPr lang="en-US" altLang="zh-TW" sz="1400" b="1" kern="1200" dirty="0" err="1" smtClean="0">
              <a:latin typeface="微軟正黑體" pitchFamily="34" charset="-120"/>
              <a:ea typeface="微軟正黑體" pitchFamily="34" charset="-120"/>
            </a:rPr>
            <a:t>mPOS</a:t>
          </a:r>
          <a:r>
            <a:rPr lang="zh-TW" altLang="en-US" sz="1400" b="1" kern="1200" dirty="0" smtClean="0">
              <a:latin typeface="微軟正黑體" pitchFamily="34" charset="-120"/>
              <a:ea typeface="微軟正黑體" pitchFamily="34" charset="-120"/>
            </a:rPr>
            <a:t>帳號及啟動碼</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寄發</a:t>
          </a:r>
          <a:r>
            <a:rPr lang="en-US" altLang="zh-TW" sz="1400" b="1" kern="1200" dirty="0" err="1" smtClean="0">
              <a:latin typeface="微軟正黑體" pitchFamily="34" charset="-120"/>
              <a:ea typeface="微軟正黑體" pitchFamily="34" charset="-120"/>
            </a:rPr>
            <a:t>mPOS</a:t>
          </a:r>
          <a:r>
            <a:rPr lang="zh-TW" altLang="en-US" sz="1400" b="1" kern="1200" dirty="0" smtClean="0">
              <a:latin typeface="微軟正黑體" pitchFamily="34" charset="-120"/>
              <a:ea typeface="微軟正黑體" pitchFamily="34" charset="-120"/>
            </a:rPr>
            <a:t>讀卡機</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安裝</a:t>
          </a:r>
          <a:r>
            <a:rPr lang="en-US" altLang="zh-TW" sz="1400" b="1" kern="1200" dirty="0" smtClean="0">
              <a:latin typeface="微軟正黑體" pitchFamily="34" charset="-120"/>
              <a:ea typeface="微軟正黑體" pitchFamily="34" charset="-120"/>
            </a:rPr>
            <a:t>APP</a:t>
          </a:r>
          <a:r>
            <a:rPr lang="zh-TW" altLang="en-US" sz="1400" b="1" kern="1200" dirty="0" smtClean="0">
              <a:latin typeface="微軟正黑體" pitchFamily="34" charset="-120"/>
              <a:ea typeface="微軟正黑體" pitchFamily="34" charset="-120"/>
            </a:rPr>
            <a:t>，啟用</a:t>
          </a:r>
          <a:r>
            <a:rPr lang="en-US" altLang="zh-TW" sz="1400" b="1" kern="1200" dirty="0" err="1" smtClean="0">
              <a:latin typeface="微軟正黑體" pitchFamily="34" charset="-120"/>
              <a:ea typeface="微軟正黑體" pitchFamily="34" charset="-120"/>
            </a:rPr>
            <a:t>mPOS</a:t>
          </a:r>
          <a:endParaRPr lang="zh-TW" altLang="en-US" sz="1400" b="1" kern="1200" dirty="0">
            <a:latin typeface="微軟正黑體" pitchFamily="34" charset="-120"/>
            <a:ea typeface="微軟正黑體" pitchFamily="34" charset="-120"/>
          </a:endParaRPr>
        </a:p>
      </dsp:txBody>
      <dsp:txXfrm rot="5400000">
        <a:off x="4816055" y="611814"/>
        <a:ext cx="664699" cy="4845557"/>
      </dsp:txXfrm>
    </dsp:sp>
    <dsp:sp modelId="{0223D383-D32D-42AD-95C1-5812181E15A4}">
      <dsp:nvSpPr>
        <dsp:cNvPr id="0" name=""/>
        <dsp:cNvSpPr/>
      </dsp:nvSpPr>
      <dsp:spPr>
        <a:xfrm>
          <a:off x="0" y="2619156"/>
          <a:ext cx="2725626" cy="8308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安裝讀卡機及</a:t>
          </a:r>
          <a:r>
            <a:rPr lang="en-US" altLang="zh-TW" sz="2400" b="1" kern="1200" dirty="0" smtClean="0">
              <a:latin typeface="微軟正黑體" pitchFamily="34" charset="-120"/>
              <a:ea typeface="微軟正黑體" pitchFamily="34" charset="-120"/>
            </a:rPr>
            <a:t>APP</a:t>
          </a:r>
          <a:endParaRPr lang="zh-TW" altLang="en-US" sz="2400" b="1" kern="1200" dirty="0">
            <a:latin typeface="微軟正黑體" pitchFamily="34" charset="-120"/>
            <a:ea typeface="微軟正黑體" pitchFamily="34" charset="-120"/>
          </a:endParaRPr>
        </a:p>
      </dsp:txBody>
      <dsp:txXfrm>
        <a:off x="0" y="2619156"/>
        <a:ext cx="2725626" cy="830874"/>
      </dsp:txXfrm>
    </dsp:sp>
    <dsp:sp modelId="{FB951387-A2E3-4BCE-A7B5-20C7987C3EC7}">
      <dsp:nvSpPr>
        <dsp:cNvPr id="0" name=""/>
        <dsp:cNvSpPr/>
      </dsp:nvSpPr>
      <dsp:spPr>
        <a:xfrm rot="5400000">
          <a:off x="4816055" y="1484233"/>
          <a:ext cx="664699" cy="484555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每日結帳後，永豐銀行將撥款至指定帳戶</a:t>
          </a:r>
          <a:endParaRPr lang="zh-TW" altLang="en-US" sz="1400" b="1" kern="1200" dirty="0">
            <a:latin typeface="微軟正黑體" pitchFamily="34" charset="-120"/>
            <a:ea typeface="微軟正黑體" pitchFamily="34" charset="-120"/>
          </a:endParaRPr>
        </a:p>
        <a:p>
          <a:pPr marL="114300" lvl="1" indent="-114300" algn="l" defTabSz="622300">
            <a:lnSpc>
              <a:spcPts val="1680"/>
            </a:lnSpc>
            <a:spcBef>
              <a:spcPct val="0"/>
            </a:spcBef>
            <a:spcAft>
              <a:spcPts val="0"/>
            </a:spcAft>
            <a:buChar char="••"/>
          </a:pPr>
          <a:r>
            <a:rPr lang="zh-TW" altLang="en-US" sz="1400" b="1" kern="1200" dirty="0" smtClean="0">
              <a:latin typeface="微軟正黑體" pitchFamily="34" charset="-120"/>
              <a:ea typeface="微軟正黑體" pitchFamily="34" charset="-120"/>
            </a:rPr>
            <a:t>每月初開立電子發票及收據</a:t>
          </a:r>
          <a:endParaRPr lang="zh-TW" altLang="en-US" sz="1400" b="1" kern="1200" dirty="0">
            <a:latin typeface="微軟正黑體" pitchFamily="34" charset="-120"/>
            <a:ea typeface="微軟正黑體" pitchFamily="34" charset="-120"/>
          </a:endParaRPr>
        </a:p>
      </dsp:txBody>
      <dsp:txXfrm rot="5400000">
        <a:off x="4816055" y="1484233"/>
        <a:ext cx="664699" cy="4845557"/>
      </dsp:txXfrm>
    </dsp:sp>
    <dsp:sp modelId="{824834A0-3677-41E2-8EEE-45B41F6834AB}">
      <dsp:nvSpPr>
        <dsp:cNvPr id="0" name=""/>
        <dsp:cNvSpPr/>
      </dsp:nvSpPr>
      <dsp:spPr>
        <a:xfrm>
          <a:off x="0" y="3491574"/>
          <a:ext cx="2725626" cy="83087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開始刷卡</a:t>
          </a:r>
          <a:endParaRPr lang="zh-TW" altLang="en-US" sz="2400" b="1" kern="1200" dirty="0">
            <a:latin typeface="微軟正黑體" pitchFamily="34" charset="-120"/>
            <a:ea typeface="微軟正黑體" pitchFamily="34" charset="-120"/>
          </a:endParaRPr>
        </a:p>
      </dsp:txBody>
      <dsp:txXfrm>
        <a:off x="0" y="3491574"/>
        <a:ext cx="2725626" cy="83087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A7AAE7-49CE-446B-A522-A3A9746D559A}" type="datetimeFigureOut">
              <a:rPr lang="zh-TW" altLang="en-US" smtClean="0"/>
              <a:pPr/>
              <a:t>2015/12/18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4549C9-AFB5-4FB6-8ADA-276A72450608}" type="slidenum">
              <a:rPr lang="zh-TW" altLang="en-US" smtClean="0"/>
              <a:pPr/>
              <a:t>‹#›</a:t>
            </a:fld>
            <a:endParaRPr lang="zh-TW" altLang="en-US"/>
          </a:p>
        </p:txBody>
      </p:sp>
    </p:spTree>
    <p:extLst>
      <p:ext uri="{BB962C8B-B14F-4D97-AF65-F5344CB8AC3E}">
        <p14:creationId xmlns:p14="http://schemas.microsoft.com/office/powerpoint/2010/main" xmlns="" val="10492432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圓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圓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705600" y="4206240"/>
            <a:ext cx="960120" cy="457200"/>
          </a:xfrm>
        </p:spPr>
        <p:txBody>
          <a:bodyPr/>
          <a:lstStyle/>
          <a:p>
            <a:fld id="{05D64EFF-1A74-4127-A089-CF5E009C5612}" type="datetimeFigureOut">
              <a:rPr lang="zh-TW" altLang="en-US" smtClean="0"/>
              <a:pPr/>
              <a:t>2015/12/18</a:t>
            </a:fld>
            <a:endParaRPr lang="zh-TW" altLang="en-US"/>
          </a:p>
        </p:txBody>
      </p:sp>
      <p:sp>
        <p:nvSpPr>
          <p:cNvPr id="17" name="頁尾版面配置區 16"/>
          <p:cNvSpPr>
            <a:spLocks noGrp="1"/>
          </p:cNvSpPr>
          <p:nvPr>
            <p:ph type="ftr" sz="quarter" idx="11"/>
          </p:nvPr>
        </p:nvSpPr>
        <p:spPr>
          <a:xfrm>
            <a:off x="5410200" y="4205288"/>
            <a:ext cx="1295400" cy="457200"/>
          </a:xfrm>
        </p:spPr>
        <p:txBody>
          <a:bodyPr/>
          <a:lstStyle/>
          <a:p>
            <a:endParaRPr lang="zh-TW" altLang="en-US"/>
          </a:p>
        </p:txBody>
      </p:sp>
      <p:sp>
        <p:nvSpPr>
          <p:cNvPr id="29" name="投影片編號版面配置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F96F9A4-4248-49DE-BF03-65EF9C05124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81800" y="1143000"/>
            <a:ext cx="1905000" cy="5486400"/>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143000"/>
            <a:ext cx="6248400" cy="5486400"/>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lvl1pPr>
              <a:defRPr>
                <a:latin typeface="微軟正黑體" pitchFamily="34" charset="-120"/>
                <a:ea typeface="微軟正黑體" pitchFamily="34" charset="-120"/>
              </a:defRPr>
            </a:lvl1pPr>
            <a:lvl2pPr>
              <a:defRPr>
                <a:latin typeface="微軟正黑體" pitchFamily="34" charset="-120"/>
                <a:ea typeface="微軟正黑體" pitchFamily="34" charset="-120"/>
              </a:defRPr>
            </a:lvl2pPr>
            <a:lvl3pPr>
              <a:defRPr>
                <a:latin typeface="微軟正黑體" pitchFamily="34" charset="-120"/>
                <a:ea typeface="微軟正黑體" pitchFamily="34" charset="-120"/>
              </a:defRPr>
            </a:lvl3pPr>
            <a:lvl4pPr>
              <a:defRPr>
                <a:latin typeface="微軟正黑體" pitchFamily="34" charset="-120"/>
                <a:ea typeface="微軟正黑體" pitchFamily="34" charset="-120"/>
              </a:defRPr>
            </a:lvl4pPr>
            <a:lvl5pPr>
              <a:defRPr>
                <a:latin typeface="微軟正黑體" pitchFamily="34" charset="-120"/>
                <a:ea typeface="微軟正黑體" pitchFamily="34" charset="-120"/>
              </a:defRPr>
            </a:lvl5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81000" y="1143000"/>
            <a:ext cx="8382000" cy="1069848"/>
          </a:xfrm>
        </p:spPr>
        <p:txBody>
          <a:bodyPr anchor="ctr"/>
          <a:lstStyle>
            <a:lvl1pPr>
              <a:defRPr sz="4000" b="0" i="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日期版面配置區 25"/>
          <p:cNvSpPr>
            <a:spLocks noGrp="1"/>
          </p:cNvSpPr>
          <p:nvPr>
            <p:ph type="dt" sz="half" idx="10"/>
          </p:nvPr>
        </p:nvSpPr>
        <p:spPr/>
        <p:txBody>
          <a:bodyPr rtlCol="0"/>
          <a:lstStyle/>
          <a:p>
            <a:fld id="{05D64EFF-1A74-4127-A089-CF5E009C5612}" type="datetimeFigureOut">
              <a:rPr lang="zh-TW" altLang="en-US" smtClean="0"/>
              <a:pPr/>
              <a:t>2015/12/18</a:t>
            </a:fld>
            <a:endParaRPr lang="zh-TW" altLang="en-US"/>
          </a:p>
        </p:txBody>
      </p:sp>
      <p:sp>
        <p:nvSpPr>
          <p:cNvPr id="27" name="投影片編號版面配置區 26"/>
          <p:cNvSpPr>
            <a:spLocks noGrp="1"/>
          </p:cNvSpPr>
          <p:nvPr>
            <p:ph type="sldNum" sz="quarter" idx="11"/>
          </p:nvPr>
        </p:nvSpPr>
        <p:spPr/>
        <p:txBody>
          <a:bodyPr rtlCol="0"/>
          <a:lstStyle/>
          <a:p>
            <a:fld id="{0F96F9A4-4248-49DE-BF03-65EF9C05124E}" type="slidenum">
              <a:rPr lang="zh-TW" altLang="en-US" smtClean="0"/>
              <a:pPr/>
              <a:t>‹#›</a:t>
            </a:fld>
            <a:endParaRPr lang="zh-TW" altLang="en-US"/>
          </a:p>
        </p:txBody>
      </p:sp>
      <p:sp>
        <p:nvSpPr>
          <p:cNvPr id="28" name="頁尾版面配置區 2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a:xfrm>
            <a:off x="6583680" y="612648"/>
            <a:ext cx="957264" cy="457200"/>
          </a:xfrm>
        </p:spPr>
        <p:txBody>
          <a:bodyPr/>
          <a:lstStyle/>
          <a:p>
            <a:fld id="{05D64EFF-1A74-4127-A089-CF5E009C5612}" type="datetimeFigureOut">
              <a:rPr lang="zh-TW" altLang="en-US" smtClean="0"/>
              <a:pPr/>
              <a:t>2015/12/18</a:t>
            </a:fld>
            <a:endParaRPr lang="zh-TW" altLang="en-US"/>
          </a:p>
        </p:txBody>
      </p:sp>
      <p:sp>
        <p:nvSpPr>
          <p:cNvPr id="4" name="頁尾版面配置區 3"/>
          <p:cNvSpPr>
            <a:spLocks noGrp="1"/>
          </p:cNvSpPr>
          <p:nvPr>
            <p:ph type="ftr" sz="quarter" idx="11"/>
          </p:nvPr>
        </p:nvSpPr>
        <p:spPr>
          <a:xfrm>
            <a:off x="5257800" y="612648"/>
            <a:ext cx="1325880" cy="457200"/>
          </a:xfrm>
        </p:spPr>
        <p:txBody>
          <a:bodyPr/>
          <a:lstStyle/>
          <a:p>
            <a:endParaRPr lang="zh-TW" altLang="en-US"/>
          </a:p>
        </p:txBody>
      </p:sp>
      <p:sp>
        <p:nvSpPr>
          <p:cNvPr id="5" name="投影片編號版面配置區 4"/>
          <p:cNvSpPr>
            <a:spLocks noGrp="1"/>
          </p:cNvSpPr>
          <p:nvPr>
            <p:ph type="sldNum" sz="quarter" idx="12"/>
          </p:nvPr>
        </p:nvSpPr>
        <p:spPr>
          <a:xfrm>
            <a:off x="8174736" y="2272"/>
            <a:ext cx="762000" cy="365760"/>
          </a:xfrm>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353496" y="1101970"/>
            <a:ext cx="3383280" cy="877824"/>
          </a:xfrm>
        </p:spPr>
        <p:txBody>
          <a:bodyPr anchor="b"/>
          <a:lstStyle>
            <a:lvl1pPr algn="l">
              <a:buNone/>
              <a:defRPr sz="1800" b="1"/>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5D64EFF-1A74-4127-A089-CF5E009C5612}" type="datetimeFigureOut">
              <a:rPr lang="zh-TW" altLang="en-US" smtClean="0"/>
              <a:pPr/>
              <a:t>2015/12/18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F96F9A4-4248-49DE-BF03-65EF9C05124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圓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圓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標題版面配置區 21"/>
          <p:cNvSpPr>
            <a:spLocks noGrp="1"/>
          </p:cNvSpPr>
          <p:nvPr>
            <p:ph type="title"/>
          </p:nvPr>
        </p:nvSpPr>
        <p:spPr>
          <a:xfrm>
            <a:off x="457200" y="1143000"/>
            <a:ext cx="8229600" cy="10668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5D64EFF-1A74-4127-A089-CF5E009C5612}" type="datetimeFigureOut">
              <a:rPr lang="zh-TW" altLang="en-US" smtClean="0"/>
              <a:pPr/>
              <a:t>2015/12/18</a:t>
            </a:fld>
            <a:endParaRPr lang="zh-TW" altLang="en-US"/>
          </a:p>
        </p:txBody>
      </p:sp>
      <p:sp>
        <p:nvSpPr>
          <p:cNvPr id="3" name="頁尾版面配置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TW" altLang="en-US"/>
          </a:p>
        </p:txBody>
      </p:sp>
      <p:sp>
        <p:nvSpPr>
          <p:cNvPr id="23" name="投影片編號版面配置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F96F9A4-4248-49DE-BF03-65EF9C05124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w.shop.com/mpos_sinopac-v.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tw.shop.com/mpos_sinopac-v.xhtml"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t>mPOS</a:t>
            </a:r>
            <a:r>
              <a:rPr lang="zh-TW" altLang="en-US" b="1" dirty="0"/>
              <a:t>行動刷卡工具</a:t>
            </a:r>
          </a:p>
        </p:txBody>
      </p:sp>
      <p:pic>
        <p:nvPicPr>
          <p:cNvPr id="1026" name="Picture 2" descr="https://bank.sinopac.com/bsp/images/logo_bsp.gif"/>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776" r="52285"/>
          <a:stretch/>
        </p:blipFill>
        <p:spPr bwMode="auto">
          <a:xfrm>
            <a:off x="2736658" y="4112498"/>
            <a:ext cx="2339398" cy="793244"/>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圖片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2442" y="4112498"/>
            <a:ext cx="1782006" cy="7932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店家所需費用</a:t>
            </a:r>
            <a:endParaRPr lang="zh-TW" altLang="en-US" b="1" dirty="0"/>
          </a:p>
        </p:txBody>
      </p:sp>
      <p:sp>
        <p:nvSpPr>
          <p:cNvPr id="3" name="內容版面配置區 2"/>
          <p:cNvSpPr>
            <a:spLocks noGrp="1"/>
          </p:cNvSpPr>
          <p:nvPr>
            <p:ph idx="1"/>
          </p:nvPr>
        </p:nvSpPr>
        <p:spPr/>
        <p:txBody>
          <a:bodyPr/>
          <a:lstStyle/>
          <a:p>
            <a:r>
              <a:rPr lang="zh-TW" altLang="en-US" b="1" kern="0" spc="100" dirty="0" smtClean="0">
                <a:latin typeface="+mj-ea"/>
                <a:ea typeface="+mj-ea"/>
              </a:rPr>
              <a:t>系統開辦費：</a:t>
            </a:r>
            <a:r>
              <a:rPr lang="en-US" altLang="zh-TW" b="1" kern="0" spc="100" dirty="0" smtClean="0">
                <a:latin typeface="+mj-ea"/>
                <a:ea typeface="+mj-ea"/>
              </a:rPr>
              <a:t>500</a:t>
            </a:r>
            <a:r>
              <a:rPr lang="zh-TW" altLang="en-US" b="1" kern="0" spc="100" dirty="0" smtClean="0">
                <a:latin typeface="+mj-ea"/>
                <a:ea typeface="+mj-ea"/>
              </a:rPr>
              <a:t>元</a:t>
            </a:r>
            <a:endParaRPr lang="en-US" altLang="zh-TW" b="1" kern="0" spc="100" dirty="0" smtClean="0">
              <a:latin typeface="+mj-ea"/>
              <a:ea typeface="+mj-ea"/>
            </a:endParaRPr>
          </a:p>
          <a:p>
            <a:r>
              <a:rPr lang="zh-TW" altLang="en-US" b="1" kern="0" spc="100" dirty="0" smtClean="0">
                <a:latin typeface="+mj-ea"/>
                <a:ea typeface="+mj-ea"/>
              </a:rPr>
              <a:t>使用費：每月</a:t>
            </a:r>
            <a:r>
              <a:rPr lang="en-US" altLang="zh-TW" b="1" kern="0" spc="100" dirty="0" smtClean="0">
                <a:latin typeface="+mj-ea"/>
                <a:ea typeface="+mj-ea"/>
              </a:rPr>
              <a:t>50</a:t>
            </a:r>
            <a:r>
              <a:rPr lang="zh-TW" altLang="en-US" b="1" kern="0" spc="100" dirty="0" smtClean="0">
                <a:latin typeface="+mj-ea"/>
                <a:ea typeface="+mj-ea"/>
              </a:rPr>
              <a:t>元</a:t>
            </a:r>
            <a:endParaRPr lang="en-US" altLang="zh-TW" b="1" kern="0" spc="100" dirty="0" smtClean="0">
              <a:latin typeface="+mj-ea"/>
              <a:ea typeface="+mj-ea"/>
            </a:endParaRPr>
          </a:p>
          <a:p>
            <a:r>
              <a:rPr lang="zh-TW" altLang="en-US" b="1" kern="0" spc="100" dirty="0" smtClean="0">
                <a:latin typeface="+mj-ea"/>
                <a:ea typeface="+mj-ea"/>
              </a:rPr>
              <a:t>每筆交易手續費</a:t>
            </a:r>
            <a:r>
              <a:rPr lang="en-US" altLang="zh-TW" b="1" kern="0" spc="100" dirty="0" smtClean="0">
                <a:latin typeface="+mj-ea"/>
                <a:ea typeface="+mj-ea"/>
              </a:rPr>
              <a:t/>
            </a:r>
            <a:br>
              <a:rPr lang="en-US" altLang="zh-TW" b="1" kern="0" spc="100" dirty="0" smtClean="0">
                <a:latin typeface="+mj-ea"/>
                <a:ea typeface="+mj-ea"/>
              </a:rPr>
            </a:br>
            <a:r>
              <a:rPr lang="zh-TW" altLang="en-US" b="1" kern="0" spc="100" dirty="0" smtClean="0">
                <a:latin typeface="+mj-ea"/>
                <a:ea typeface="+mj-ea"/>
              </a:rPr>
              <a:t>依店家條件由永豐銀行與店家議定</a:t>
            </a:r>
            <a:endParaRPr lang="en-US" altLang="zh-TW" b="1" kern="0" spc="100" dirty="0" smtClean="0">
              <a:latin typeface="+mj-ea"/>
              <a:ea typeface="+mj-ea"/>
            </a:endParaRPr>
          </a:p>
          <a:p>
            <a:endParaRPr lang="en-US" altLang="zh-TW" b="1" kern="0" spc="100" dirty="0" smtClean="0">
              <a:latin typeface="+mj-ea"/>
              <a:ea typeface="+mj-ea"/>
            </a:endParaRPr>
          </a:p>
          <a:p>
            <a:endParaRPr lang="en-US" altLang="zh-TW" b="1" dirty="0" smtClean="0">
              <a:latin typeface="+mj-ea"/>
              <a:ea typeface="+mj-ea"/>
            </a:endParaRPr>
          </a:p>
          <a:p>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66800"/>
          </a:xfrm>
        </p:spPr>
        <p:txBody>
          <a:bodyPr/>
          <a:lstStyle/>
          <a:p>
            <a:r>
              <a:rPr lang="zh-TW" altLang="en-US" b="1" dirty="0" smtClean="0"/>
              <a:t>常見問題</a:t>
            </a:r>
            <a:endParaRPr lang="zh-TW" altLang="en-US" b="1" dirty="0"/>
          </a:p>
        </p:txBody>
      </p:sp>
      <p:sp>
        <p:nvSpPr>
          <p:cNvPr id="3" name="內容版面配置區 2"/>
          <p:cNvSpPr>
            <a:spLocks noGrp="1"/>
          </p:cNvSpPr>
          <p:nvPr>
            <p:ph idx="1"/>
          </p:nvPr>
        </p:nvSpPr>
        <p:spPr>
          <a:xfrm>
            <a:off x="457200" y="1340768"/>
            <a:ext cx="8229600" cy="5402916"/>
          </a:xfrm>
        </p:spPr>
        <p:txBody>
          <a:bodyPr>
            <a:noAutofit/>
          </a:bodyPr>
          <a:lstStyle/>
          <a:p>
            <a:r>
              <a:rPr lang="en-US" altLang="zh-TW" sz="2600" b="1" dirty="0" smtClean="0"/>
              <a:t>Q</a:t>
            </a:r>
            <a:r>
              <a:rPr lang="zh-TW" altLang="en-US" sz="2600" b="1" dirty="0" smtClean="0"/>
              <a:t>：請問超連鎖</a:t>
            </a:r>
            <a:r>
              <a:rPr lang="en-US" altLang="zh-TW" sz="2600" b="1" baseline="30000" dirty="0" smtClean="0">
                <a:latin typeface="Vrinda"/>
                <a:cs typeface="Vrinda"/>
              </a:rPr>
              <a:t>®</a:t>
            </a:r>
            <a:r>
              <a:rPr lang="zh-TW" altLang="en-US" sz="2600" b="1" dirty="0" smtClean="0"/>
              <a:t>店主成功推薦一位實體店家裝設</a:t>
            </a:r>
            <a:r>
              <a:rPr lang="en-US" altLang="zh-TW" sz="2600" b="1" dirty="0" smtClean="0"/>
              <a:t>mPOS</a:t>
            </a:r>
            <a:r>
              <a:rPr lang="zh-TW" altLang="en-US" sz="2600" b="1" dirty="0" smtClean="0"/>
              <a:t>之後，超連鎖</a:t>
            </a:r>
            <a:r>
              <a:rPr lang="en-US" altLang="zh-TW" sz="2600" b="1" baseline="30000" dirty="0" smtClean="0">
                <a:latin typeface="Vrinda"/>
                <a:cs typeface="Vrinda"/>
              </a:rPr>
              <a:t>®</a:t>
            </a:r>
            <a:r>
              <a:rPr lang="zh-TW" altLang="en-US" sz="2600" b="1" dirty="0" smtClean="0"/>
              <a:t>店主可獲得多少的</a:t>
            </a:r>
            <a:r>
              <a:rPr lang="en-US" altLang="zh-TW" sz="2600" b="1" dirty="0" smtClean="0"/>
              <a:t>IBV</a:t>
            </a:r>
            <a:r>
              <a:rPr lang="zh-TW" altLang="en-US" sz="2600" b="1" dirty="0" smtClean="0"/>
              <a:t>獎勵？</a:t>
            </a:r>
            <a:endParaRPr lang="en-US" altLang="zh-TW" sz="2600" b="1" dirty="0" smtClean="0"/>
          </a:p>
          <a:p>
            <a:r>
              <a:rPr lang="en-US" altLang="zh-TW" sz="2600" b="1" dirty="0" smtClean="0">
                <a:solidFill>
                  <a:srgbClr val="00B050"/>
                </a:solidFill>
              </a:rPr>
              <a:t>A</a:t>
            </a:r>
            <a:r>
              <a:rPr lang="zh-TW" altLang="en-US" sz="2600" b="1" dirty="0" smtClean="0">
                <a:solidFill>
                  <a:srgbClr val="00B050"/>
                </a:solidFill>
              </a:rPr>
              <a:t>： 超連鎖</a:t>
            </a:r>
            <a:r>
              <a:rPr lang="en-US" altLang="zh-TW" sz="2600" b="1" baseline="30000" dirty="0" smtClean="0">
                <a:solidFill>
                  <a:srgbClr val="00B050"/>
                </a:solidFill>
              </a:rPr>
              <a:t>®</a:t>
            </a:r>
            <a:r>
              <a:rPr lang="zh-TW" altLang="en-US" sz="2600" b="1" dirty="0" smtClean="0">
                <a:solidFill>
                  <a:srgbClr val="00B050"/>
                </a:solidFill>
              </a:rPr>
              <a:t>店主可獲得實體夥伴商店與永豐銀行議定後，一次付清款項之刷卡交易，店家所應付給永豐銀行刷卡手續費的</a:t>
            </a:r>
            <a:r>
              <a:rPr lang="en-US" altLang="zh-TW" sz="2600" b="1" dirty="0" smtClean="0">
                <a:solidFill>
                  <a:srgbClr val="00B050"/>
                </a:solidFill>
              </a:rPr>
              <a:t>10%</a:t>
            </a:r>
            <a:r>
              <a:rPr lang="zh-TW" altLang="en-US" sz="2600" b="1" dirty="0" smtClean="0">
                <a:solidFill>
                  <a:srgbClr val="00B050"/>
                </a:solidFill>
              </a:rPr>
              <a:t>作為</a:t>
            </a:r>
            <a:r>
              <a:rPr lang="en-US" altLang="zh-TW" sz="2600" b="1" dirty="0" smtClean="0">
                <a:solidFill>
                  <a:srgbClr val="00B050"/>
                </a:solidFill>
              </a:rPr>
              <a:t>IBV</a:t>
            </a:r>
            <a:r>
              <a:rPr lang="zh-TW" altLang="en-US" sz="2600" b="1" dirty="0" smtClean="0">
                <a:solidFill>
                  <a:srgbClr val="00B050"/>
                </a:solidFill>
              </a:rPr>
              <a:t>獎勵。</a:t>
            </a:r>
            <a:r>
              <a:rPr lang="zh-TW" altLang="en-US" sz="2400" b="1" dirty="0" smtClean="0">
                <a:solidFill>
                  <a:srgbClr val="00B050"/>
                </a:solidFill>
              </a:rPr>
              <a:t>（</a:t>
            </a:r>
            <a:r>
              <a:rPr lang="zh-TW" altLang="en-US" sz="2400" b="1" dirty="0">
                <a:solidFill>
                  <a:srgbClr val="00B050"/>
                </a:solidFill>
              </a:rPr>
              <a:t>分期付款之交易不在回饋範圍）</a:t>
            </a:r>
            <a:endParaRPr lang="en-US" altLang="zh-TW" sz="2600" b="1" dirty="0" smtClean="0">
              <a:solidFill>
                <a:srgbClr val="00B050"/>
              </a:solidFill>
            </a:endParaRPr>
          </a:p>
          <a:p>
            <a:endParaRPr lang="en-US" altLang="zh-TW" sz="2600" b="1" dirty="0" smtClean="0">
              <a:solidFill>
                <a:srgbClr val="00B050"/>
              </a:solidFill>
            </a:endParaRPr>
          </a:p>
          <a:p>
            <a:r>
              <a:rPr lang="en-US" altLang="zh-TW" sz="2600" b="1" dirty="0"/>
              <a:t>Q </a:t>
            </a:r>
            <a:r>
              <a:rPr lang="zh-TW" altLang="en-US" sz="2600" b="1" dirty="0"/>
              <a:t>：請問我之前推薦的實體夥伴商店現有的刷卡機可以換成</a:t>
            </a:r>
            <a:r>
              <a:rPr lang="en-US" altLang="zh-TW" sz="2600" b="1" dirty="0"/>
              <a:t>mPOS</a:t>
            </a:r>
            <a:r>
              <a:rPr lang="zh-TW" altLang="en-US" sz="2600" b="1" dirty="0"/>
              <a:t>嗎？請問我也可獲得到</a:t>
            </a:r>
            <a:r>
              <a:rPr lang="en-US" altLang="zh-TW" sz="2600" b="1" dirty="0"/>
              <a:t>IBV</a:t>
            </a:r>
            <a:r>
              <a:rPr lang="zh-TW" altLang="en-US" sz="2600" b="1" dirty="0"/>
              <a:t>獎勵嗎？</a:t>
            </a:r>
            <a:endParaRPr lang="en-US" altLang="zh-TW" sz="2600" b="1" dirty="0"/>
          </a:p>
          <a:p>
            <a:r>
              <a:rPr lang="en-US" altLang="zh-TW" sz="2600" b="1" dirty="0" smtClean="0">
                <a:solidFill>
                  <a:srgbClr val="00B050"/>
                </a:solidFill>
              </a:rPr>
              <a:t>A</a:t>
            </a:r>
            <a:r>
              <a:rPr lang="zh-TW" altLang="en-US" sz="2600" b="1" dirty="0" smtClean="0">
                <a:solidFill>
                  <a:srgbClr val="00B050"/>
                </a:solidFill>
              </a:rPr>
              <a:t>：過去已經裝設有刷卡終端機的實體</a:t>
            </a:r>
            <a:r>
              <a:rPr lang="zh-TW" altLang="en-US" sz="2600" b="1" dirty="0">
                <a:solidFill>
                  <a:srgbClr val="00B050"/>
                </a:solidFill>
              </a:rPr>
              <a:t>夥伴</a:t>
            </a:r>
            <a:r>
              <a:rPr lang="zh-TW" altLang="en-US" sz="2600" b="1" dirty="0" smtClean="0">
                <a:solidFill>
                  <a:srgbClr val="00B050"/>
                </a:solidFill>
              </a:rPr>
              <a:t>商店可以與永豐銀行接洽有關</a:t>
            </a:r>
            <a:r>
              <a:rPr lang="en-US" altLang="zh-TW" sz="2600" b="1" dirty="0" smtClean="0">
                <a:solidFill>
                  <a:srgbClr val="00B050"/>
                </a:solidFill>
              </a:rPr>
              <a:t>mPOS</a:t>
            </a:r>
            <a:r>
              <a:rPr lang="zh-TW" altLang="en-US" sz="2600" b="1" dirty="0" smtClean="0">
                <a:solidFill>
                  <a:srgbClr val="00B050"/>
                </a:solidFill>
              </a:rPr>
              <a:t>行動刷卡服務相關業務</a:t>
            </a:r>
            <a:r>
              <a:rPr lang="en-US" altLang="zh-TW" sz="2600" b="1" dirty="0" smtClean="0">
                <a:solidFill>
                  <a:srgbClr val="00B050"/>
                </a:solidFill>
              </a:rPr>
              <a:t/>
            </a:r>
            <a:br>
              <a:rPr lang="en-US" altLang="zh-TW" sz="2600" b="1" dirty="0" smtClean="0">
                <a:solidFill>
                  <a:srgbClr val="00B050"/>
                </a:solidFill>
              </a:rPr>
            </a:br>
            <a:r>
              <a:rPr lang="zh-TW" altLang="en-US" sz="2600" b="1" dirty="0" smtClean="0">
                <a:solidFill>
                  <a:srgbClr val="00B050"/>
                </a:solidFill>
              </a:rPr>
              <a:t>但若現有之實體</a:t>
            </a:r>
            <a:r>
              <a:rPr lang="zh-TW" altLang="en-US" sz="2600" b="1" dirty="0">
                <a:solidFill>
                  <a:srgbClr val="00B050"/>
                </a:solidFill>
              </a:rPr>
              <a:t>夥伴</a:t>
            </a:r>
            <a:r>
              <a:rPr lang="zh-TW" altLang="en-US" sz="2600" b="1" dirty="0" smtClean="0">
                <a:solidFill>
                  <a:srgbClr val="00B050"/>
                </a:solidFill>
              </a:rPr>
              <a:t>商店於日後轉換使用</a:t>
            </a:r>
            <a:r>
              <a:rPr lang="en-US" altLang="zh-TW" sz="2600" b="1" dirty="0" smtClean="0">
                <a:solidFill>
                  <a:srgbClr val="00B050"/>
                </a:solidFill>
              </a:rPr>
              <a:t>mPOS</a:t>
            </a:r>
            <a:r>
              <a:rPr lang="zh-TW" altLang="en-US" sz="2600" b="1" dirty="0">
                <a:solidFill>
                  <a:srgbClr val="00B050"/>
                </a:solidFill>
              </a:rPr>
              <a:t>行動刷卡</a:t>
            </a:r>
            <a:r>
              <a:rPr lang="zh-TW" altLang="en-US" sz="2600" b="1" dirty="0" smtClean="0">
                <a:solidFill>
                  <a:srgbClr val="00B050"/>
                </a:solidFill>
              </a:rPr>
              <a:t>服務，則不在</a:t>
            </a:r>
            <a:r>
              <a:rPr lang="en-US" altLang="zh-TW" sz="2600" b="1" dirty="0" err="1" smtClean="0">
                <a:solidFill>
                  <a:srgbClr val="00B050"/>
                </a:solidFill>
              </a:rPr>
              <a:t>mPOS</a:t>
            </a:r>
            <a:r>
              <a:rPr lang="zh-TW" altLang="en-US" sz="2600" b="1" dirty="0" smtClean="0">
                <a:solidFill>
                  <a:srgbClr val="00B050"/>
                </a:solidFill>
              </a:rPr>
              <a:t>計畫的獎勵</a:t>
            </a:r>
            <a:r>
              <a:rPr lang="en-US" altLang="zh-TW" sz="2600" b="1" smtClean="0">
                <a:solidFill>
                  <a:srgbClr val="00B050"/>
                </a:solidFill>
              </a:rPr>
              <a:t>IBV</a:t>
            </a:r>
            <a:r>
              <a:rPr lang="zh-TW" altLang="en-US" sz="2600" b="1" smtClean="0">
                <a:solidFill>
                  <a:srgbClr val="00B050"/>
                </a:solidFill>
              </a:rPr>
              <a:t>發放</a:t>
            </a:r>
            <a:r>
              <a:rPr lang="zh-TW" altLang="en-US" sz="2600" b="1" dirty="0" smtClean="0">
                <a:solidFill>
                  <a:srgbClr val="00B050"/>
                </a:solidFill>
              </a:rPr>
              <a:t>範圍。</a:t>
            </a:r>
            <a:endParaRPr lang="en-US" altLang="zh-TW" sz="2600" b="1" dirty="0" smtClean="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48680"/>
            <a:ext cx="8229600" cy="1066800"/>
          </a:xfrm>
        </p:spPr>
        <p:txBody>
          <a:bodyPr/>
          <a:lstStyle/>
          <a:p>
            <a:r>
              <a:rPr lang="zh-TW" altLang="en-US" b="1" dirty="0" smtClean="0"/>
              <a:t>常見問題</a:t>
            </a:r>
            <a:endParaRPr lang="zh-TW" altLang="en-US" b="1" dirty="0"/>
          </a:p>
        </p:txBody>
      </p:sp>
      <p:sp>
        <p:nvSpPr>
          <p:cNvPr id="3" name="內容版面配置區 2"/>
          <p:cNvSpPr>
            <a:spLocks noGrp="1"/>
          </p:cNvSpPr>
          <p:nvPr>
            <p:ph idx="1"/>
          </p:nvPr>
        </p:nvSpPr>
        <p:spPr>
          <a:xfrm>
            <a:off x="457200" y="1484784"/>
            <a:ext cx="8229600" cy="5089752"/>
          </a:xfrm>
        </p:spPr>
        <p:txBody>
          <a:bodyPr>
            <a:normAutofit/>
          </a:bodyPr>
          <a:lstStyle/>
          <a:p>
            <a:r>
              <a:rPr lang="en-US" altLang="zh-TW" b="1" dirty="0" smtClean="0"/>
              <a:t>Q</a:t>
            </a:r>
            <a:r>
              <a:rPr lang="zh-TW" altLang="en-US" b="1" dirty="0" smtClean="0"/>
              <a:t>： 店家裝設</a:t>
            </a:r>
            <a:r>
              <a:rPr lang="en-US" altLang="zh-TW" b="1" dirty="0" smtClean="0"/>
              <a:t>mPOS</a:t>
            </a:r>
            <a:r>
              <a:rPr lang="zh-TW" altLang="en-US" b="1" dirty="0"/>
              <a:t>行動刷卡服務要</a:t>
            </a:r>
            <a:r>
              <a:rPr lang="zh-TW" altLang="en-US" b="1" dirty="0" smtClean="0"/>
              <a:t>付機器的費用嗎？每月要付租金嗎？</a:t>
            </a:r>
          </a:p>
          <a:p>
            <a:r>
              <a:rPr lang="en-US" altLang="zh-TW" b="1" dirty="0" smtClean="0">
                <a:solidFill>
                  <a:srgbClr val="00B050"/>
                </a:solidFill>
              </a:rPr>
              <a:t>A </a:t>
            </a:r>
            <a:r>
              <a:rPr lang="zh-TW" altLang="en-US" b="1" dirty="0">
                <a:solidFill>
                  <a:srgbClr val="00B050"/>
                </a:solidFill>
              </a:rPr>
              <a:t>：依銀行規定辦理</a:t>
            </a:r>
            <a:r>
              <a:rPr lang="zh-TW" altLang="en-US" b="1" dirty="0" smtClean="0">
                <a:solidFill>
                  <a:srgbClr val="00B050"/>
                </a:solidFill>
              </a:rPr>
              <a:t>租用。目前</a:t>
            </a:r>
            <a:r>
              <a:rPr lang="en-US" altLang="zh-TW" b="1" dirty="0" smtClean="0">
                <a:solidFill>
                  <a:srgbClr val="00B050"/>
                </a:solidFill>
              </a:rPr>
              <a:t>mPOS</a:t>
            </a:r>
            <a:r>
              <a:rPr lang="zh-TW" altLang="en-US" b="1" dirty="0" smtClean="0">
                <a:solidFill>
                  <a:srgbClr val="00B050"/>
                </a:solidFill>
              </a:rPr>
              <a:t>行動</a:t>
            </a:r>
            <a:r>
              <a:rPr lang="zh-TW" altLang="en-US" b="1" dirty="0">
                <a:solidFill>
                  <a:srgbClr val="00B050"/>
                </a:solidFill>
              </a:rPr>
              <a:t>刷卡服務</a:t>
            </a:r>
            <a:r>
              <a:rPr lang="zh-TW" altLang="en-US" b="1" dirty="0" smtClean="0">
                <a:solidFill>
                  <a:srgbClr val="00B050"/>
                </a:solidFill>
              </a:rPr>
              <a:t>系統</a:t>
            </a:r>
            <a:r>
              <a:rPr lang="zh-TW" altLang="en-US" b="1" dirty="0">
                <a:solidFill>
                  <a:srgbClr val="00B050"/>
                </a:solidFill>
              </a:rPr>
              <a:t>開辦</a:t>
            </a:r>
            <a:r>
              <a:rPr lang="zh-TW" altLang="en-US" b="1" dirty="0" smtClean="0">
                <a:solidFill>
                  <a:srgbClr val="00B050"/>
                </a:solidFill>
              </a:rPr>
              <a:t>費</a:t>
            </a:r>
            <a:r>
              <a:rPr lang="en-US" altLang="zh-TW" b="1" dirty="0" smtClean="0">
                <a:solidFill>
                  <a:srgbClr val="00B050"/>
                </a:solidFill>
              </a:rPr>
              <a:t>500</a:t>
            </a:r>
            <a:r>
              <a:rPr lang="zh-TW" altLang="en-US" b="1" dirty="0" smtClean="0">
                <a:solidFill>
                  <a:srgbClr val="00B050"/>
                </a:solidFill>
              </a:rPr>
              <a:t>元；使用費每月</a:t>
            </a:r>
            <a:r>
              <a:rPr lang="en-US" altLang="zh-TW" b="1" dirty="0">
                <a:solidFill>
                  <a:srgbClr val="00B050"/>
                </a:solidFill>
              </a:rPr>
              <a:t>50</a:t>
            </a:r>
            <a:r>
              <a:rPr lang="zh-TW" altLang="en-US" b="1" dirty="0" smtClean="0">
                <a:solidFill>
                  <a:srgbClr val="00B050"/>
                </a:solidFill>
              </a:rPr>
              <a:t>元。如有問題可致電永豐</a:t>
            </a:r>
            <a:r>
              <a:rPr lang="en-US" altLang="zh-TW" b="1" dirty="0" smtClean="0">
                <a:solidFill>
                  <a:srgbClr val="00B050"/>
                </a:solidFill>
              </a:rPr>
              <a:t>24</a:t>
            </a:r>
            <a:r>
              <a:rPr lang="zh-TW" altLang="en-US" b="1" dirty="0" smtClean="0">
                <a:solidFill>
                  <a:srgbClr val="00B050"/>
                </a:solidFill>
              </a:rPr>
              <a:t>小時客服電話</a:t>
            </a:r>
            <a:r>
              <a:rPr lang="en-US" altLang="zh-TW" b="1" dirty="0" smtClean="0">
                <a:solidFill>
                  <a:srgbClr val="00B050"/>
                </a:solidFill>
              </a:rPr>
              <a:t>(02)2371-7188</a:t>
            </a:r>
          </a:p>
          <a:p>
            <a:endParaRPr lang="en-US" altLang="zh-TW" b="1" dirty="0" smtClean="0"/>
          </a:p>
          <a:p>
            <a:r>
              <a:rPr lang="en-US" altLang="zh-TW" b="1" dirty="0" smtClean="0"/>
              <a:t>Q</a:t>
            </a:r>
            <a:r>
              <a:rPr lang="zh-TW" altLang="en-US" b="1" dirty="0"/>
              <a:t>：請問店家裝了</a:t>
            </a:r>
            <a:r>
              <a:rPr lang="en-US" altLang="zh-TW" b="1" dirty="0" smtClean="0"/>
              <a:t>mPOS</a:t>
            </a:r>
            <a:r>
              <a:rPr lang="zh-TW" altLang="en-US" b="1" dirty="0"/>
              <a:t>行動刷卡服務之後，要付刷卡手續費給永豐銀行嗎？刷卡手續費是多少？</a:t>
            </a:r>
            <a:endParaRPr lang="en-US" altLang="zh-TW" b="1" dirty="0"/>
          </a:p>
          <a:p>
            <a:r>
              <a:rPr lang="en-US" altLang="zh-TW" b="1" dirty="0" smtClean="0">
                <a:solidFill>
                  <a:srgbClr val="00B050"/>
                </a:solidFill>
              </a:rPr>
              <a:t>A </a:t>
            </a:r>
            <a:r>
              <a:rPr lang="zh-TW" altLang="en-US" b="1" dirty="0" smtClean="0">
                <a:solidFill>
                  <a:srgbClr val="00B050"/>
                </a:solidFill>
              </a:rPr>
              <a:t>：要</a:t>
            </a:r>
            <a:r>
              <a:rPr lang="zh-TW" altLang="en-US" b="1" dirty="0">
                <a:solidFill>
                  <a:srgbClr val="00B050"/>
                </a:solidFill>
              </a:rPr>
              <a:t>付刷卡手續費給永豐銀行，依銀行規定。如有問題可致電永豐</a:t>
            </a:r>
            <a:r>
              <a:rPr lang="en-US" altLang="zh-TW" b="1" dirty="0">
                <a:solidFill>
                  <a:srgbClr val="00B050"/>
                </a:solidFill>
              </a:rPr>
              <a:t>24</a:t>
            </a:r>
            <a:r>
              <a:rPr lang="zh-TW" altLang="en-US" b="1" dirty="0">
                <a:solidFill>
                  <a:srgbClr val="00B050"/>
                </a:solidFill>
              </a:rPr>
              <a:t>小時客服電話</a:t>
            </a:r>
            <a:r>
              <a:rPr lang="en-US" altLang="zh-TW" b="1" dirty="0">
                <a:solidFill>
                  <a:srgbClr val="00B050"/>
                </a:solidFill>
              </a:rPr>
              <a:t>(</a:t>
            </a:r>
            <a:r>
              <a:rPr lang="en-US" altLang="zh-TW" b="1" dirty="0" smtClean="0">
                <a:solidFill>
                  <a:srgbClr val="00B050"/>
                </a:solidFill>
              </a:rPr>
              <a:t>02)2371-7188</a:t>
            </a:r>
            <a:endParaRPr lang="en-US" altLang="zh-TW" b="1"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476672"/>
            <a:ext cx="8229600" cy="1066800"/>
          </a:xfrm>
        </p:spPr>
        <p:txBody>
          <a:bodyPr/>
          <a:lstStyle/>
          <a:p>
            <a:r>
              <a:rPr lang="zh-TW" altLang="en-US" b="1" dirty="0" smtClean="0"/>
              <a:t>常見問題</a:t>
            </a:r>
            <a:endParaRPr lang="zh-TW" altLang="en-US" b="1" dirty="0"/>
          </a:p>
        </p:txBody>
      </p:sp>
      <p:sp>
        <p:nvSpPr>
          <p:cNvPr id="3" name="內容版面配置區 2"/>
          <p:cNvSpPr>
            <a:spLocks noGrp="1"/>
          </p:cNvSpPr>
          <p:nvPr>
            <p:ph idx="1"/>
          </p:nvPr>
        </p:nvSpPr>
        <p:spPr>
          <a:xfrm>
            <a:off x="457200" y="1556792"/>
            <a:ext cx="8229600" cy="4325112"/>
          </a:xfrm>
        </p:spPr>
        <p:txBody>
          <a:bodyPr>
            <a:normAutofit lnSpcReduction="10000"/>
          </a:bodyPr>
          <a:lstStyle/>
          <a:p>
            <a:r>
              <a:rPr lang="en-US" altLang="zh-TW" b="1" dirty="0" smtClean="0"/>
              <a:t>Q</a:t>
            </a:r>
            <a:r>
              <a:rPr lang="zh-TW" altLang="en-US" b="1" dirty="0" smtClean="0"/>
              <a:t>：店家一定要裝設</a:t>
            </a:r>
            <a:r>
              <a:rPr lang="en-US" altLang="zh-TW" b="1" dirty="0" smtClean="0"/>
              <a:t>mPOS</a:t>
            </a:r>
            <a:r>
              <a:rPr lang="zh-TW" altLang="en-US" b="1" dirty="0" smtClean="0"/>
              <a:t>行動刷卡服務才能申請成為實體夥伴商店嗎？</a:t>
            </a:r>
            <a:endParaRPr lang="en-US" altLang="zh-TW" b="1" dirty="0" smtClean="0"/>
          </a:p>
          <a:p>
            <a:r>
              <a:rPr lang="en-US" altLang="zh-TW" b="1" dirty="0" smtClean="0">
                <a:solidFill>
                  <a:srgbClr val="00B050"/>
                </a:solidFill>
              </a:rPr>
              <a:t>A</a:t>
            </a:r>
            <a:r>
              <a:rPr lang="zh-TW" altLang="en-US" b="1" dirty="0" smtClean="0">
                <a:solidFill>
                  <a:srgbClr val="00B050"/>
                </a:solidFill>
              </a:rPr>
              <a:t>：不需要，只要有刷卡機即可。可以是刷卡終端機或者是</a:t>
            </a:r>
            <a:r>
              <a:rPr lang="en-US" altLang="zh-TW" b="1" dirty="0" smtClean="0">
                <a:solidFill>
                  <a:srgbClr val="00B050"/>
                </a:solidFill>
              </a:rPr>
              <a:t>mPOS</a:t>
            </a:r>
            <a:r>
              <a:rPr lang="zh-TW" altLang="en-US" b="1" dirty="0" smtClean="0">
                <a:solidFill>
                  <a:srgbClr val="00B050"/>
                </a:solidFill>
              </a:rPr>
              <a:t>行動刷卡服務。</a:t>
            </a:r>
            <a:endParaRPr lang="en-US" altLang="zh-TW" b="1" dirty="0" smtClean="0">
              <a:solidFill>
                <a:srgbClr val="00B050"/>
              </a:solidFill>
            </a:endParaRPr>
          </a:p>
          <a:p>
            <a:endParaRPr lang="zh-TW" altLang="en-US" b="1" dirty="0" smtClean="0">
              <a:solidFill>
                <a:srgbClr val="00B050"/>
              </a:solidFill>
            </a:endParaRPr>
          </a:p>
          <a:p>
            <a:r>
              <a:rPr lang="en-US" altLang="zh-TW" b="1" dirty="0"/>
              <a:t>Q</a:t>
            </a:r>
            <a:r>
              <a:rPr lang="zh-TW" altLang="en-US" b="1" dirty="0"/>
              <a:t>： </a:t>
            </a:r>
            <a:r>
              <a:rPr lang="en-US" altLang="zh-TW" b="1" dirty="0" smtClean="0"/>
              <a:t>mPOS</a:t>
            </a:r>
            <a:r>
              <a:rPr lang="zh-TW" altLang="en-US" b="1" dirty="0" smtClean="0"/>
              <a:t>行動刷卡服務是</a:t>
            </a:r>
            <a:r>
              <a:rPr lang="zh-TW" altLang="en-US" b="1" dirty="0"/>
              <a:t>永豐</a:t>
            </a:r>
            <a:r>
              <a:rPr lang="zh-TW" altLang="en-US" b="1" dirty="0" smtClean="0"/>
              <a:t>銀行專屬</a:t>
            </a:r>
            <a:r>
              <a:rPr lang="zh-TW" altLang="en-US" b="1" dirty="0"/>
              <a:t>的嗎？還是其它銀行也</a:t>
            </a:r>
            <a:r>
              <a:rPr lang="zh-TW" altLang="en-US" b="1" dirty="0" smtClean="0"/>
              <a:t>有？</a:t>
            </a:r>
            <a:endParaRPr lang="en-US" altLang="zh-TW" b="1" dirty="0"/>
          </a:p>
          <a:p>
            <a:r>
              <a:rPr lang="en-US" altLang="zh-TW" b="1" dirty="0" smtClean="0">
                <a:solidFill>
                  <a:srgbClr val="00B050"/>
                </a:solidFill>
              </a:rPr>
              <a:t>A</a:t>
            </a:r>
            <a:r>
              <a:rPr lang="zh-TW" altLang="en-US" b="1" dirty="0">
                <a:solidFill>
                  <a:srgbClr val="00B050"/>
                </a:solidFill>
              </a:rPr>
              <a:t>：永豐銀行是金管會首度</a:t>
            </a:r>
            <a:r>
              <a:rPr lang="zh-TW" altLang="en-US" b="1" dirty="0" smtClean="0">
                <a:solidFill>
                  <a:srgbClr val="00B050"/>
                </a:solidFill>
              </a:rPr>
              <a:t>核准</a:t>
            </a:r>
            <a:r>
              <a:rPr lang="en-US" altLang="zh-TW" b="1" dirty="0" smtClean="0">
                <a:solidFill>
                  <a:srgbClr val="00B050"/>
                </a:solidFill>
              </a:rPr>
              <a:t>mPOS</a:t>
            </a:r>
            <a:r>
              <a:rPr lang="zh-TW" altLang="en-US" b="1" dirty="0" smtClean="0">
                <a:solidFill>
                  <a:srgbClr val="00B050"/>
                </a:solidFill>
              </a:rPr>
              <a:t>行動刷卡服務的銀行</a:t>
            </a:r>
            <a:r>
              <a:rPr lang="zh-TW" altLang="en-US" b="1" dirty="0">
                <a:solidFill>
                  <a:srgbClr val="00B050"/>
                </a:solidFill>
              </a:rPr>
              <a:t>，其它</a:t>
            </a:r>
            <a:r>
              <a:rPr lang="zh-TW" altLang="en-US" b="1" dirty="0" smtClean="0">
                <a:solidFill>
                  <a:srgbClr val="00B050"/>
                </a:solidFill>
              </a:rPr>
              <a:t>銀行取得金</a:t>
            </a:r>
            <a:r>
              <a:rPr lang="zh-TW" altLang="en-US" b="1" dirty="0">
                <a:solidFill>
                  <a:srgbClr val="00B050"/>
                </a:solidFill>
              </a:rPr>
              <a:t>管會</a:t>
            </a:r>
            <a:r>
              <a:rPr lang="zh-TW" altLang="en-US" b="1" dirty="0" smtClean="0">
                <a:solidFill>
                  <a:srgbClr val="00B050"/>
                </a:solidFill>
              </a:rPr>
              <a:t>核准可以提供</a:t>
            </a:r>
            <a:r>
              <a:rPr lang="en-US" altLang="zh-TW" b="1" dirty="0" smtClean="0">
                <a:solidFill>
                  <a:srgbClr val="00B050"/>
                </a:solidFill>
              </a:rPr>
              <a:t>mPOS</a:t>
            </a:r>
            <a:r>
              <a:rPr lang="zh-TW" altLang="en-US" b="1" dirty="0" smtClean="0">
                <a:solidFill>
                  <a:srgbClr val="00B050"/>
                </a:solidFill>
              </a:rPr>
              <a:t>行動刷卡服務。</a:t>
            </a:r>
            <a:endParaRPr lang="en-US" altLang="zh-TW" b="1" dirty="0">
              <a:solidFill>
                <a:srgbClr val="00B050"/>
              </a:solidFill>
            </a:endParaRPr>
          </a:p>
          <a:p>
            <a:endParaRPr lang="zh-TW"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672"/>
            <a:ext cx="8229600" cy="1066800"/>
          </a:xfrm>
        </p:spPr>
        <p:txBody>
          <a:bodyPr/>
          <a:lstStyle/>
          <a:p>
            <a:r>
              <a:rPr lang="zh-TW" altLang="en-US" dirty="0" smtClean="0"/>
              <a:t>常見問題</a:t>
            </a:r>
            <a:endParaRPr lang="zh-TW" altLang="en-US" dirty="0"/>
          </a:p>
        </p:txBody>
      </p:sp>
      <p:sp>
        <p:nvSpPr>
          <p:cNvPr id="3" name="內容版面配置區 2"/>
          <p:cNvSpPr>
            <a:spLocks noGrp="1"/>
          </p:cNvSpPr>
          <p:nvPr>
            <p:ph idx="1"/>
          </p:nvPr>
        </p:nvSpPr>
        <p:spPr>
          <a:xfrm>
            <a:off x="457200" y="1556792"/>
            <a:ext cx="8229600" cy="5017744"/>
          </a:xfrm>
        </p:spPr>
        <p:txBody>
          <a:bodyPr>
            <a:noAutofit/>
          </a:bodyPr>
          <a:lstStyle/>
          <a:p>
            <a:r>
              <a:rPr lang="en-US" altLang="zh-TW" b="1" dirty="0" smtClean="0"/>
              <a:t>Q</a:t>
            </a:r>
            <a:r>
              <a:rPr lang="zh-TW" altLang="en-US" b="1" dirty="0" smtClean="0"/>
              <a:t>：一家實體店可以同時申請多台</a:t>
            </a:r>
            <a:r>
              <a:rPr lang="en-US" altLang="zh-TW" b="1" dirty="0" err="1" smtClean="0"/>
              <a:t>mPOS</a:t>
            </a:r>
            <a:r>
              <a:rPr lang="zh-TW" altLang="en-US" b="1" dirty="0" smtClean="0"/>
              <a:t>嗎？</a:t>
            </a:r>
          </a:p>
          <a:p>
            <a:r>
              <a:rPr lang="en-US" altLang="zh-TW" b="1" dirty="0" smtClean="0">
                <a:solidFill>
                  <a:srgbClr val="00B050"/>
                </a:solidFill>
              </a:rPr>
              <a:t>A</a:t>
            </a:r>
            <a:r>
              <a:rPr lang="zh-TW" altLang="en-US" b="1" dirty="0" smtClean="0">
                <a:solidFill>
                  <a:srgbClr val="00B050"/>
                </a:solidFill>
              </a:rPr>
              <a:t>： 可以，請依銀行規定辦理。店家如有問題可致電永豐</a:t>
            </a:r>
            <a:r>
              <a:rPr lang="en-US" altLang="zh-TW" b="1" dirty="0" smtClean="0">
                <a:solidFill>
                  <a:srgbClr val="00B050"/>
                </a:solidFill>
              </a:rPr>
              <a:t>24</a:t>
            </a:r>
            <a:r>
              <a:rPr lang="zh-TW" altLang="en-US" b="1" dirty="0" smtClean="0">
                <a:solidFill>
                  <a:srgbClr val="00B050"/>
                </a:solidFill>
              </a:rPr>
              <a:t>小時客服電話</a:t>
            </a:r>
            <a:r>
              <a:rPr lang="en-US" altLang="zh-TW" b="1" dirty="0" smtClean="0">
                <a:solidFill>
                  <a:srgbClr val="00B050"/>
                </a:solidFill>
              </a:rPr>
              <a:t>(02)2371-7188</a:t>
            </a:r>
          </a:p>
          <a:p>
            <a:endParaRPr lang="en-US" altLang="zh-TW" b="1" dirty="0">
              <a:solidFill>
                <a:srgbClr val="00B050"/>
              </a:solidFill>
            </a:endParaRPr>
          </a:p>
          <a:p>
            <a:r>
              <a:rPr lang="en-US" altLang="zh-TW" b="1" dirty="0"/>
              <a:t>Q</a:t>
            </a:r>
            <a:r>
              <a:rPr lang="zh-TW" altLang="en-US" b="1" dirty="0"/>
              <a:t>：請問</a:t>
            </a:r>
            <a:r>
              <a:rPr lang="zh-TW" altLang="en-US" b="1" dirty="0" smtClean="0"/>
              <a:t>推薦</a:t>
            </a:r>
            <a:r>
              <a:rPr lang="zh-TW" altLang="en-US" b="1" dirty="0"/>
              <a:t>店家成功裝</a:t>
            </a:r>
            <a:r>
              <a:rPr lang="zh-TW" altLang="en-US" b="1" dirty="0" smtClean="0"/>
              <a:t>設</a:t>
            </a:r>
            <a:r>
              <a:rPr lang="en-US" altLang="zh-TW" b="1" dirty="0" smtClean="0"/>
              <a:t>mPOS</a:t>
            </a:r>
            <a:r>
              <a:rPr lang="zh-TW" altLang="en-US" b="1" dirty="0" smtClean="0"/>
              <a:t>行動刷卡服務之後，</a:t>
            </a:r>
            <a:r>
              <a:rPr lang="en-US" altLang="zh-TW" b="1" dirty="0" smtClean="0"/>
              <a:t>IBV</a:t>
            </a:r>
            <a:r>
              <a:rPr lang="zh-TW" altLang="en-US" b="1" dirty="0"/>
              <a:t>多久之後才會給推薦的超</a:t>
            </a:r>
            <a:r>
              <a:rPr lang="zh-TW" altLang="en-US" b="1" dirty="0" smtClean="0"/>
              <a:t>連鎖</a:t>
            </a:r>
            <a:r>
              <a:rPr lang="en-US" altLang="zh-TW" b="1" baseline="30000" dirty="0" smtClean="0">
                <a:latin typeface="Vrinda"/>
                <a:cs typeface="Vrinda"/>
              </a:rPr>
              <a:t>®</a:t>
            </a:r>
            <a:r>
              <a:rPr lang="zh-TW" altLang="en-US" b="1" dirty="0" smtClean="0"/>
              <a:t>店主</a:t>
            </a:r>
            <a:r>
              <a:rPr lang="zh-TW" altLang="en-US" b="1" dirty="0"/>
              <a:t>？</a:t>
            </a:r>
            <a:endParaRPr lang="en-US" altLang="zh-TW" b="1" dirty="0"/>
          </a:p>
          <a:p>
            <a:r>
              <a:rPr lang="en-US" altLang="zh-TW" b="1" dirty="0">
                <a:solidFill>
                  <a:srgbClr val="00B050"/>
                </a:solidFill>
              </a:rPr>
              <a:t>A </a:t>
            </a:r>
            <a:r>
              <a:rPr lang="zh-TW" altLang="en-US" b="1" dirty="0">
                <a:solidFill>
                  <a:srgbClr val="00B050"/>
                </a:solidFill>
              </a:rPr>
              <a:t>：使用</a:t>
            </a:r>
            <a:r>
              <a:rPr lang="en-US" altLang="zh-TW" b="1" dirty="0">
                <a:solidFill>
                  <a:srgbClr val="00B050"/>
                </a:solidFill>
              </a:rPr>
              <a:t>mPOS</a:t>
            </a:r>
            <a:r>
              <a:rPr lang="zh-TW" altLang="en-US" b="1" dirty="0">
                <a:solidFill>
                  <a:srgbClr val="00B050"/>
                </a:solidFill>
              </a:rPr>
              <a:t>行動刷卡服務之每筆</a:t>
            </a:r>
            <a:r>
              <a:rPr lang="zh-TW" altLang="en-US" b="1" dirty="0" smtClean="0">
                <a:solidFill>
                  <a:srgbClr val="00B050"/>
                </a:solidFill>
              </a:rPr>
              <a:t>交易（需一次付清款項，分期付款的交易不在回饋範圍），</a:t>
            </a:r>
            <a:r>
              <a:rPr lang="zh-TW" altLang="en-US" b="1" dirty="0">
                <a:solidFill>
                  <a:srgbClr val="00B050"/>
                </a:solidFill>
              </a:rPr>
              <a:t>由銀行收取刷卡手續費</a:t>
            </a:r>
            <a:r>
              <a:rPr lang="en-US" altLang="zh-TW" b="1" dirty="0">
                <a:solidFill>
                  <a:srgbClr val="00B050"/>
                </a:solidFill>
              </a:rPr>
              <a:t>10</a:t>
            </a:r>
            <a:r>
              <a:rPr lang="zh-TW" altLang="en-US" b="1" dirty="0">
                <a:solidFill>
                  <a:srgbClr val="00B050"/>
                </a:solidFill>
              </a:rPr>
              <a:t>％所提供之</a:t>
            </a:r>
            <a:r>
              <a:rPr lang="en-US" altLang="zh-TW" b="1" dirty="0">
                <a:solidFill>
                  <a:srgbClr val="00B050"/>
                </a:solidFill>
              </a:rPr>
              <a:t>IBV</a:t>
            </a:r>
            <a:r>
              <a:rPr lang="zh-TW" altLang="en-US" b="1" dirty="0">
                <a:solidFill>
                  <a:srgbClr val="00B050"/>
                </a:solidFill>
              </a:rPr>
              <a:t>獎勵點數，經永豐銀行計算後將於</a:t>
            </a:r>
            <a:r>
              <a:rPr lang="en-US" altLang="zh-TW" b="1" dirty="0">
                <a:solidFill>
                  <a:srgbClr val="00B050"/>
                </a:solidFill>
              </a:rPr>
              <a:t>90</a:t>
            </a:r>
            <a:r>
              <a:rPr lang="zh-TW" altLang="en-US" b="1" dirty="0">
                <a:solidFill>
                  <a:srgbClr val="00B050"/>
                </a:solidFill>
              </a:rPr>
              <a:t>天內提交給美安台灣計入</a:t>
            </a:r>
            <a:r>
              <a:rPr lang="en-US" altLang="zh-TW" b="1" dirty="0">
                <a:solidFill>
                  <a:srgbClr val="00B050"/>
                </a:solidFill>
              </a:rPr>
              <a:t>IBV</a:t>
            </a:r>
            <a:r>
              <a:rPr lang="zh-TW" altLang="en-US" b="1" dirty="0">
                <a:solidFill>
                  <a:srgbClr val="00B050"/>
                </a:solidFill>
              </a:rPr>
              <a:t>點數。</a:t>
            </a:r>
            <a:endParaRPr lang="en-US" altLang="zh-TW" b="1" dirty="0">
              <a:solidFill>
                <a:srgbClr val="00B050"/>
              </a:solidFill>
            </a:endParaRPr>
          </a:p>
          <a:p>
            <a:endParaRPr lang="zh-TW" alt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66800"/>
          </a:xfrm>
        </p:spPr>
        <p:txBody>
          <a:bodyPr/>
          <a:lstStyle/>
          <a:p>
            <a:r>
              <a:rPr lang="zh-TW" altLang="en-US" b="1" dirty="0" smtClean="0"/>
              <a:t>常見問題</a:t>
            </a:r>
            <a:endParaRPr lang="zh-TW" altLang="en-US" b="1" dirty="0"/>
          </a:p>
        </p:txBody>
      </p:sp>
      <p:sp>
        <p:nvSpPr>
          <p:cNvPr id="3" name="內容版面配置區 2"/>
          <p:cNvSpPr>
            <a:spLocks noGrp="1"/>
          </p:cNvSpPr>
          <p:nvPr>
            <p:ph idx="1"/>
          </p:nvPr>
        </p:nvSpPr>
        <p:spPr>
          <a:xfrm>
            <a:off x="457200" y="1556792"/>
            <a:ext cx="8229600" cy="4325112"/>
          </a:xfrm>
        </p:spPr>
        <p:txBody>
          <a:bodyPr/>
          <a:lstStyle/>
          <a:p>
            <a:r>
              <a:rPr lang="en-US" altLang="zh-TW" b="1" dirty="0" smtClean="0"/>
              <a:t>Q</a:t>
            </a:r>
            <a:r>
              <a:rPr lang="zh-TW" altLang="en-US" b="1" dirty="0" smtClean="0"/>
              <a:t>：請問我所推薦裝設</a:t>
            </a:r>
            <a:r>
              <a:rPr lang="en-US" altLang="zh-TW" b="1" dirty="0" smtClean="0"/>
              <a:t>mPOS</a:t>
            </a:r>
            <a:r>
              <a:rPr lang="zh-TW" altLang="en-US" b="1" dirty="0" smtClean="0"/>
              <a:t>行動刷卡服務的店家，是否只有美安人刷永豐聯名卡，我才會獲得額外的獎勵</a:t>
            </a:r>
            <a:r>
              <a:rPr lang="en-US" altLang="zh-TW" b="1" dirty="0" smtClean="0"/>
              <a:t>IBV</a:t>
            </a:r>
            <a:r>
              <a:rPr lang="zh-TW" altLang="en-US" b="1" dirty="0" smtClean="0"/>
              <a:t>？</a:t>
            </a:r>
            <a:endParaRPr lang="en-US" altLang="zh-TW" b="1" dirty="0" smtClean="0"/>
          </a:p>
          <a:p>
            <a:r>
              <a:rPr lang="en-US" altLang="zh-TW" b="1" dirty="0" smtClean="0">
                <a:solidFill>
                  <a:srgbClr val="00B050"/>
                </a:solidFill>
              </a:rPr>
              <a:t>A</a:t>
            </a:r>
            <a:r>
              <a:rPr lang="zh-TW" altLang="en-US" b="1" dirty="0" smtClean="0">
                <a:solidFill>
                  <a:srgbClr val="00B050"/>
                </a:solidFill>
              </a:rPr>
              <a:t>：不限銀行或信用卡別。但必須透過</a:t>
            </a:r>
            <a:r>
              <a:rPr lang="en-US" altLang="zh-TW" b="1" dirty="0" smtClean="0">
                <a:solidFill>
                  <a:srgbClr val="00B050"/>
                </a:solidFill>
              </a:rPr>
              <a:t>mPOS</a:t>
            </a:r>
            <a:r>
              <a:rPr lang="zh-TW" altLang="en-US" b="1" dirty="0" smtClean="0">
                <a:solidFill>
                  <a:srgbClr val="00B050"/>
                </a:solidFill>
              </a:rPr>
              <a:t>行動刷卡服務完成的一次付清的交易金額，才會計算銀行刷卡手續費的</a:t>
            </a:r>
            <a:r>
              <a:rPr lang="en-US" altLang="zh-TW" b="1" dirty="0" smtClean="0">
                <a:solidFill>
                  <a:srgbClr val="00B050"/>
                </a:solidFill>
              </a:rPr>
              <a:t>10</a:t>
            </a:r>
            <a:r>
              <a:rPr lang="zh-TW" altLang="en-US" b="1" dirty="0" smtClean="0">
                <a:solidFill>
                  <a:srgbClr val="00B050"/>
                </a:solidFill>
              </a:rPr>
              <a:t>％作為</a:t>
            </a:r>
            <a:r>
              <a:rPr lang="en-US" altLang="zh-TW" b="1" dirty="0" smtClean="0">
                <a:solidFill>
                  <a:srgbClr val="00B050"/>
                </a:solidFill>
              </a:rPr>
              <a:t>IBV</a:t>
            </a:r>
            <a:r>
              <a:rPr lang="zh-TW" altLang="en-US" b="1" dirty="0" smtClean="0">
                <a:solidFill>
                  <a:srgbClr val="00B050"/>
                </a:solidFill>
              </a:rPr>
              <a:t>的獎勵。（分期付款之交易不在回饋範圍）</a:t>
            </a:r>
          </a:p>
          <a:p>
            <a:endParaRPr lang="zh-TW"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mj-ea"/>
              </a:rPr>
              <a:t>關於</a:t>
            </a:r>
            <a:r>
              <a:rPr lang="en-US" altLang="zh-TW" b="1" dirty="0" err="1" smtClean="0">
                <a:latin typeface="+mj-ea"/>
              </a:rPr>
              <a:t>mPOS</a:t>
            </a:r>
            <a:endParaRPr lang="zh-TW" altLang="en-US" b="1" dirty="0">
              <a:latin typeface="+mj-ea"/>
            </a:endParaRPr>
          </a:p>
        </p:txBody>
      </p:sp>
      <p:sp>
        <p:nvSpPr>
          <p:cNvPr id="3" name="內容版面配置區 2"/>
          <p:cNvSpPr>
            <a:spLocks noGrp="1"/>
          </p:cNvSpPr>
          <p:nvPr>
            <p:ph idx="1"/>
          </p:nvPr>
        </p:nvSpPr>
        <p:spPr>
          <a:xfrm>
            <a:off x="457200" y="2249424"/>
            <a:ext cx="8363272" cy="4203912"/>
          </a:xfrm>
        </p:spPr>
        <p:txBody>
          <a:bodyPr>
            <a:normAutofit lnSpcReduction="10000"/>
          </a:bodyPr>
          <a:lstStyle/>
          <a:p>
            <a:pPr>
              <a:lnSpc>
                <a:spcPct val="110000"/>
              </a:lnSpc>
              <a:spcBef>
                <a:spcPts val="0"/>
              </a:spcBef>
            </a:pPr>
            <a:r>
              <a:rPr lang="zh-TW" altLang="en-US" b="1" dirty="0" smtClean="0">
                <a:latin typeface="+mj-ea"/>
                <a:ea typeface="+mj-ea"/>
              </a:rPr>
              <a:t>美安台灣與永豐銀行共同推出 </a:t>
            </a:r>
            <a:r>
              <a:rPr lang="en-US" altLang="zh-TW" b="1" dirty="0" err="1" smtClean="0">
                <a:latin typeface="+mj-ea"/>
                <a:ea typeface="+mj-ea"/>
              </a:rPr>
              <a:t>mPOS</a:t>
            </a:r>
            <a:r>
              <a:rPr lang="zh-TW" altLang="en-US" b="1" dirty="0" smtClean="0">
                <a:latin typeface="+mj-ea"/>
                <a:ea typeface="+mj-ea"/>
              </a:rPr>
              <a:t>行動刷卡工具，幫助想要成為美安台實體夥伴商店卻未設置刷卡終端機的店家能夠有機會加入成為</a:t>
            </a:r>
            <a:r>
              <a:rPr lang="zh-TW" altLang="en-US" b="1" dirty="0">
                <a:latin typeface="+mj-ea"/>
                <a:ea typeface="+mj-ea"/>
              </a:rPr>
              <a:t>美安</a:t>
            </a:r>
            <a:r>
              <a:rPr lang="zh-TW" altLang="en-US" b="1" dirty="0" smtClean="0">
                <a:latin typeface="+mj-ea"/>
                <a:ea typeface="+mj-ea"/>
              </a:rPr>
              <a:t>台灣</a:t>
            </a:r>
            <a:r>
              <a:rPr lang="en-US" altLang="zh-TW" b="1" dirty="0" smtClean="0">
                <a:latin typeface="+mj-ea"/>
                <a:ea typeface="+mj-ea"/>
              </a:rPr>
              <a:t>SHOP.COM </a:t>
            </a:r>
            <a:r>
              <a:rPr lang="zh-TW" altLang="en-US" b="1" dirty="0" smtClean="0">
                <a:latin typeface="+mj-ea"/>
                <a:ea typeface="+mj-ea"/>
              </a:rPr>
              <a:t>實體夥伴商店。</a:t>
            </a:r>
            <a:endParaRPr lang="en-US" altLang="zh-TW" b="1" dirty="0" smtClean="0">
              <a:latin typeface="+mj-ea"/>
              <a:ea typeface="+mj-ea"/>
            </a:endParaRPr>
          </a:p>
          <a:p>
            <a:pPr>
              <a:lnSpc>
                <a:spcPct val="110000"/>
              </a:lnSpc>
              <a:spcBef>
                <a:spcPts val="0"/>
              </a:spcBef>
            </a:pPr>
            <a:endParaRPr lang="en-US" altLang="zh-TW" b="1" dirty="0" smtClean="0">
              <a:latin typeface="+mj-ea"/>
              <a:ea typeface="+mj-ea"/>
            </a:endParaRPr>
          </a:p>
          <a:p>
            <a:pPr>
              <a:lnSpc>
                <a:spcPct val="110000"/>
              </a:lnSpc>
              <a:spcBef>
                <a:spcPts val="0"/>
              </a:spcBef>
            </a:pPr>
            <a:r>
              <a:rPr lang="zh-TW" altLang="en-US" b="1" dirty="0" smtClean="0">
                <a:latin typeface="+mj-ea"/>
                <a:ea typeface="+mj-ea"/>
              </a:rPr>
              <a:t>店家只要利用手機平板電腦結合</a:t>
            </a:r>
            <a:r>
              <a:rPr lang="en-US" altLang="zh-TW" b="1" dirty="0" err="1" smtClean="0">
                <a:latin typeface="+mj-ea"/>
                <a:ea typeface="+mj-ea"/>
              </a:rPr>
              <a:t>mPOS</a:t>
            </a:r>
            <a:r>
              <a:rPr lang="zh-TW" altLang="en-US" b="1" dirty="0" smtClean="0">
                <a:latin typeface="+mj-ea"/>
                <a:ea typeface="+mj-ea"/>
              </a:rPr>
              <a:t>系統，藉由行動讀卡機和應用程式，便能接受顧客以信用卡付款，進而取得申請加入美安台灣</a:t>
            </a:r>
            <a:r>
              <a:rPr lang="en-US" altLang="zh-TW" b="1" dirty="0" smtClean="0">
                <a:latin typeface="+mj-ea"/>
                <a:ea typeface="+mj-ea"/>
              </a:rPr>
              <a:t>TW.SHOP.COM</a:t>
            </a:r>
            <a:r>
              <a:rPr lang="zh-TW" altLang="en-US" b="1" dirty="0" smtClean="0">
                <a:latin typeface="+mj-ea"/>
                <a:ea typeface="+mj-ea"/>
              </a:rPr>
              <a:t>實體夥伴商店之機會。 </a:t>
            </a:r>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43000"/>
            <a:ext cx="6275040" cy="1066800"/>
          </a:xfrm>
        </p:spPr>
        <p:txBody>
          <a:bodyPr>
            <a:normAutofit/>
          </a:bodyPr>
          <a:lstStyle/>
          <a:p>
            <a:r>
              <a:rPr lang="zh-TW" altLang="en-US" b="1" dirty="0" smtClean="0">
                <a:latin typeface="+mj-ea"/>
              </a:rPr>
              <a:t>操作方式</a:t>
            </a:r>
          </a:p>
        </p:txBody>
      </p:sp>
      <p:sp>
        <p:nvSpPr>
          <p:cNvPr id="3" name="內容版面配置區 2"/>
          <p:cNvSpPr>
            <a:spLocks noGrp="1"/>
          </p:cNvSpPr>
          <p:nvPr>
            <p:ph idx="1"/>
          </p:nvPr>
        </p:nvSpPr>
        <p:spPr>
          <a:xfrm>
            <a:off x="457200" y="2249424"/>
            <a:ext cx="5410944" cy="3051784"/>
          </a:xfrm>
        </p:spPr>
        <p:txBody>
          <a:bodyPr/>
          <a:lstStyle/>
          <a:p>
            <a:pPr marL="624078" indent="-514350">
              <a:spcAft>
                <a:spcPts val="1200"/>
              </a:spcAft>
              <a:buFont typeface="+mj-lt"/>
              <a:buAutoNum type="arabicPeriod"/>
            </a:pPr>
            <a:r>
              <a:rPr lang="zh-TW" altLang="en-US" b="1" dirty="0" smtClean="0"/>
              <a:t>將</a:t>
            </a:r>
            <a:r>
              <a:rPr lang="en-US" altLang="zh-TW" b="1" dirty="0" err="1" smtClean="0"/>
              <a:t>mPOS</a:t>
            </a:r>
            <a:r>
              <a:rPr lang="zh-TW" altLang="en-US" b="1" dirty="0" smtClean="0"/>
              <a:t>行動讀卡機裝入行動裝置</a:t>
            </a:r>
            <a:r>
              <a:rPr lang="en-US" altLang="zh-TW" b="1" dirty="0" smtClean="0"/>
              <a:t>(</a:t>
            </a:r>
            <a:r>
              <a:rPr lang="zh-TW" altLang="en-US" b="1" dirty="0" smtClean="0"/>
              <a:t>手機或是平板電腦</a:t>
            </a:r>
            <a:r>
              <a:rPr lang="en-US" altLang="zh-TW" b="1" dirty="0" smtClean="0"/>
              <a:t>)</a:t>
            </a:r>
            <a:endParaRPr lang="en-US" altLang="zh-TW" b="1" dirty="0"/>
          </a:p>
          <a:p>
            <a:pPr marL="624078" indent="-514350">
              <a:spcAft>
                <a:spcPts val="1200"/>
              </a:spcAft>
              <a:buFont typeface="+mj-lt"/>
              <a:buAutoNum type="arabicPeriod"/>
            </a:pPr>
            <a:r>
              <a:rPr lang="zh-TW" altLang="en-US" b="1" dirty="0" smtClean="0"/>
              <a:t>啟動</a:t>
            </a:r>
            <a:r>
              <a:rPr lang="en-US" altLang="zh-TW" b="1" dirty="0" smtClean="0"/>
              <a:t>mPOS</a:t>
            </a:r>
            <a:r>
              <a:rPr lang="zh-TW" altLang="en-US" b="1" dirty="0" smtClean="0"/>
              <a:t> </a:t>
            </a:r>
            <a:r>
              <a:rPr lang="en-US" altLang="zh-TW" b="1" dirty="0" smtClean="0"/>
              <a:t>APP</a:t>
            </a:r>
          </a:p>
          <a:p>
            <a:pPr marL="624078" indent="-514350">
              <a:spcAft>
                <a:spcPts val="1200"/>
              </a:spcAft>
              <a:buFont typeface="+mj-lt"/>
              <a:buAutoNum type="arabicPeriod"/>
            </a:pPr>
            <a:r>
              <a:rPr lang="zh-TW" altLang="en-US" b="1" dirty="0" smtClean="0"/>
              <a:t>使用信用卡進行刷卡交易</a:t>
            </a:r>
            <a:endParaRPr lang="zh-TW" altLang="en-US"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48264" y="836712"/>
            <a:ext cx="1707326" cy="5857309"/>
          </a:xfrm>
          <a:prstGeom prst="rect">
            <a:avLst/>
          </a:prstGeom>
          <a:noFill/>
          <a:ln w="9525">
            <a:noFill/>
            <a:miter lim="800000"/>
            <a:headEnd/>
            <a:tailEnd/>
          </a:ln>
        </p:spPr>
      </p:pic>
      <p:cxnSp>
        <p:nvCxnSpPr>
          <p:cNvPr id="6" name="直線單箭頭接點 5"/>
          <p:cNvCxnSpPr/>
          <p:nvPr/>
        </p:nvCxnSpPr>
        <p:spPr>
          <a:xfrm>
            <a:off x="5652120" y="2854846"/>
            <a:ext cx="1656184" cy="2880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a:off x="3802732" y="3573016"/>
            <a:ext cx="3744416" cy="10081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flipV="1">
            <a:off x="5220072" y="1736812"/>
            <a:ext cx="1955064" cy="241226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文字方塊 9"/>
          <p:cNvSpPr txBox="1"/>
          <p:nvPr/>
        </p:nvSpPr>
        <p:spPr>
          <a:xfrm>
            <a:off x="611560" y="6237312"/>
            <a:ext cx="5519460" cy="338554"/>
          </a:xfrm>
          <a:prstGeom prst="rect">
            <a:avLst/>
          </a:prstGeom>
          <a:noFill/>
        </p:spPr>
        <p:txBody>
          <a:bodyPr wrap="none" rtlCol="0">
            <a:spAutoFit/>
          </a:bodyPr>
          <a:lstStyle/>
          <a:p>
            <a:r>
              <a:rPr lang="zh-TW" altLang="en-US" sz="1600" b="1" dirty="0" smtClean="0">
                <a:latin typeface="微軟正黑體" pitchFamily="34" charset="-120"/>
                <a:ea typeface="微軟正黑體" pitchFamily="34" charset="-120"/>
              </a:rPr>
              <a:t>備註：僅支援行動裝置，筆記型電腦或桌上型電腦無法使用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par>
                          <p:cTn id="18" fill="hold">
                            <p:stCondLst>
                              <p:cond delay="4000"/>
                            </p:stCondLst>
                            <p:childTnLst>
                              <p:par>
                                <p:cTn id="19" presetID="10"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mj-ea"/>
              </a:rPr>
              <a:t>採用</a:t>
            </a:r>
            <a:r>
              <a:rPr lang="en-US" altLang="zh-TW" b="1" dirty="0" smtClean="0">
                <a:latin typeface="+mj-ea"/>
              </a:rPr>
              <a:t>mPOS</a:t>
            </a:r>
            <a:r>
              <a:rPr lang="zh-TW" altLang="en-US" b="1" dirty="0" smtClean="0">
                <a:latin typeface="+mj-ea"/>
              </a:rPr>
              <a:t>對於店家的優勢</a:t>
            </a:r>
            <a:endParaRPr lang="zh-TW" altLang="en-US" b="1" dirty="0">
              <a:latin typeface="+mj-ea"/>
            </a:endParaRPr>
          </a:p>
        </p:txBody>
      </p:sp>
      <p:sp>
        <p:nvSpPr>
          <p:cNvPr id="3" name="內容版面配置區 2"/>
          <p:cNvSpPr>
            <a:spLocks noGrp="1"/>
          </p:cNvSpPr>
          <p:nvPr>
            <p:ph idx="1"/>
          </p:nvPr>
        </p:nvSpPr>
        <p:spPr/>
        <p:txBody>
          <a:bodyPr>
            <a:normAutofit lnSpcReduction="10000"/>
          </a:bodyPr>
          <a:lstStyle/>
          <a:p>
            <a:r>
              <a:rPr lang="zh-TW" altLang="en-US" b="1" spc="100" dirty="0" smtClean="0">
                <a:latin typeface="+mj-ea"/>
                <a:ea typeface="+mj-ea"/>
              </a:rPr>
              <a:t>刷卡不受網路線、或實體刷卡終端機的限制。只要店家有手機和行動刷卡裝置，隨時隨地都可接受信用卡交易</a:t>
            </a:r>
            <a:endParaRPr lang="en-US" altLang="zh-TW" b="1" spc="100" dirty="0" smtClean="0">
              <a:latin typeface="+mj-ea"/>
              <a:ea typeface="+mj-ea"/>
            </a:endParaRPr>
          </a:p>
          <a:p>
            <a:endParaRPr lang="en-US" altLang="zh-TW" b="1" spc="100" dirty="0" smtClean="0">
              <a:latin typeface="+mj-ea"/>
              <a:ea typeface="+mj-ea"/>
            </a:endParaRPr>
          </a:p>
          <a:p>
            <a:r>
              <a:rPr lang="zh-TW" altLang="en-US" b="1" spc="100" dirty="0" smtClean="0">
                <a:latin typeface="+mj-ea"/>
                <a:ea typeface="+mj-ea"/>
              </a:rPr>
              <a:t>店家將可以透過相對較簡易的刷卡方式申請</a:t>
            </a:r>
            <a:r>
              <a:rPr lang="en-US" altLang="zh-TW" b="1" spc="100" dirty="0" err="1" smtClean="0">
                <a:latin typeface="+mj-ea"/>
                <a:ea typeface="+mj-ea"/>
              </a:rPr>
              <a:t>mPOS</a:t>
            </a:r>
            <a:r>
              <a:rPr lang="zh-TW" altLang="en-US" b="1" spc="100" dirty="0" smtClean="0">
                <a:latin typeface="+mj-ea"/>
                <a:ea typeface="+mj-ea"/>
              </a:rPr>
              <a:t>刷卡服務</a:t>
            </a:r>
            <a:endParaRPr lang="en-US" altLang="zh-TW" b="1" spc="100" dirty="0" smtClean="0">
              <a:latin typeface="+mj-ea"/>
              <a:ea typeface="+mj-ea"/>
            </a:endParaRPr>
          </a:p>
          <a:p>
            <a:pPr>
              <a:buNone/>
            </a:pPr>
            <a:endParaRPr lang="en-US" altLang="zh-TW" b="1" spc="100" dirty="0" smtClean="0">
              <a:latin typeface="+mj-ea"/>
              <a:ea typeface="+mj-ea"/>
            </a:endParaRPr>
          </a:p>
          <a:p>
            <a:r>
              <a:rPr lang="zh-TW" altLang="en-US" b="1" spc="100" dirty="0" smtClean="0">
                <a:latin typeface="+mj-ea"/>
                <a:ea typeface="+mj-ea"/>
              </a:rPr>
              <a:t>當店家取得刷卡服務後，便有機會可以加入成為美安台灣</a:t>
            </a:r>
            <a:r>
              <a:rPr lang="en-US" altLang="zh-TW" b="1" spc="100" dirty="0" smtClean="0">
                <a:latin typeface="+mj-ea"/>
                <a:ea typeface="+mj-ea"/>
              </a:rPr>
              <a:t>TW.SHOP.COM</a:t>
            </a:r>
            <a:r>
              <a:rPr lang="zh-TW" altLang="en-US" b="1" spc="100" dirty="0" smtClean="0">
                <a:latin typeface="+mj-ea"/>
                <a:ea typeface="+mj-ea"/>
              </a:rPr>
              <a:t>之實體夥伴商店，增加產品曝光機會。</a:t>
            </a:r>
            <a:endParaRPr lang="en-US" altLang="zh-TW" b="1" spc="100" dirty="0" smtClean="0">
              <a:latin typeface="+mj-ea"/>
              <a:ea typeface="+mj-ea"/>
            </a:endParaRPr>
          </a:p>
          <a:p>
            <a:endParaRPr lang="en-US" altLang="zh-TW" b="1" spc="100" dirty="0" smtClean="0">
              <a:latin typeface="+mj-ea"/>
              <a:ea typeface="+mj-ea"/>
            </a:endParaRPr>
          </a:p>
          <a:p>
            <a:endParaRPr lang="en-US" altLang="zh-TW" b="1" spc="100" dirty="0" smtClean="0">
              <a:latin typeface="+mj-ea"/>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對超連鎖</a:t>
            </a:r>
            <a:r>
              <a:rPr lang="en-US" altLang="zh-TW" b="1" baseline="30000" dirty="0" smtClean="0">
                <a:latin typeface="Vrinda"/>
                <a:cs typeface="Vrinda"/>
              </a:rPr>
              <a:t>®</a:t>
            </a:r>
            <a:r>
              <a:rPr lang="zh-TW" altLang="en-US" b="1" dirty="0" smtClean="0"/>
              <a:t>店主的優勢</a:t>
            </a:r>
            <a:endParaRPr lang="zh-TW" altLang="en-US" b="1" dirty="0"/>
          </a:p>
        </p:txBody>
      </p:sp>
      <p:sp>
        <p:nvSpPr>
          <p:cNvPr id="3" name="內容版面配置區 2"/>
          <p:cNvSpPr>
            <a:spLocks noGrp="1"/>
          </p:cNvSpPr>
          <p:nvPr>
            <p:ph idx="1"/>
          </p:nvPr>
        </p:nvSpPr>
        <p:spPr/>
        <p:txBody>
          <a:bodyPr/>
          <a:lstStyle/>
          <a:p>
            <a:r>
              <a:rPr lang="zh-TW" altLang="en-US" b="1" spc="100" dirty="0" smtClean="0">
                <a:latin typeface="+mj-ea"/>
                <a:ea typeface="+mj-ea"/>
              </a:rPr>
              <a:t>當您推薦的店家成功安裝</a:t>
            </a:r>
            <a:r>
              <a:rPr lang="en-US" altLang="zh-TW" b="1" spc="100" dirty="0" smtClean="0">
                <a:latin typeface="+mj-ea"/>
                <a:ea typeface="+mj-ea"/>
              </a:rPr>
              <a:t>mPOS</a:t>
            </a:r>
            <a:r>
              <a:rPr lang="zh-TW" altLang="en-US" b="1" dirty="0"/>
              <a:t>行動刷卡服務</a:t>
            </a:r>
            <a:r>
              <a:rPr lang="zh-TW" altLang="en-US" b="1" spc="100" dirty="0" smtClean="0">
                <a:latin typeface="+mj-ea"/>
                <a:ea typeface="+mj-ea"/>
              </a:rPr>
              <a:t>後，您將可獲得店家與永豐銀行所議定，針對一次付清款項之交易，「銀行接單手續費」的</a:t>
            </a:r>
            <a:r>
              <a:rPr lang="en-US" altLang="zh-TW" b="1" spc="100" dirty="0" smtClean="0">
                <a:latin typeface="+mj-ea"/>
                <a:ea typeface="+mj-ea"/>
              </a:rPr>
              <a:t>10%</a:t>
            </a:r>
            <a:r>
              <a:rPr lang="zh-TW" altLang="en-US" b="1" spc="100" dirty="0" smtClean="0">
                <a:latin typeface="+mj-ea"/>
                <a:ea typeface="+mj-ea"/>
              </a:rPr>
              <a:t>作為</a:t>
            </a:r>
            <a:r>
              <a:rPr lang="en-US" altLang="zh-TW" b="1" spc="100" dirty="0" smtClean="0">
                <a:latin typeface="+mj-ea"/>
                <a:ea typeface="+mj-ea"/>
              </a:rPr>
              <a:t>IBV</a:t>
            </a:r>
            <a:r>
              <a:rPr lang="zh-TW" altLang="en-US" b="1" spc="100" dirty="0" smtClean="0">
                <a:latin typeface="+mj-ea"/>
                <a:ea typeface="+mj-ea"/>
              </a:rPr>
              <a:t>獎勵。</a:t>
            </a:r>
            <a:endParaRPr lang="en-US" altLang="zh-TW" b="1" spc="100" dirty="0" smtClean="0">
              <a:latin typeface="+mj-ea"/>
              <a:ea typeface="+mj-ea"/>
            </a:endParaRPr>
          </a:p>
          <a:p>
            <a:endParaRPr lang="en-US" altLang="zh-TW" b="1" spc="100" dirty="0">
              <a:latin typeface="+mj-ea"/>
              <a:ea typeface="+mj-ea"/>
            </a:endParaRPr>
          </a:p>
          <a:p>
            <a:pPr marL="109728" indent="0">
              <a:buNone/>
            </a:pPr>
            <a:r>
              <a:rPr lang="zh-TW" altLang="en-US" sz="1800" b="1" spc="100" dirty="0" smtClean="0">
                <a:latin typeface="+mj-ea"/>
                <a:ea typeface="+mj-ea"/>
              </a:rPr>
              <a:t>備註：</a:t>
            </a:r>
            <a:endParaRPr lang="en-US" altLang="zh-TW" sz="1800" b="1" spc="100" dirty="0" smtClean="0">
              <a:latin typeface="+mj-ea"/>
              <a:ea typeface="+mj-ea"/>
            </a:endParaRPr>
          </a:p>
          <a:p>
            <a:pPr marL="109728" indent="0">
              <a:buNone/>
            </a:pPr>
            <a:r>
              <a:rPr lang="en-US" altLang="zh-TW" sz="1800" b="1" spc="100" dirty="0" smtClean="0">
                <a:latin typeface="+mj-ea"/>
                <a:ea typeface="+mj-ea"/>
              </a:rPr>
              <a:t>a. </a:t>
            </a:r>
            <a:r>
              <a:rPr lang="zh-TW" altLang="en-US" sz="1800" b="1" spc="100" dirty="0" smtClean="0">
                <a:latin typeface="+mj-ea"/>
                <a:ea typeface="+mj-ea"/>
              </a:rPr>
              <a:t>非刷卡金額之</a:t>
            </a:r>
            <a:r>
              <a:rPr lang="en-US" altLang="zh-TW" sz="1800" b="1" spc="100" dirty="0" smtClean="0">
                <a:latin typeface="+mj-ea"/>
                <a:ea typeface="+mj-ea"/>
              </a:rPr>
              <a:t>10</a:t>
            </a:r>
            <a:r>
              <a:rPr lang="zh-TW" altLang="en-US" sz="1800" b="1" spc="100" dirty="0" smtClean="0">
                <a:latin typeface="+mj-ea"/>
                <a:ea typeface="+mj-ea"/>
              </a:rPr>
              <a:t>％，而是銀行向商家所收取的刷卡手續費之</a:t>
            </a:r>
            <a:r>
              <a:rPr lang="en-US" altLang="zh-TW" sz="1800" b="1" spc="100" dirty="0" smtClean="0">
                <a:latin typeface="+mj-ea"/>
                <a:ea typeface="+mj-ea"/>
              </a:rPr>
              <a:t>10</a:t>
            </a:r>
            <a:r>
              <a:rPr lang="zh-TW" altLang="en-US" sz="1800" b="1" spc="100" dirty="0" smtClean="0">
                <a:latin typeface="+mj-ea"/>
                <a:ea typeface="+mj-ea"/>
              </a:rPr>
              <a:t>％。</a:t>
            </a:r>
            <a:endParaRPr lang="en-US" altLang="zh-TW" sz="1800" b="1" spc="100" dirty="0" smtClean="0">
              <a:latin typeface="+mj-ea"/>
              <a:ea typeface="+mj-ea"/>
            </a:endParaRPr>
          </a:p>
          <a:p>
            <a:pPr marL="109728" indent="0">
              <a:buNone/>
            </a:pPr>
            <a:r>
              <a:rPr lang="en-US" altLang="zh-TW" sz="1800" b="1" spc="100" dirty="0" smtClean="0">
                <a:latin typeface="+mj-ea"/>
                <a:ea typeface="+mj-ea"/>
              </a:rPr>
              <a:t>b. </a:t>
            </a:r>
            <a:r>
              <a:rPr lang="zh-TW" altLang="en-US" sz="1800" b="1" spc="100" dirty="0" smtClean="0">
                <a:latin typeface="+mj-ea"/>
                <a:ea typeface="+mj-ea"/>
              </a:rPr>
              <a:t>分期付款之交易不在回饋範圍。</a:t>
            </a:r>
            <a:endParaRPr lang="en-US" altLang="zh-TW" sz="1800" b="1" spc="100" dirty="0" smtClean="0">
              <a:latin typeface="+mj-ea"/>
              <a:ea typeface="+mj-ea"/>
            </a:endParaRPr>
          </a:p>
          <a:p>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mPOS</a:t>
            </a:r>
            <a:r>
              <a:rPr lang="zh-TW" altLang="en-US" b="1" dirty="0" smtClean="0"/>
              <a:t>申請流程</a:t>
            </a:r>
            <a:endParaRPr lang="zh-TW" altLang="en-US" b="1" dirty="0"/>
          </a:p>
        </p:txBody>
      </p:sp>
      <p:sp>
        <p:nvSpPr>
          <p:cNvPr id="3" name="內容版面配置區 2"/>
          <p:cNvSpPr>
            <a:spLocks noGrp="1"/>
          </p:cNvSpPr>
          <p:nvPr>
            <p:ph idx="1"/>
          </p:nvPr>
        </p:nvSpPr>
        <p:spPr/>
        <p:txBody>
          <a:bodyPr>
            <a:normAutofit fontScale="92500" lnSpcReduction="10000"/>
          </a:bodyPr>
          <a:lstStyle/>
          <a:p>
            <a:r>
              <a:rPr lang="zh-TW" altLang="en-US" b="1" spc="100" dirty="0" smtClean="0">
                <a:latin typeface="+mj-ea"/>
                <a:ea typeface="+mj-ea"/>
              </a:rPr>
              <a:t>請至</a:t>
            </a:r>
            <a:r>
              <a:rPr lang="en-US" altLang="zh-TW" b="1" spc="100" dirty="0" smtClean="0">
                <a:latin typeface="+mj-ea"/>
                <a:ea typeface="+mj-ea"/>
              </a:rPr>
              <a:t>TW.SHOP.COM</a:t>
            </a:r>
            <a:r>
              <a:rPr lang="zh-TW" altLang="en-US" b="1" spc="100" dirty="0" smtClean="0">
                <a:latin typeface="+mj-ea"/>
                <a:ea typeface="+mj-ea"/>
              </a:rPr>
              <a:t>網頁</a:t>
            </a:r>
            <a:r>
              <a:rPr lang="en-US" altLang="zh-TW" b="1" spc="100" dirty="0" smtClean="0">
                <a:latin typeface="+mj-ea"/>
                <a:ea typeface="+mj-ea"/>
              </a:rPr>
              <a:t>mPOS</a:t>
            </a:r>
            <a:r>
              <a:rPr lang="zh-TW" altLang="en-US" b="1" spc="100" dirty="0" smtClean="0">
                <a:latin typeface="+mj-ea"/>
                <a:ea typeface="+mj-ea"/>
              </a:rPr>
              <a:t>專屬網頁或相關頁面</a:t>
            </a:r>
            <a:r>
              <a:rPr lang="zh-TW" altLang="en-US" b="1" spc="100" dirty="0" smtClean="0">
                <a:latin typeface="+mj-ea"/>
              </a:rPr>
              <a:t>下載專屬申請書。 </a:t>
            </a:r>
            <a:r>
              <a:rPr lang="en-US" altLang="zh-TW" sz="2400" b="1" spc="100" dirty="0" smtClean="0">
                <a:latin typeface="+mj-ea"/>
                <a:ea typeface="+mj-ea"/>
                <a:hlinkClick r:id="rId2"/>
              </a:rPr>
              <a:t>http://tw.shop.com/mpos_sinopac-v.xhtml</a:t>
            </a:r>
            <a:endParaRPr lang="en-US" altLang="zh-TW" sz="2400" b="1" spc="100" dirty="0" smtClean="0">
              <a:latin typeface="+mj-ea"/>
              <a:ea typeface="+mj-ea"/>
            </a:endParaRPr>
          </a:p>
          <a:p>
            <a:endParaRPr lang="zh-TW" altLang="en-US" b="1" spc="100" dirty="0" smtClean="0">
              <a:latin typeface="+mj-ea"/>
              <a:ea typeface="+mj-ea"/>
            </a:endParaRPr>
          </a:p>
          <a:p>
            <a:r>
              <a:rPr lang="zh-TW" altLang="en-US" b="1" spc="100" dirty="0" smtClean="0">
                <a:latin typeface="+mj-ea"/>
                <a:ea typeface="+mj-ea"/>
              </a:rPr>
              <a:t>請店家詳閱申請書及網頁說明內容後，完整填寫正確資訊，將申請書寄送至：</a:t>
            </a:r>
            <a:endParaRPr lang="en-US" altLang="zh-TW" b="1" spc="100" dirty="0" smtClean="0">
              <a:latin typeface="+mj-ea"/>
              <a:ea typeface="+mj-ea"/>
            </a:endParaRPr>
          </a:p>
          <a:p>
            <a:pPr>
              <a:buNone/>
            </a:pPr>
            <a:r>
              <a:rPr lang="en-US" altLang="zh-TW" b="1" spc="100" dirty="0" smtClean="0">
                <a:latin typeface="+mj-ea"/>
                <a:ea typeface="+mj-ea"/>
              </a:rPr>
              <a:t>	</a:t>
            </a:r>
            <a:r>
              <a:rPr lang="zh-TW" altLang="en-US" b="1" spc="100" dirty="0" smtClean="0">
                <a:latin typeface="+mj-ea"/>
                <a:ea typeface="+mj-ea"/>
              </a:rPr>
              <a:t>台北市中正區博愛路</a:t>
            </a:r>
            <a:r>
              <a:rPr lang="en-US" altLang="zh-TW" b="1" spc="100" dirty="0" smtClean="0">
                <a:latin typeface="+mj-ea"/>
                <a:ea typeface="+mj-ea"/>
              </a:rPr>
              <a:t>17</a:t>
            </a:r>
            <a:r>
              <a:rPr lang="zh-TW" altLang="en-US" b="1" spc="100" dirty="0" smtClean="0">
                <a:latin typeface="+mj-ea"/>
                <a:ea typeface="+mj-ea"/>
              </a:rPr>
              <a:t>號</a:t>
            </a:r>
            <a:r>
              <a:rPr lang="en-US" altLang="zh-TW" b="1" spc="100" dirty="0" smtClean="0">
                <a:latin typeface="+mj-ea"/>
                <a:ea typeface="+mj-ea"/>
              </a:rPr>
              <a:t>12</a:t>
            </a:r>
            <a:r>
              <a:rPr lang="zh-TW" altLang="en-US" b="1" spc="100" dirty="0" smtClean="0">
                <a:latin typeface="+mj-ea"/>
                <a:ea typeface="+mj-ea"/>
              </a:rPr>
              <a:t>樓</a:t>
            </a:r>
            <a:endParaRPr lang="en-US" altLang="zh-TW" b="1" spc="100" dirty="0" smtClean="0">
              <a:latin typeface="+mj-ea"/>
              <a:ea typeface="+mj-ea"/>
            </a:endParaRPr>
          </a:p>
          <a:p>
            <a:pPr>
              <a:buNone/>
            </a:pPr>
            <a:r>
              <a:rPr lang="en-US" altLang="zh-TW" b="1" spc="100" dirty="0">
                <a:latin typeface="+mj-ea"/>
                <a:ea typeface="+mj-ea"/>
              </a:rPr>
              <a:t>	</a:t>
            </a:r>
            <a:r>
              <a:rPr lang="zh-TW" altLang="en-US" b="1" spc="100" dirty="0" smtClean="0">
                <a:latin typeface="+mj-ea"/>
                <a:ea typeface="+mj-ea"/>
              </a:rPr>
              <a:t>永豐銀行商店推廣科收</a:t>
            </a:r>
            <a:endParaRPr lang="en-US" altLang="zh-TW" b="1" spc="100" dirty="0" smtClean="0">
              <a:latin typeface="+mj-ea"/>
              <a:ea typeface="+mj-ea"/>
            </a:endParaRPr>
          </a:p>
          <a:p>
            <a:pPr>
              <a:buNone/>
            </a:pPr>
            <a:endParaRPr lang="en-US" altLang="zh-TW" b="1" spc="100" dirty="0">
              <a:latin typeface="+mj-ea"/>
              <a:ea typeface="+mj-ea"/>
            </a:endParaRPr>
          </a:p>
          <a:p>
            <a:r>
              <a:rPr lang="zh-TW" altLang="en-US" b="1" spc="100" dirty="0" smtClean="0">
                <a:latin typeface="+mj-ea"/>
                <a:ea typeface="+mj-ea"/>
              </a:rPr>
              <a:t>永豐銀行商店推廣科收到店家之申請書後，將由永豐銀行專人與店家接洽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1540" y="836712"/>
            <a:ext cx="8280920" cy="1138773"/>
          </a:xfrm>
          <a:prstGeom prst="rect">
            <a:avLst/>
          </a:prstGeom>
        </p:spPr>
        <p:txBody>
          <a:bodyPr wrap="square">
            <a:spAutoFit/>
          </a:bodyPr>
          <a:lstStyle/>
          <a:p>
            <a:r>
              <a:rPr lang="en-US" altLang="zh-TW" sz="4000" b="1" dirty="0" smtClean="0">
                <a:solidFill>
                  <a:schemeClr val="tx2"/>
                </a:solidFill>
                <a:latin typeface="+mj-lt"/>
                <a:ea typeface="+mj-ea"/>
                <a:cs typeface="+mj-cs"/>
              </a:rPr>
              <a:t>mPOS</a:t>
            </a:r>
            <a:r>
              <a:rPr lang="zh-TW" altLang="en-US" sz="4000" b="1" dirty="0">
                <a:solidFill>
                  <a:schemeClr val="tx2"/>
                </a:solidFill>
                <a:latin typeface="+mj-lt"/>
                <a:ea typeface="+mj-ea"/>
                <a:cs typeface="+mj-cs"/>
              </a:rPr>
              <a:t>專屬網頁或相關頁面</a:t>
            </a:r>
            <a:r>
              <a:rPr lang="en-US" altLang="zh-TW" sz="2800" b="1" spc="100" dirty="0" smtClean="0">
                <a:latin typeface="+mj-ea"/>
                <a:ea typeface="+mj-ea"/>
                <a:hlinkClick r:id="rId2"/>
              </a:rPr>
              <a:t>http</a:t>
            </a:r>
            <a:r>
              <a:rPr lang="en-US" altLang="zh-TW" sz="2800" b="1" spc="100" dirty="0">
                <a:latin typeface="+mj-ea"/>
                <a:ea typeface="+mj-ea"/>
                <a:hlinkClick r:id="rId2"/>
              </a:rPr>
              <a:t>://tw.shop.com/mpos_sinopac-v.xhtml</a:t>
            </a:r>
            <a:endParaRPr lang="en-US" altLang="zh-TW" sz="2800" b="1" spc="100" dirty="0">
              <a:latin typeface="+mj-ea"/>
              <a:ea typeface="+mj-ea"/>
            </a:endParaRPr>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a:stretch/>
        </p:blipFill>
        <p:spPr bwMode="auto">
          <a:xfrm>
            <a:off x="6970025" y="2078002"/>
            <a:ext cx="2139907" cy="27019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圓角矩形 4"/>
          <p:cNvSpPr/>
          <p:nvPr/>
        </p:nvSpPr>
        <p:spPr>
          <a:xfrm>
            <a:off x="7966542" y="3861048"/>
            <a:ext cx="1069954" cy="1800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4028" y="1975485"/>
            <a:ext cx="3965513" cy="35417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nvGrpSpPr>
          <p:cNvPr id="7" name="群組 6"/>
          <p:cNvGrpSpPr/>
          <p:nvPr/>
        </p:nvGrpSpPr>
        <p:grpSpPr>
          <a:xfrm>
            <a:off x="2699792" y="3284984"/>
            <a:ext cx="4921694" cy="3496151"/>
            <a:chOff x="1237646" y="2924944"/>
            <a:chExt cx="5206561" cy="3820169"/>
          </a:xfrm>
        </p:grpSpPr>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37646" y="2924944"/>
              <a:ext cx="5206561" cy="382016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圓角矩形 9"/>
            <p:cNvSpPr/>
            <p:nvPr/>
          </p:nvSpPr>
          <p:spPr>
            <a:xfrm>
              <a:off x="1691680" y="6093296"/>
              <a:ext cx="2376264" cy="1800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xmlns="" val="2529012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1540" y="836712"/>
            <a:ext cx="8280920" cy="2000548"/>
          </a:xfrm>
          <a:prstGeom prst="rect">
            <a:avLst/>
          </a:prstGeom>
        </p:spPr>
        <p:txBody>
          <a:bodyPr wrap="square">
            <a:spAutoFit/>
          </a:bodyPr>
          <a:lstStyle/>
          <a:p>
            <a:r>
              <a:rPr lang="zh-TW" altLang="en-US" sz="4000" b="1" dirty="0">
                <a:solidFill>
                  <a:schemeClr val="tx2"/>
                </a:solidFill>
                <a:latin typeface="+mj-lt"/>
                <a:ea typeface="+mj-ea"/>
                <a:cs typeface="+mj-cs"/>
              </a:rPr>
              <a:t>申請書範本</a:t>
            </a:r>
            <a:endParaRPr lang="en-US" altLang="zh-TW" sz="4000" b="1" dirty="0">
              <a:solidFill>
                <a:schemeClr val="tx2"/>
              </a:solidFill>
              <a:latin typeface="+mj-lt"/>
              <a:ea typeface="+mj-ea"/>
              <a:cs typeface="+mj-cs"/>
            </a:endParaRPr>
          </a:p>
          <a:p>
            <a:r>
              <a:rPr lang="zh-TW" altLang="en-US" sz="2800" b="1" spc="100" dirty="0">
                <a:latin typeface="+mj-ea"/>
                <a:ea typeface="+mj-ea"/>
              </a:rPr>
              <a:t>請</a:t>
            </a:r>
            <a:r>
              <a:rPr lang="zh-TW" altLang="en-US" sz="2800" b="1" spc="100" dirty="0" smtClean="0">
                <a:latin typeface="+mj-ea"/>
                <a:ea typeface="+mj-ea"/>
              </a:rPr>
              <a:t>務必填入</a:t>
            </a:r>
            <a:endParaRPr lang="en-US" altLang="zh-TW" sz="2800" b="1" spc="100" dirty="0" smtClean="0">
              <a:latin typeface="+mj-ea"/>
              <a:ea typeface="+mj-ea"/>
            </a:endParaRPr>
          </a:p>
          <a:p>
            <a:r>
              <a:rPr lang="zh-TW" altLang="en-US" sz="2800" b="1" spc="100" dirty="0" smtClean="0">
                <a:latin typeface="+mj-ea"/>
                <a:ea typeface="+mj-ea"/>
              </a:rPr>
              <a:t>超連鎖</a:t>
            </a:r>
            <a:r>
              <a:rPr lang="en-US" altLang="zh-TW" sz="2800" b="1" baseline="30000" dirty="0" smtClean="0">
                <a:latin typeface="Vrinda"/>
                <a:cs typeface="Vrinda"/>
              </a:rPr>
              <a:t>®</a:t>
            </a:r>
            <a:r>
              <a:rPr lang="zh-TW" altLang="en-US" sz="2800" b="1" spc="100" dirty="0" smtClean="0">
                <a:latin typeface="+mj-ea"/>
                <a:ea typeface="+mj-ea"/>
              </a:rPr>
              <a:t>店主</a:t>
            </a:r>
            <a:endParaRPr lang="en-US" altLang="zh-TW" sz="2800" b="1" spc="100" dirty="0" smtClean="0">
              <a:latin typeface="+mj-ea"/>
              <a:ea typeface="+mj-ea"/>
            </a:endParaRPr>
          </a:p>
          <a:p>
            <a:r>
              <a:rPr lang="en-US" altLang="zh-TW" sz="2800" b="1" spc="100" dirty="0" smtClean="0">
                <a:latin typeface="+mj-ea"/>
                <a:ea typeface="+mj-ea"/>
              </a:rPr>
              <a:t>9</a:t>
            </a:r>
            <a:r>
              <a:rPr lang="zh-TW" altLang="en-US" sz="2800" b="1" spc="100" dirty="0" smtClean="0">
                <a:latin typeface="+mj-ea"/>
                <a:ea typeface="+mj-ea"/>
              </a:rPr>
              <a:t>碼代號</a:t>
            </a:r>
            <a:endParaRPr lang="en-US" altLang="zh-TW" sz="2800" b="1" spc="100" dirty="0">
              <a:latin typeface="+mj-ea"/>
              <a:ea typeface="+mj-ea"/>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07058" y="1196752"/>
            <a:ext cx="4930504" cy="5134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圓角矩形 7"/>
          <p:cNvSpPr/>
          <p:nvPr/>
        </p:nvSpPr>
        <p:spPr>
          <a:xfrm>
            <a:off x="5089460" y="5661248"/>
            <a:ext cx="1169108" cy="28803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7" name="直線單箭頭接點 6"/>
          <p:cNvCxnSpPr/>
          <p:nvPr/>
        </p:nvCxnSpPr>
        <p:spPr>
          <a:xfrm>
            <a:off x="2771800" y="2406372"/>
            <a:ext cx="2317660" cy="325487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2284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a:t>永豐</a:t>
            </a:r>
            <a:r>
              <a:rPr lang="zh-TW" altLang="en-US" b="1" dirty="0" smtClean="0"/>
              <a:t>銀行申請流程</a:t>
            </a:r>
            <a:endParaRPr lang="zh-TW" altLang="en-US" b="1"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xmlns="" val="3386991482"/>
              </p:ext>
            </p:extLst>
          </p:nvPr>
        </p:nvGraphicFramePr>
        <p:xfrm>
          <a:off x="1403648" y="2276872"/>
          <a:ext cx="7571184"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向下箭號 4"/>
          <p:cNvSpPr/>
          <p:nvPr/>
        </p:nvSpPr>
        <p:spPr>
          <a:xfrm>
            <a:off x="611560" y="2348880"/>
            <a:ext cx="576064" cy="42484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latin typeface="微軟正黑體" pitchFamily="34" charset="-120"/>
                <a:ea typeface="微軟正黑體" pitchFamily="34" charset="-120"/>
              </a:rPr>
              <a:t>收件後約十個工作天完成申辦作業</a:t>
            </a:r>
            <a:endParaRPr lang="zh-TW" altLang="en-US"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會">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都會">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會">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355</TotalTime>
  <Words>1001</Words>
  <Application>Microsoft Office PowerPoint</Application>
  <PresentationFormat>如螢幕大小 (4:3)</PresentationFormat>
  <Paragraphs>87</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都會</vt:lpstr>
      <vt:lpstr>mPOS行動刷卡工具</vt:lpstr>
      <vt:lpstr>關於mPOS</vt:lpstr>
      <vt:lpstr>操作方式</vt:lpstr>
      <vt:lpstr>採用mPOS對於店家的優勢</vt:lpstr>
      <vt:lpstr>對超連鎖®店主的優勢</vt:lpstr>
      <vt:lpstr>mPOS申請流程</vt:lpstr>
      <vt:lpstr>投影片 7</vt:lpstr>
      <vt:lpstr>投影片 8</vt:lpstr>
      <vt:lpstr>永豐銀行申請流程</vt:lpstr>
      <vt:lpstr>店家所需費用</vt:lpstr>
      <vt:lpstr>常見問題</vt:lpstr>
      <vt:lpstr>常見問題</vt:lpstr>
      <vt:lpstr>常見問題</vt:lpstr>
      <vt:lpstr>常見問題</vt:lpstr>
      <vt:lpstr>常見問題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andyy</dc:creator>
  <cp:lastModifiedBy>andyy</cp:lastModifiedBy>
  <cp:revision>50</cp:revision>
  <dcterms:created xsi:type="dcterms:W3CDTF">2015-11-27T07:13:25Z</dcterms:created>
  <dcterms:modified xsi:type="dcterms:W3CDTF">2015-12-18T02:04:21Z</dcterms:modified>
</cp:coreProperties>
</file>